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  <p:sldMasterId id="2147483653" r:id="rId2"/>
    <p:sldMasterId id="2147483654" r:id="rId3"/>
    <p:sldMasterId id="2147483655" r:id="rId4"/>
  </p:sldMasterIdLst>
  <p:notesMasterIdLst>
    <p:notesMasterId r:id="rId18"/>
  </p:notesMasterIdLst>
  <p:sldIdLst>
    <p:sldId id="256" r:id="rId5"/>
    <p:sldId id="308" r:id="rId6"/>
    <p:sldId id="292" r:id="rId7"/>
    <p:sldId id="296" r:id="rId8"/>
    <p:sldId id="297" r:id="rId9"/>
    <p:sldId id="295" r:id="rId10"/>
    <p:sldId id="311" r:id="rId11"/>
    <p:sldId id="312" r:id="rId12"/>
    <p:sldId id="313" r:id="rId13"/>
    <p:sldId id="314" r:id="rId14"/>
    <p:sldId id="315" r:id="rId15"/>
    <p:sldId id="316" r:id="rId16"/>
    <p:sldId id="278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1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2832" autoAdjust="0"/>
  </p:normalViewPr>
  <p:slideViewPr>
    <p:cSldViewPr>
      <p:cViewPr varScale="1">
        <p:scale>
          <a:sx n="117" d="100"/>
          <a:sy n="117" d="100"/>
        </p:scale>
        <p:origin x="146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5844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7872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508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086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829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2273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7887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060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6929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1471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211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7099807" y="653891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393344" y="1736366"/>
            <a:ext cx="4497197" cy="20862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393344" y="4081757"/>
            <a:ext cx="4497196" cy="1179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5916"/>
            <a:ext cx="8229600" cy="1000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7602334" y="649264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697591" y="274637"/>
            <a:ext cx="6989207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rgbClr val="005288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697591" y="1600200"/>
            <a:ext cx="6989207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1697591" y="6356350"/>
            <a:ext cx="89320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61663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128764" y="6492875"/>
            <a:ext cx="101523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1968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3681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480"/>
              </a:spcBef>
              <a:buClr>
                <a:srgbClr val="D8D8D8"/>
              </a:buClr>
              <a:buFont typeface="Arial"/>
              <a:buChar char="•"/>
              <a:defRPr/>
            </a:lvl1pPr>
            <a:lvl2pPr marL="742950" indent="-158750" algn="l" rtl="0">
              <a:spcBef>
                <a:spcPts val="400"/>
              </a:spcBef>
              <a:buClr>
                <a:srgbClr val="D8D8D8"/>
              </a:buClr>
              <a:buFont typeface="Arial"/>
              <a:buChar char="–"/>
              <a:defRPr/>
            </a:lvl2pPr>
            <a:lvl3pPr marL="1143000" indent="-114300" algn="l" rtl="0">
              <a:spcBef>
                <a:spcPts val="360"/>
              </a:spcBef>
              <a:buClr>
                <a:srgbClr val="D8D8D8"/>
              </a:buClr>
              <a:buFont typeface="Arial"/>
              <a:buChar char="•"/>
              <a:defRPr/>
            </a:lvl3pPr>
            <a:lvl4pPr marL="160020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–"/>
              <a:defRPr/>
            </a:lvl4pPr>
            <a:lvl5pPr marL="205740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7689100" y="653891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233407" cy="69250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393344" y="1736366"/>
            <a:ext cx="4497197" cy="208623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393344" y="4081757"/>
            <a:ext cx="4497196" cy="1179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42900" algn="l" rtl="0">
              <a:spcBef>
                <a:spcPts val="360"/>
              </a:spcBef>
              <a:buClr>
                <a:srgbClr val="BFBFBF"/>
              </a:buClr>
              <a:buFont typeface="Arial"/>
              <a:buNone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14" name="Shape 14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01883" y="1736366"/>
            <a:ext cx="2733731" cy="5809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7686864" y="653891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144000" cy="99536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5916"/>
            <a:ext cx="8229600" cy="1000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marR="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marR="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7602334" y="649264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29" name="Shape 29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35622" y="6395223"/>
            <a:ext cx="1264135" cy="2268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1390469" cy="686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697591" y="274637"/>
            <a:ext cx="6989207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005288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697591" y="1600200"/>
            <a:ext cx="6989207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41300" algn="l" rtl="0">
              <a:spcBef>
                <a:spcPts val="320"/>
              </a:spcBef>
              <a:buClr>
                <a:srgbClr val="7F7F7F"/>
              </a:buClr>
              <a:buFont typeface="Arial"/>
              <a:buChar char="•"/>
              <a:defRPr/>
            </a:lvl1pPr>
            <a:lvl2pPr marL="742950" marR="0" indent="-196850" algn="l" rtl="0">
              <a:spcBef>
                <a:spcPts val="280"/>
              </a:spcBef>
              <a:buClr>
                <a:srgbClr val="7F7F7F"/>
              </a:buClr>
              <a:buFont typeface="Arial"/>
              <a:buChar char="–"/>
              <a:defRPr/>
            </a:lvl2pPr>
            <a:lvl3pPr marL="1143000" marR="0" indent="-152400" algn="l" rtl="0">
              <a:spcBef>
                <a:spcPts val="240"/>
              </a:spcBef>
              <a:buClr>
                <a:srgbClr val="7F7F7F"/>
              </a:buClr>
              <a:buFont typeface="Arial"/>
              <a:buChar char="•"/>
              <a:defRPr/>
            </a:lvl3pPr>
            <a:lvl4pPr marL="16002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–"/>
              <a:defRPr/>
            </a:lvl4pPr>
            <a:lvl5pPr marL="2057400" marR="0" indent="-158750" algn="l" rtl="0">
              <a:spcBef>
                <a:spcPts val="220"/>
              </a:spcBef>
              <a:buClr>
                <a:srgbClr val="7F7F7F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1697591" y="6356350"/>
            <a:ext cx="89320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61663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128764" y="6492875"/>
            <a:ext cx="101523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43" name="Shape 43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35622" y="6395223"/>
            <a:ext cx="1264135" cy="2268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0" y="0"/>
            <a:ext cx="9233407" cy="692505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19689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3681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480"/>
              </a:spcBef>
              <a:buClr>
                <a:srgbClr val="D8D8D8"/>
              </a:buClr>
              <a:buFont typeface="Arial"/>
              <a:buChar char="•"/>
              <a:defRPr/>
            </a:lvl1pPr>
            <a:lvl2pPr marL="742950" marR="0" indent="-158750" algn="l" rtl="0">
              <a:spcBef>
                <a:spcPts val="400"/>
              </a:spcBef>
              <a:buClr>
                <a:srgbClr val="D8D8D8"/>
              </a:buClr>
              <a:buFont typeface="Arial"/>
              <a:buChar char="–"/>
              <a:defRPr/>
            </a:lvl2pPr>
            <a:lvl3pPr marL="1143000" marR="0" indent="-114300" algn="l" rtl="0">
              <a:spcBef>
                <a:spcPts val="360"/>
              </a:spcBef>
              <a:buClr>
                <a:srgbClr val="D8D8D8"/>
              </a:buClr>
              <a:buFont typeface="Arial"/>
              <a:buChar char="•"/>
              <a:defRPr/>
            </a:lvl3pPr>
            <a:lvl4pPr marL="1600200" marR="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–"/>
              <a:defRPr/>
            </a:lvl4pPr>
            <a:lvl5pPr marL="2057400" marR="0" indent="-127000" algn="l" rtl="0">
              <a:spcBef>
                <a:spcPts val="320"/>
              </a:spcBef>
              <a:buClr>
                <a:srgbClr val="D8D8D8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56" name="Shape 56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7431067" y="6378630"/>
            <a:ext cx="1266760" cy="26918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7686864" y="6538912"/>
            <a:ext cx="1546542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762000" y="1736366"/>
            <a:ext cx="8128540" cy="19212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lvl="0">
              <a:buSzPct val="25000"/>
            </a:pPr>
            <a:r>
              <a:rPr lang="en-US" altLang="zh-CN" sz="3600" b="1" dirty="0" smtClean="0">
                <a:solidFill>
                  <a:schemeClr val="bg1"/>
                </a:solidFill>
                <a:ea typeface="SimSun" pitchFamily="2" charset="-122"/>
              </a:rPr>
              <a:t>E-JPPAP User Guide _ Supplier</a:t>
            </a:r>
            <a:endParaRPr lang="en-US" sz="3600" b="1" i="0" u="none" strike="noStrike" cap="none" baseline="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/>
          <p:nvPr/>
        </p:nvSpPr>
        <p:spPr>
          <a:xfrm>
            <a:off x="5334000" y="4081757"/>
            <a:ext cx="3886200" cy="11791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ct val="25000"/>
              <a:buFont typeface="Arial"/>
              <a:buNone/>
            </a:pPr>
            <a:r>
              <a:rPr lang="en-US" sz="2400" dirty="0" smtClean="0">
                <a:solidFill>
                  <a:srgbClr val="BFBFBF"/>
                </a:solidFill>
              </a:rPr>
              <a:t>George Zhou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ct val="25000"/>
              <a:buFont typeface="Arial"/>
              <a:buNone/>
            </a:pPr>
            <a:r>
              <a:rPr lang="en-US" sz="2400" dirty="0" smtClean="0">
                <a:solidFill>
                  <a:srgbClr val="BFBFBF"/>
                </a:solidFill>
              </a:rPr>
              <a:t>March </a:t>
            </a:r>
            <a:r>
              <a:rPr lang="en-US" sz="2400" b="0" i="0" u="none" strike="noStrike" cap="none" baseline="0" dirty="0" smtClean="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2016</a:t>
            </a:r>
            <a:endParaRPr lang="en-US" sz="2400" b="0" i="0" u="none" strike="noStrike" cap="none" baseline="0" dirty="0">
              <a:solidFill>
                <a:srgbClr val="BFBFB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If PPAP Approved—Mail Notification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0" y="990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Once Final Approval is completed, e-mail which summarized the PPAP case will be sent to PPAP requester, owner, team member and supplier.</a:t>
            </a:r>
            <a:endParaRPr lang="zh-CN" altLang="zh-CN" sz="2000" dirty="0"/>
          </a:p>
        </p:txBody>
      </p:sp>
      <p:grpSp>
        <p:nvGrpSpPr>
          <p:cNvPr id="14" name="群組 13"/>
          <p:cNvGrpSpPr/>
          <p:nvPr/>
        </p:nvGrpSpPr>
        <p:grpSpPr>
          <a:xfrm>
            <a:off x="152400" y="1676400"/>
            <a:ext cx="6781800" cy="4800600"/>
            <a:chOff x="0" y="1676400"/>
            <a:chExt cx="6781800" cy="4800600"/>
          </a:xfrm>
        </p:grpSpPr>
        <p:pic>
          <p:nvPicPr>
            <p:cNvPr id="12" name="Picture 22"/>
            <p:cNvPicPr/>
            <p:nvPr/>
          </p:nvPicPr>
          <p:blipFill>
            <a:blip r:embed="rId3" cstate="print"/>
            <a:srcRect l="11538" t="18992" r="30769" b="4681"/>
            <a:stretch>
              <a:fillRect/>
            </a:stretch>
          </p:blipFill>
          <p:spPr bwMode="auto">
            <a:xfrm>
              <a:off x="0" y="1676400"/>
              <a:ext cx="6781800" cy="441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5"/>
            <p:cNvPicPr/>
            <p:nvPr/>
          </p:nvPicPr>
          <p:blipFill>
            <a:blip r:embed="rId4" cstate="print"/>
            <a:srcRect l="11539" t="24580" r="31524" b="69958"/>
            <a:stretch>
              <a:fillRect/>
            </a:stretch>
          </p:blipFill>
          <p:spPr bwMode="auto">
            <a:xfrm>
              <a:off x="0" y="6019800"/>
              <a:ext cx="6705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If PPAP Approved—Mail Notification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0" y="990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Once Final Approval is completed, e-mail which summarized the PPAP case will be sent to PPAP requester, owner, team member and supplier. (Continued)</a:t>
            </a:r>
            <a:endParaRPr lang="zh-CN" altLang="zh-CN" sz="2000" dirty="0"/>
          </a:p>
        </p:txBody>
      </p:sp>
      <p:pic>
        <p:nvPicPr>
          <p:cNvPr id="7" name="Picture 25"/>
          <p:cNvPicPr/>
          <p:nvPr/>
        </p:nvPicPr>
        <p:blipFill>
          <a:blip r:embed="rId3" cstate="print"/>
          <a:srcRect l="13274" t="29441" r="31075" b="11429"/>
          <a:stretch>
            <a:fillRect/>
          </a:stretch>
        </p:blipFill>
        <p:spPr bwMode="auto">
          <a:xfrm>
            <a:off x="76200" y="17526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If PPAP Approved—Mail Notification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0" y="990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Once Final Approval is completed, e-mail which summarized the PPAP case will be sent to PPAP requester, owner, team member and supplier. (Continued)</a:t>
            </a:r>
            <a:endParaRPr lang="zh-CN" altLang="zh-CN" sz="2000" dirty="0"/>
          </a:p>
        </p:txBody>
      </p:sp>
      <p:pic>
        <p:nvPicPr>
          <p:cNvPr id="6" name="Picture 28"/>
          <p:cNvPicPr/>
          <p:nvPr/>
        </p:nvPicPr>
        <p:blipFill>
          <a:blip r:embed="rId3" cstate="print"/>
          <a:srcRect l="13986" t="29761" r="30769" b="4762"/>
          <a:stretch>
            <a:fillRect/>
          </a:stretch>
        </p:blipFill>
        <p:spPr bwMode="auto">
          <a:xfrm>
            <a:off x="0" y="1676400"/>
            <a:ext cx="8153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457200" y="196890"/>
            <a:ext cx="8229600" cy="6220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5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E-JPPAP Flow Chart _ Supplier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2667000" y="4029073"/>
            <a:ext cx="1828800" cy="1000127"/>
            <a:chOff x="2409825" y="657225"/>
            <a:chExt cx="1876425" cy="600075"/>
          </a:xfrm>
        </p:grpSpPr>
        <p:sp>
          <p:nvSpPr>
            <p:cNvPr id="11" name="菱形 10"/>
            <p:cNvSpPr/>
            <p:nvPr/>
          </p:nvSpPr>
          <p:spPr>
            <a:xfrm>
              <a:off x="2409825" y="657225"/>
              <a:ext cx="1876425" cy="600075"/>
            </a:xfrm>
            <a:prstGeom prst="diamond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/>
            </a:p>
          </p:txBody>
        </p:sp>
        <p:sp>
          <p:nvSpPr>
            <p:cNvPr id="12" name="文字方塊 5"/>
            <p:cNvSpPr txBox="1"/>
            <p:nvPr/>
          </p:nvSpPr>
          <p:spPr>
            <a:xfrm>
              <a:off x="2838301" y="841246"/>
              <a:ext cx="949524" cy="248385"/>
            </a:xfrm>
            <a:prstGeom prst="rect">
              <a:avLst/>
            </a:prstGeom>
            <a:solidFill>
              <a:schemeClr val="lt1"/>
            </a:solidFill>
            <a:ln w="0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dirty="0" smtClean="0"/>
                <a:t>PPAP </a:t>
              </a:r>
              <a:r>
                <a:rPr lang="en-US" altLang="zh-CN" dirty="0" smtClean="0"/>
                <a:t>Approved by Jabil</a:t>
              </a:r>
              <a:endParaRPr lang="zh-CN" altLang="en-US" sz="1100" dirty="0"/>
            </a:p>
          </p:txBody>
        </p:sp>
      </p:grpSp>
      <p:sp>
        <p:nvSpPr>
          <p:cNvPr id="60" name="文字方塊 59"/>
          <p:cNvSpPr txBox="1"/>
          <p:nvPr/>
        </p:nvSpPr>
        <p:spPr>
          <a:xfrm>
            <a:off x="5181600" y="990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Resp.</a:t>
            </a:r>
            <a:endParaRPr lang="zh-CN" altLang="en-US" b="1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6553200" y="990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Activities</a:t>
            </a:r>
            <a:endParaRPr lang="zh-CN" altLang="en-US" b="1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5181600" y="24384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Supplier</a:t>
            </a:r>
            <a:endParaRPr lang="zh-CN" altLang="en-US" sz="1200" dirty="0"/>
          </a:p>
        </p:txBody>
      </p:sp>
      <p:sp>
        <p:nvSpPr>
          <p:cNvPr id="69" name="文字方塊 68"/>
          <p:cNvSpPr txBox="1"/>
          <p:nvPr/>
        </p:nvSpPr>
        <p:spPr>
          <a:xfrm>
            <a:off x="5181600" y="4267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Jabil</a:t>
            </a:r>
            <a:endParaRPr lang="zh-CN" altLang="en-US" sz="1200" dirty="0"/>
          </a:p>
        </p:txBody>
      </p:sp>
      <p:sp>
        <p:nvSpPr>
          <p:cNvPr id="70" name="文字方塊 69"/>
          <p:cNvSpPr txBox="1"/>
          <p:nvPr/>
        </p:nvSpPr>
        <p:spPr>
          <a:xfrm>
            <a:off x="6248400" y="4191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1200" dirty="0" smtClean="0"/>
              <a:t>1). Jabil team review the PPAP</a:t>
            </a:r>
            <a:endParaRPr lang="zh-CN" altLang="en-US" sz="1200" dirty="0"/>
          </a:p>
        </p:txBody>
      </p:sp>
      <p:grpSp>
        <p:nvGrpSpPr>
          <p:cNvPr id="43" name="群組 2"/>
          <p:cNvGrpSpPr/>
          <p:nvPr/>
        </p:nvGrpSpPr>
        <p:grpSpPr>
          <a:xfrm>
            <a:off x="2847975" y="2362200"/>
            <a:ext cx="1495425" cy="466724"/>
            <a:chOff x="2781300" y="0"/>
            <a:chExt cx="1076325" cy="314325"/>
          </a:xfrm>
        </p:grpSpPr>
        <p:sp>
          <p:nvSpPr>
            <p:cNvPr id="44" name="矩形 43"/>
            <p:cNvSpPr/>
            <p:nvPr/>
          </p:nvSpPr>
          <p:spPr>
            <a:xfrm>
              <a:off x="2819400" y="28575"/>
              <a:ext cx="1019175" cy="2667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/>
            </a:p>
          </p:txBody>
        </p:sp>
        <p:sp>
          <p:nvSpPr>
            <p:cNvPr id="45" name="文字方塊 2"/>
            <p:cNvSpPr txBox="1"/>
            <p:nvPr/>
          </p:nvSpPr>
          <p:spPr>
            <a:xfrm>
              <a:off x="2781300" y="0"/>
              <a:ext cx="1076325" cy="314325"/>
            </a:xfrm>
            <a:prstGeom prst="rect">
              <a:avLst/>
            </a:prstGeom>
            <a:noFill/>
            <a:ln w="9525" cmpd="sng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dirty="0" smtClean="0"/>
                <a:t>Complete the PPAP</a:t>
              </a:r>
              <a:endParaRPr lang="zh-CN" altLang="en-US" sz="1100" dirty="0"/>
            </a:p>
          </p:txBody>
        </p:sp>
      </p:grpSp>
      <p:cxnSp>
        <p:nvCxnSpPr>
          <p:cNvPr id="66" name="直線單箭頭接點 65"/>
          <p:cNvCxnSpPr/>
          <p:nvPr/>
        </p:nvCxnSpPr>
        <p:spPr>
          <a:xfrm>
            <a:off x="3581400" y="3600448"/>
            <a:ext cx="0" cy="4381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群組 14"/>
          <p:cNvGrpSpPr/>
          <p:nvPr/>
        </p:nvGrpSpPr>
        <p:grpSpPr>
          <a:xfrm>
            <a:off x="2590800" y="5553076"/>
            <a:ext cx="1981200" cy="466724"/>
            <a:chOff x="2781300" y="0"/>
            <a:chExt cx="1076325" cy="314325"/>
          </a:xfrm>
        </p:grpSpPr>
        <p:sp>
          <p:nvSpPr>
            <p:cNvPr id="75" name="矩形 74"/>
            <p:cNvSpPr/>
            <p:nvPr/>
          </p:nvSpPr>
          <p:spPr>
            <a:xfrm>
              <a:off x="2819400" y="28575"/>
              <a:ext cx="1019175" cy="2667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/>
            </a:p>
          </p:txBody>
        </p:sp>
        <p:sp>
          <p:nvSpPr>
            <p:cNvPr id="76" name="文字方塊 2"/>
            <p:cNvSpPr txBox="1"/>
            <p:nvPr/>
          </p:nvSpPr>
          <p:spPr>
            <a:xfrm>
              <a:off x="2781300" y="0"/>
              <a:ext cx="1076325" cy="314325"/>
            </a:xfrm>
            <a:prstGeom prst="rect">
              <a:avLst/>
            </a:prstGeom>
            <a:noFill/>
            <a:ln w="25400" cmpd="sng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Finish/Notification</a:t>
              </a:r>
            </a:p>
          </p:txBody>
        </p:sp>
      </p:grpSp>
      <p:cxnSp>
        <p:nvCxnSpPr>
          <p:cNvPr id="80" name="直線單箭頭接點 79"/>
          <p:cNvCxnSpPr/>
          <p:nvPr/>
        </p:nvCxnSpPr>
        <p:spPr>
          <a:xfrm>
            <a:off x="3581400" y="4972048"/>
            <a:ext cx="0" cy="5905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字方塊 80"/>
          <p:cNvSpPr txBox="1"/>
          <p:nvPr/>
        </p:nvSpPr>
        <p:spPr>
          <a:xfrm>
            <a:off x="3657600" y="50292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Y</a:t>
            </a:r>
            <a:endParaRPr lang="zh-CN" altLang="en-US" sz="1200" b="1" dirty="0"/>
          </a:p>
        </p:txBody>
      </p:sp>
      <p:cxnSp>
        <p:nvCxnSpPr>
          <p:cNvPr id="83" name="直線接點 82"/>
          <p:cNvCxnSpPr/>
          <p:nvPr/>
        </p:nvCxnSpPr>
        <p:spPr>
          <a:xfrm flipH="1">
            <a:off x="1676400" y="4495800"/>
            <a:ext cx="10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接點 83"/>
          <p:cNvCxnSpPr/>
          <p:nvPr/>
        </p:nvCxnSpPr>
        <p:spPr>
          <a:xfrm flipV="1">
            <a:off x="1676400" y="2590800"/>
            <a:ext cx="0" cy="685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 flipV="1">
            <a:off x="1676400" y="2590800"/>
            <a:ext cx="12192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字方塊 85"/>
          <p:cNvSpPr txBox="1"/>
          <p:nvPr/>
        </p:nvSpPr>
        <p:spPr>
          <a:xfrm>
            <a:off x="2133600" y="41148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N</a:t>
            </a:r>
            <a:endParaRPr lang="zh-CN" altLang="en-US" sz="1200" b="1" dirty="0"/>
          </a:p>
        </p:txBody>
      </p:sp>
      <p:sp>
        <p:nvSpPr>
          <p:cNvPr id="87" name="文字方塊 86"/>
          <p:cNvSpPr txBox="1"/>
          <p:nvPr/>
        </p:nvSpPr>
        <p:spPr>
          <a:xfrm>
            <a:off x="6248400" y="2362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lnSpc>
                <a:spcPct val="150000"/>
              </a:lnSpc>
            </a:pPr>
            <a:r>
              <a:rPr lang="en-US" altLang="zh-CN" sz="1200" dirty="0" smtClean="0"/>
              <a:t>1). Fill in all information required.</a:t>
            </a:r>
          </a:p>
          <a:p>
            <a:pPr indent="-342900">
              <a:lnSpc>
                <a:spcPct val="150000"/>
              </a:lnSpc>
            </a:pPr>
            <a:r>
              <a:rPr lang="en-US" altLang="zh-CN" sz="1200" dirty="0" smtClean="0"/>
              <a:t>2). Attach all documents required.</a:t>
            </a:r>
          </a:p>
          <a:p>
            <a:pPr indent="-342900">
              <a:lnSpc>
                <a:spcPct val="150000"/>
              </a:lnSpc>
            </a:pPr>
            <a:r>
              <a:rPr lang="en-US" altLang="zh-CN" sz="1200" dirty="0" smtClean="0"/>
              <a:t>3). Internal review and submit the PPAP</a:t>
            </a:r>
            <a:endParaRPr lang="zh-CN" altLang="en-US" sz="1200" dirty="0"/>
          </a:p>
        </p:txBody>
      </p:sp>
      <p:sp>
        <p:nvSpPr>
          <p:cNvPr id="88" name="文字方塊 87"/>
          <p:cNvSpPr txBox="1"/>
          <p:nvPr/>
        </p:nvSpPr>
        <p:spPr>
          <a:xfrm>
            <a:off x="6248400" y="5562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/>
            <a:r>
              <a:rPr lang="en-US" altLang="zh-CN" sz="1200" dirty="0" smtClean="0"/>
              <a:t>1). After Final approval, system will send a notification e-mail to supplier</a:t>
            </a:r>
            <a:endParaRPr lang="zh-CN" altLang="en-US" sz="1200" dirty="0"/>
          </a:p>
        </p:txBody>
      </p:sp>
      <p:grpSp>
        <p:nvGrpSpPr>
          <p:cNvPr id="35" name="群組 14"/>
          <p:cNvGrpSpPr/>
          <p:nvPr/>
        </p:nvGrpSpPr>
        <p:grpSpPr>
          <a:xfrm>
            <a:off x="2743200" y="3190876"/>
            <a:ext cx="1600200" cy="466724"/>
            <a:chOff x="2781300" y="0"/>
            <a:chExt cx="1076325" cy="314325"/>
          </a:xfrm>
        </p:grpSpPr>
        <p:sp>
          <p:nvSpPr>
            <p:cNvPr id="36" name="矩形 35"/>
            <p:cNvSpPr/>
            <p:nvPr/>
          </p:nvSpPr>
          <p:spPr>
            <a:xfrm>
              <a:off x="2819400" y="28575"/>
              <a:ext cx="1019175" cy="2667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/>
            </a:p>
          </p:txBody>
        </p:sp>
        <p:sp>
          <p:nvSpPr>
            <p:cNvPr id="37" name="文字方塊 2"/>
            <p:cNvSpPr txBox="1"/>
            <p:nvPr/>
          </p:nvSpPr>
          <p:spPr>
            <a:xfrm>
              <a:off x="2781300" y="0"/>
              <a:ext cx="1076325" cy="314325"/>
            </a:xfrm>
            <a:prstGeom prst="rect">
              <a:avLst/>
            </a:prstGeom>
            <a:noFill/>
            <a:ln w="25400" cmpd="sng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Notification</a:t>
              </a:r>
            </a:p>
          </p:txBody>
        </p:sp>
      </p:grpSp>
      <p:grpSp>
        <p:nvGrpSpPr>
          <p:cNvPr id="38" name="群組 14"/>
          <p:cNvGrpSpPr/>
          <p:nvPr/>
        </p:nvGrpSpPr>
        <p:grpSpPr>
          <a:xfrm>
            <a:off x="914400" y="3200400"/>
            <a:ext cx="1524000" cy="466724"/>
            <a:chOff x="2781300" y="0"/>
            <a:chExt cx="1076325" cy="314325"/>
          </a:xfrm>
        </p:grpSpPr>
        <p:sp>
          <p:nvSpPr>
            <p:cNvPr id="39" name="矩形 38"/>
            <p:cNvSpPr/>
            <p:nvPr/>
          </p:nvSpPr>
          <p:spPr>
            <a:xfrm>
              <a:off x="2819400" y="28575"/>
              <a:ext cx="1019175" cy="2667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/>
            </a:p>
          </p:txBody>
        </p:sp>
        <p:sp>
          <p:nvSpPr>
            <p:cNvPr id="40" name="文字方塊 2"/>
            <p:cNvSpPr txBox="1"/>
            <p:nvPr/>
          </p:nvSpPr>
          <p:spPr>
            <a:xfrm>
              <a:off x="2781300" y="0"/>
              <a:ext cx="1076325" cy="314325"/>
            </a:xfrm>
            <a:prstGeom prst="rect">
              <a:avLst/>
            </a:prstGeom>
            <a:noFill/>
            <a:ln w="25400" cmpd="sng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Notification</a:t>
              </a:r>
            </a:p>
          </p:txBody>
        </p:sp>
      </p:grpSp>
      <p:grpSp>
        <p:nvGrpSpPr>
          <p:cNvPr id="42" name="群組 14"/>
          <p:cNvGrpSpPr/>
          <p:nvPr/>
        </p:nvGrpSpPr>
        <p:grpSpPr>
          <a:xfrm>
            <a:off x="2590800" y="1600200"/>
            <a:ext cx="1981200" cy="466724"/>
            <a:chOff x="2938991" y="0"/>
            <a:chExt cx="777346" cy="314325"/>
          </a:xfrm>
        </p:grpSpPr>
        <p:sp>
          <p:nvSpPr>
            <p:cNvPr id="47" name="矩形 46"/>
            <p:cNvSpPr/>
            <p:nvPr/>
          </p:nvSpPr>
          <p:spPr>
            <a:xfrm>
              <a:off x="2968889" y="28575"/>
              <a:ext cx="717550" cy="2667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/>
            </a:p>
          </p:txBody>
        </p:sp>
        <p:sp>
          <p:nvSpPr>
            <p:cNvPr id="48" name="文字方塊 2"/>
            <p:cNvSpPr txBox="1"/>
            <p:nvPr/>
          </p:nvSpPr>
          <p:spPr>
            <a:xfrm>
              <a:off x="2938991" y="0"/>
              <a:ext cx="777346" cy="314325"/>
            </a:xfrm>
            <a:prstGeom prst="rect">
              <a:avLst/>
            </a:prstGeom>
            <a:noFill/>
            <a:ln w="25400" cmpd="sng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/>
                <a:t>PPAP Request Notification from Jabil</a:t>
              </a:r>
            </a:p>
          </p:txBody>
        </p:sp>
      </p:grpSp>
      <p:cxnSp>
        <p:nvCxnSpPr>
          <p:cNvPr id="49" name="直線單箭頭接點 48"/>
          <p:cNvCxnSpPr/>
          <p:nvPr/>
        </p:nvCxnSpPr>
        <p:spPr>
          <a:xfrm>
            <a:off x="3581400" y="2057400"/>
            <a:ext cx="0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>
            <a:off x="3581400" y="2838448"/>
            <a:ext cx="0" cy="4381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/>
          <p:cNvCxnSpPr/>
          <p:nvPr/>
        </p:nvCxnSpPr>
        <p:spPr>
          <a:xfrm flipV="1">
            <a:off x="1676400" y="3657600"/>
            <a:ext cx="0" cy="838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字方塊 66"/>
          <p:cNvSpPr txBox="1"/>
          <p:nvPr/>
        </p:nvSpPr>
        <p:spPr>
          <a:xfrm>
            <a:off x="5181600" y="33528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System</a:t>
            </a:r>
            <a:endParaRPr lang="zh-CN" altLang="en-US" sz="12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Receive The PPAP Request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0" y="990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Supplier will receive an e-mail like below:</a:t>
            </a:r>
          </a:p>
          <a:p>
            <a:pPr lvl="0"/>
            <a:r>
              <a:rPr lang="en-US" altLang="zh-CN" sz="2000" dirty="0" smtClean="0"/>
              <a:t>Supplier can click the link to open the PPAP request.</a:t>
            </a:r>
            <a:endParaRPr lang="zh-CN" altLang="zh-CN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71650"/>
            <a:ext cx="72866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5"/>
          <p:cNvGrpSpPr/>
          <p:nvPr/>
        </p:nvGrpSpPr>
        <p:grpSpPr>
          <a:xfrm>
            <a:off x="5562600" y="3962400"/>
            <a:ext cx="2971800" cy="523220"/>
            <a:chOff x="3733801" y="3810000"/>
            <a:chExt cx="2971800" cy="523220"/>
          </a:xfrm>
        </p:grpSpPr>
        <p:sp>
          <p:nvSpPr>
            <p:cNvPr id="7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4724402" y="3810000"/>
              <a:ext cx="1981199" cy="52322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Click the link to open the PPAP request.</a:t>
              </a:r>
              <a:endParaRPr lang="zh-CN" altLang="en-US" dirty="0"/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5943600" y="5115580"/>
            <a:ext cx="3200400" cy="523220"/>
            <a:chOff x="3733801" y="3810000"/>
            <a:chExt cx="3200400" cy="523220"/>
          </a:xfrm>
        </p:grpSpPr>
        <p:sp>
          <p:nvSpPr>
            <p:cNvPr id="10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4724402" y="3810000"/>
              <a:ext cx="2209799" cy="52322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Click the link to download the documents format.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Fill In All Information Required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990599"/>
            <a:ext cx="7924800" cy="5426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群組 10"/>
          <p:cNvGrpSpPr/>
          <p:nvPr/>
        </p:nvGrpSpPr>
        <p:grpSpPr>
          <a:xfrm>
            <a:off x="609600" y="1371600"/>
            <a:ext cx="6934200" cy="1981200"/>
            <a:chOff x="-1905000" y="762000"/>
            <a:chExt cx="6781800" cy="1829124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-1905000" y="762000"/>
              <a:ext cx="6781800" cy="7620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13" name="群組 16"/>
            <p:cNvGrpSpPr/>
            <p:nvPr/>
          </p:nvGrpSpPr>
          <p:grpSpPr>
            <a:xfrm>
              <a:off x="-381000" y="1524000"/>
              <a:ext cx="3733801" cy="1067124"/>
              <a:chOff x="-381000" y="2667000"/>
              <a:chExt cx="3733801" cy="1067124"/>
            </a:xfrm>
          </p:grpSpPr>
          <p:sp>
            <p:nvSpPr>
              <p:cNvPr id="14" name="Line 4"/>
              <p:cNvSpPr>
                <a:spLocks noChangeShapeType="1"/>
              </p:cNvSpPr>
              <p:nvPr/>
            </p:nvSpPr>
            <p:spPr bwMode="auto">
              <a:xfrm rot="16200000">
                <a:off x="1104899" y="3009901"/>
                <a:ext cx="685801" cy="0"/>
              </a:xfrm>
              <a:prstGeom prst="line">
                <a:avLst/>
              </a:prstGeom>
              <a:noFill/>
              <a:ln w="1016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5" name="Group 5"/>
              <p:cNvGrpSpPr>
                <a:grpSpLocks/>
              </p:cNvGrpSpPr>
              <p:nvPr/>
            </p:nvGrpSpPr>
            <p:grpSpPr bwMode="auto">
              <a:xfrm>
                <a:off x="-381000" y="3276436"/>
                <a:ext cx="3733801" cy="457688"/>
                <a:chOff x="-216" y="1015"/>
                <a:chExt cx="2352" cy="402"/>
              </a:xfrm>
            </p:grpSpPr>
            <p:sp>
              <p:nvSpPr>
                <p:cNvPr id="16" name="AutoShape 6"/>
                <p:cNvSpPr>
                  <a:spLocks noChangeArrowheads="1"/>
                </p:cNvSpPr>
                <p:nvPr/>
              </p:nvSpPr>
              <p:spPr bwMode="auto">
                <a:xfrm>
                  <a:off x="-216" y="1015"/>
                  <a:ext cx="2352" cy="402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Complete the submitter’s information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7" name="AutoShape 7"/>
                <p:cNvSpPr>
                  <a:spLocks noChangeArrowheads="1"/>
                </p:cNvSpPr>
                <p:nvPr/>
              </p:nvSpPr>
              <p:spPr bwMode="auto">
                <a:xfrm>
                  <a:off x="-170" y="1066"/>
                  <a:ext cx="2258" cy="284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</p:grpSp>
      </p:grpSp>
      <p:grpSp>
        <p:nvGrpSpPr>
          <p:cNvPr id="18" name="群組 17"/>
          <p:cNvGrpSpPr/>
          <p:nvPr/>
        </p:nvGrpSpPr>
        <p:grpSpPr>
          <a:xfrm>
            <a:off x="609600" y="2209800"/>
            <a:ext cx="6934200" cy="2514924"/>
            <a:chOff x="-1905000" y="76200"/>
            <a:chExt cx="6781800" cy="2514924"/>
          </a:xfrm>
        </p:grpSpPr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-1905000" y="76200"/>
              <a:ext cx="6781800" cy="14478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20" name="群組 16"/>
            <p:cNvGrpSpPr/>
            <p:nvPr/>
          </p:nvGrpSpPr>
          <p:grpSpPr>
            <a:xfrm>
              <a:off x="-381000" y="1524000"/>
              <a:ext cx="3733801" cy="1067124"/>
              <a:chOff x="-381000" y="2667000"/>
              <a:chExt cx="3733801" cy="1067124"/>
            </a:xfrm>
          </p:grpSpPr>
          <p:sp>
            <p:nvSpPr>
              <p:cNvPr id="21" name="Line 4"/>
              <p:cNvSpPr>
                <a:spLocks noChangeShapeType="1"/>
              </p:cNvSpPr>
              <p:nvPr/>
            </p:nvSpPr>
            <p:spPr bwMode="auto">
              <a:xfrm rot="16200000">
                <a:off x="1104899" y="3009901"/>
                <a:ext cx="685801" cy="0"/>
              </a:xfrm>
              <a:prstGeom prst="line">
                <a:avLst/>
              </a:prstGeom>
              <a:noFill/>
              <a:ln w="1016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2" name="Group 5"/>
              <p:cNvGrpSpPr>
                <a:grpSpLocks/>
              </p:cNvGrpSpPr>
              <p:nvPr/>
            </p:nvGrpSpPr>
            <p:grpSpPr bwMode="auto">
              <a:xfrm>
                <a:off x="-381000" y="3276436"/>
                <a:ext cx="3733801" cy="457688"/>
                <a:chOff x="-216" y="1015"/>
                <a:chExt cx="2352" cy="402"/>
              </a:xfrm>
            </p:grpSpPr>
            <p:sp>
              <p:nvSpPr>
                <p:cNvPr id="23" name="AutoShape 6"/>
                <p:cNvSpPr>
                  <a:spLocks noChangeArrowheads="1"/>
                </p:cNvSpPr>
                <p:nvPr/>
              </p:nvSpPr>
              <p:spPr bwMode="auto">
                <a:xfrm>
                  <a:off x="-216" y="1015"/>
                  <a:ext cx="2352" cy="402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Complete the part’s information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24" name="AutoShape 7"/>
                <p:cNvSpPr>
                  <a:spLocks noChangeArrowheads="1"/>
                </p:cNvSpPr>
                <p:nvPr/>
              </p:nvSpPr>
              <p:spPr bwMode="auto">
                <a:xfrm>
                  <a:off x="-170" y="1066"/>
                  <a:ext cx="2258" cy="284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</p:grpSp>
      </p:grpSp>
      <p:grpSp>
        <p:nvGrpSpPr>
          <p:cNvPr id="25" name="群組 24"/>
          <p:cNvGrpSpPr/>
          <p:nvPr/>
        </p:nvGrpSpPr>
        <p:grpSpPr>
          <a:xfrm>
            <a:off x="609600" y="3657600"/>
            <a:ext cx="6934200" cy="1600148"/>
            <a:chOff x="-1905000" y="762000"/>
            <a:chExt cx="6781800" cy="1477322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-1905000" y="762000"/>
              <a:ext cx="6781800" cy="351755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27" name="群組 16"/>
            <p:cNvGrpSpPr/>
            <p:nvPr/>
          </p:nvGrpSpPr>
          <p:grpSpPr>
            <a:xfrm>
              <a:off x="-381000" y="1113755"/>
              <a:ext cx="3841752" cy="1125567"/>
              <a:chOff x="-381000" y="2256755"/>
              <a:chExt cx="3841752" cy="1125567"/>
            </a:xfrm>
          </p:grpSpPr>
          <p:sp>
            <p:nvSpPr>
              <p:cNvPr id="28" name="Line 4"/>
              <p:cNvSpPr>
                <a:spLocks noChangeShapeType="1"/>
              </p:cNvSpPr>
              <p:nvPr/>
            </p:nvSpPr>
            <p:spPr bwMode="auto">
              <a:xfrm rot="16200000">
                <a:off x="1104899" y="2599656"/>
                <a:ext cx="685801" cy="0"/>
              </a:xfrm>
              <a:prstGeom prst="line">
                <a:avLst/>
              </a:prstGeom>
              <a:noFill/>
              <a:ln w="1016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-381000" y="2866569"/>
                <a:ext cx="3841752" cy="515753"/>
                <a:chOff x="-216" y="655"/>
                <a:chExt cx="2420" cy="453"/>
              </a:xfrm>
            </p:grpSpPr>
            <p:sp>
              <p:nvSpPr>
                <p:cNvPr id="30" name="AutoShape 6"/>
                <p:cNvSpPr>
                  <a:spLocks noChangeArrowheads="1"/>
                </p:cNvSpPr>
                <p:nvPr/>
              </p:nvSpPr>
              <p:spPr bwMode="auto">
                <a:xfrm>
                  <a:off x="-216" y="655"/>
                  <a:ext cx="2420" cy="45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If there are customer tool, select 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whether they are tagged and numbered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31" name="AutoShape 7"/>
                <p:cNvSpPr>
                  <a:spLocks noChangeArrowheads="1"/>
                </p:cNvSpPr>
                <p:nvPr/>
              </p:nvSpPr>
              <p:spPr bwMode="auto">
                <a:xfrm>
                  <a:off x="-170" y="706"/>
                  <a:ext cx="2327" cy="341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</p:grpSp>
      </p:grpSp>
      <p:grpSp>
        <p:nvGrpSpPr>
          <p:cNvPr id="32" name="群組 31"/>
          <p:cNvGrpSpPr/>
          <p:nvPr/>
        </p:nvGrpSpPr>
        <p:grpSpPr>
          <a:xfrm>
            <a:off x="609601" y="2362200"/>
            <a:ext cx="6934200" cy="3124196"/>
            <a:chOff x="1" y="2362202"/>
            <a:chExt cx="7429500" cy="3200398"/>
          </a:xfrm>
        </p:grpSpPr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2041071" y="2362202"/>
              <a:ext cx="3429000" cy="60960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Complete supplier’s information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And the reviewer in supplier.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2122714" y="2438402"/>
              <a:ext cx="3265714" cy="49359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35" name="Line 4"/>
            <p:cNvSpPr>
              <a:spLocks noChangeShapeType="1"/>
            </p:cNvSpPr>
            <p:nvPr/>
          </p:nvSpPr>
          <p:spPr bwMode="auto">
            <a:xfrm rot="16200000" flipH="1" flipV="1">
              <a:off x="3173183" y="3505205"/>
              <a:ext cx="1066804" cy="0"/>
            </a:xfrm>
            <a:prstGeom prst="line">
              <a:avLst/>
            </a:prstGeom>
            <a:noFill/>
            <a:ln w="1016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Rectangle 8"/>
            <p:cNvSpPr>
              <a:spLocks noChangeArrowheads="1"/>
            </p:cNvSpPr>
            <p:nvPr/>
          </p:nvSpPr>
          <p:spPr bwMode="auto">
            <a:xfrm>
              <a:off x="1" y="4079488"/>
              <a:ext cx="7429500" cy="1483112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37" name="群組 36"/>
          <p:cNvGrpSpPr/>
          <p:nvPr/>
        </p:nvGrpSpPr>
        <p:grpSpPr>
          <a:xfrm>
            <a:off x="609600" y="3849910"/>
            <a:ext cx="6934200" cy="2627095"/>
            <a:chOff x="1" y="2871430"/>
            <a:chExt cx="7429500" cy="2691170"/>
          </a:xfrm>
        </p:grpSpPr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1796144" y="2871430"/>
              <a:ext cx="4000500" cy="6096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If sample be sent to Jabil, fill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the sample tracking information here.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39" name="AutoShape 7"/>
            <p:cNvSpPr>
              <a:spLocks noChangeArrowheads="1"/>
            </p:cNvSpPr>
            <p:nvPr/>
          </p:nvSpPr>
          <p:spPr bwMode="auto">
            <a:xfrm>
              <a:off x="1877787" y="2947630"/>
              <a:ext cx="3837214" cy="4935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 rot="16200000" flipH="1" flipV="1">
              <a:off x="3173184" y="4014433"/>
              <a:ext cx="1066803" cy="0"/>
            </a:xfrm>
            <a:prstGeom prst="line">
              <a:avLst/>
            </a:prstGeom>
            <a:noFill/>
            <a:ln w="1016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1" y="4547838"/>
              <a:ext cx="7429500" cy="1014762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Attach The Documents Required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938" y="990600"/>
            <a:ext cx="86201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5"/>
          <p:cNvGrpSpPr/>
          <p:nvPr/>
        </p:nvGrpSpPr>
        <p:grpSpPr>
          <a:xfrm>
            <a:off x="1295400" y="1978223"/>
            <a:ext cx="5105400" cy="307777"/>
            <a:chOff x="3733801" y="3873043"/>
            <a:chExt cx="5105400" cy="307777"/>
          </a:xfrm>
        </p:grpSpPr>
        <p:sp>
          <p:nvSpPr>
            <p:cNvPr id="7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4724402" y="3873043"/>
              <a:ext cx="4114799" cy="30777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Click it to choose and upload the PSW document.</a:t>
              </a:r>
              <a:endParaRPr lang="zh-CN" altLang="en-US" dirty="0"/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381000" y="2286000"/>
            <a:ext cx="8610600" cy="523220"/>
            <a:chOff x="1" y="4267200"/>
            <a:chExt cx="8610600" cy="523220"/>
          </a:xfrm>
        </p:grpSpPr>
        <p:grpSp>
          <p:nvGrpSpPr>
            <p:cNvPr id="10" name="群組 10"/>
            <p:cNvGrpSpPr/>
            <p:nvPr/>
          </p:nvGrpSpPr>
          <p:grpSpPr>
            <a:xfrm>
              <a:off x="4800600" y="4267200"/>
              <a:ext cx="3810001" cy="523220"/>
              <a:chOff x="3733801" y="3505200"/>
              <a:chExt cx="3810001" cy="523220"/>
            </a:xfrm>
          </p:grpSpPr>
          <p:sp>
            <p:nvSpPr>
              <p:cNvPr id="12" name="AutoShape 50"/>
              <p:cNvSpPr>
                <a:spLocks noChangeArrowheads="1"/>
              </p:cNvSpPr>
              <p:nvPr/>
            </p:nvSpPr>
            <p:spPr bwMode="auto">
              <a:xfrm rot="10800000">
                <a:off x="3733801" y="3624084"/>
                <a:ext cx="914400" cy="228600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" name="文字方塊 12"/>
              <p:cNvSpPr txBox="1"/>
              <p:nvPr/>
            </p:nvSpPr>
            <p:spPr>
              <a:xfrm>
                <a:off x="4724402" y="3505200"/>
                <a:ext cx="2819400" cy="523220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After PSW uploaded, the file name will come out automatically.</a:t>
                </a:r>
                <a:endParaRPr lang="zh-CN" altLang="en-US" dirty="0"/>
              </a:p>
            </p:txBody>
          </p:sp>
        </p:grp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" y="4419600"/>
              <a:ext cx="4724400" cy="228600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20" name="群組 19"/>
          <p:cNvGrpSpPr/>
          <p:nvPr/>
        </p:nvGrpSpPr>
        <p:grpSpPr>
          <a:xfrm>
            <a:off x="1128636" y="3124200"/>
            <a:ext cx="4433964" cy="2806607"/>
            <a:chOff x="1128636" y="3124200"/>
            <a:chExt cx="4433964" cy="2806607"/>
          </a:xfrm>
        </p:grpSpPr>
        <p:grpSp>
          <p:nvGrpSpPr>
            <p:cNvPr id="14" name="群組 13"/>
            <p:cNvGrpSpPr/>
            <p:nvPr/>
          </p:nvGrpSpPr>
          <p:grpSpPr>
            <a:xfrm>
              <a:off x="1295400" y="3124200"/>
              <a:ext cx="4267200" cy="523220"/>
              <a:chOff x="3733801" y="3799820"/>
              <a:chExt cx="4267200" cy="523220"/>
            </a:xfrm>
          </p:grpSpPr>
          <p:sp>
            <p:nvSpPr>
              <p:cNvPr id="15" name="AutoShape 50"/>
              <p:cNvSpPr>
                <a:spLocks noChangeArrowheads="1"/>
              </p:cNvSpPr>
              <p:nvPr/>
            </p:nvSpPr>
            <p:spPr bwMode="auto">
              <a:xfrm rot="10800000">
                <a:off x="3733801" y="3928884"/>
                <a:ext cx="914400" cy="228600"/>
              </a:xfrm>
              <a:custGeom>
                <a:avLst/>
                <a:gdLst>
                  <a:gd name="T0" fmla="*/ 2147483647 w 21600"/>
                  <a:gd name="T1" fmla="*/ 0 h 21600"/>
                  <a:gd name="T2" fmla="*/ 0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2147483647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5400 h 21600"/>
                  <a:gd name="T14" fmla="*/ 1890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" name="文字方塊 15"/>
              <p:cNvSpPr txBox="1"/>
              <p:nvPr/>
            </p:nvSpPr>
            <p:spPr>
              <a:xfrm>
                <a:off x="4724402" y="3799820"/>
                <a:ext cx="3276599" cy="523220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Repeat this step to choose and upload </a:t>
                </a:r>
              </a:p>
              <a:p>
                <a:r>
                  <a:rPr lang="en-US" altLang="zh-CN" dirty="0" smtClean="0"/>
                  <a:t>all other attachments required.</a:t>
                </a:r>
                <a:endParaRPr lang="zh-CN" altLang="en-US" dirty="0"/>
              </a:p>
            </p:txBody>
          </p:sp>
        </p:grpSp>
        <p:sp>
          <p:nvSpPr>
            <p:cNvPr id="17" name="AutoShape 50"/>
            <p:cNvSpPr>
              <a:spLocks noChangeArrowheads="1"/>
            </p:cNvSpPr>
            <p:nvPr/>
          </p:nvSpPr>
          <p:spPr bwMode="auto">
            <a:xfrm rot="8391457">
              <a:off x="1128636" y="4057862"/>
              <a:ext cx="1400327" cy="230696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AutoShape 50"/>
            <p:cNvSpPr>
              <a:spLocks noChangeArrowheads="1"/>
            </p:cNvSpPr>
            <p:nvPr/>
          </p:nvSpPr>
          <p:spPr bwMode="auto">
            <a:xfrm rot="7441488">
              <a:off x="787007" y="4604939"/>
              <a:ext cx="2412566" cy="23917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2800" dirty="0" smtClean="0">
                <a:solidFill>
                  <a:schemeClr val="bg1"/>
                </a:solidFill>
                <a:ea typeface="SimSun" pitchFamily="2" charset="-122"/>
              </a:rPr>
              <a:t>Complete The Form And Submit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39106"/>
            <a:ext cx="9144000" cy="2727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群組 5"/>
          <p:cNvGrpSpPr/>
          <p:nvPr/>
        </p:nvGrpSpPr>
        <p:grpSpPr>
          <a:xfrm>
            <a:off x="1143000" y="1295401"/>
            <a:ext cx="8001000" cy="1890484"/>
            <a:chOff x="1" y="3235714"/>
            <a:chExt cx="8572500" cy="1936593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551215" y="3235714"/>
              <a:ext cx="4163786" cy="6096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Fill in the comments here, if applicable.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1632858" y="3311914"/>
              <a:ext cx="4000500" cy="4935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 rot="16200000" flipH="1">
              <a:off x="3322670" y="4196574"/>
              <a:ext cx="702521" cy="1"/>
            </a:xfrm>
            <a:prstGeom prst="line">
              <a:avLst/>
            </a:prstGeom>
            <a:noFill/>
            <a:ln w="1016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" y="4547838"/>
              <a:ext cx="8572500" cy="624469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0" y="3429000"/>
            <a:ext cx="9144000" cy="2513937"/>
            <a:chOff x="-2501202" y="762000"/>
            <a:chExt cx="8943033" cy="2320970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-2501202" y="762000"/>
              <a:ext cx="8943033" cy="1055264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grpSp>
          <p:nvGrpSpPr>
            <p:cNvPr id="13" name="群組 16"/>
            <p:cNvGrpSpPr/>
            <p:nvPr/>
          </p:nvGrpSpPr>
          <p:grpSpPr>
            <a:xfrm>
              <a:off x="-1681171" y="1805404"/>
              <a:ext cx="3733801" cy="1277566"/>
              <a:chOff x="-1681171" y="2948404"/>
              <a:chExt cx="3733801" cy="1277566"/>
            </a:xfrm>
          </p:grpSpPr>
          <p:sp>
            <p:nvSpPr>
              <p:cNvPr id="14" name="Line 4"/>
              <p:cNvSpPr>
                <a:spLocks noChangeShapeType="1"/>
              </p:cNvSpPr>
              <p:nvPr/>
            </p:nvSpPr>
            <p:spPr bwMode="auto">
              <a:xfrm rot="16200000" flipV="1">
                <a:off x="-215326" y="3270912"/>
                <a:ext cx="645018" cy="1"/>
              </a:xfrm>
              <a:prstGeom prst="line">
                <a:avLst/>
              </a:prstGeom>
              <a:noFill/>
              <a:ln w="101600">
                <a:solidFill>
                  <a:srgbClr val="002163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5" name="Group 5"/>
              <p:cNvGrpSpPr>
                <a:grpSpLocks/>
              </p:cNvGrpSpPr>
              <p:nvPr/>
            </p:nvGrpSpPr>
            <p:grpSpPr bwMode="auto">
              <a:xfrm>
                <a:off x="-1681171" y="3557654"/>
                <a:ext cx="3733801" cy="668316"/>
                <a:chOff x="-1035" y="1262"/>
                <a:chExt cx="2352" cy="587"/>
              </a:xfrm>
            </p:grpSpPr>
            <p:sp>
              <p:nvSpPr>
                <p:cNvPr id="16" name="AutoShape 6"/>
                <p:cNvSpPr>
                  <a:spLocks noChangeArrowheads="1"/>
                </p:cNvSpPr>
                <p:nvPr/>
              </p:nvSpPr>
              <p:spPr bwMode="auto">
                <a:xfrm>
                  <a:off x="-1035" y="1262"/>
                  <a:ext cx="2352" cy="58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66667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rgbClr val="002163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Fill in the final approver’s information</a:t>
                  </a:r>
                </a:p>
                <a:p>
                  <a:pPr eaLnBrk="0" hangingPunct="0">
                    <a:defRPr/>
                  </a:pPr>
                  <a:r>
                    <a:rPr lang="en-US" sz="13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and choose the approval date here.</a:t>
                  </a:r>
                  <a:endParaRPr lang="en-US" sz="13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17" name="AutoShape 7"/>
                <p:cNvSpPr>
                  <a:spLocks noChangeArrowheads="1"/>
                </p:cNvSpPr>
                <p:nvPr/>
              </p:nvSpPr>
              <p:spPr bwMode="auto">
                <a:xfrm>
                  <a:off x="-989" y="1313"/>
                  <a:ext cx="2258" cy="475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>
                    <a:ea typeface="SimSun" pitchFamily="2" charset="-122"/>
                  </a:endParaRPr>
                </a:p>
              </p:txBody>
            </p:sp>
          </p:grpSp>
        </p:grpSp>
      </p:grpSp>
      <p:grpSp>
        <p:nvGrpSpPr>
          <p:cNvPr id="29" name="群組 28"/>
          <p:cNvGrpSpPr/>
          <p:nvPr/>
        </p:nvGrpSpPr>
        <p:grpSpPr>
          <a:xfrm>
            <a:off x="5562600" y="2209800"/>
            <a:ext cx="3581401" cy="3048662"/>
            <a:chOff x="5562600" y="2209800"/>
            <a:chExt cx="3581401" cy="3048662"/>
          </a:xfrm>
        </p:grpSpPr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6934200" y="4648200"/>
              <a:ext cx="1905000" cy="610262"/>
            </a:xfrm>
            <a:prstGeom prst="rect">
              <a:avLst/>
            </a:prstGeom>
            <a:solidFill>
              <a:srgbClr val="99CCFF">
                <a:alpha val="20000"/>
              </a:srgbClr>
            </a:solidFill>
            <a:ln w="25400">
              <a:solidFill>
                <a:srgbClr val="00216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  <p:sp>
          <p:nvSpPr>
            <p:cNvPr id="26" name="Line 4"/>
            <p:cNvSpPr>
              <a:spLocks noChangeShapeType="1"/>
            </p:cNvSpPr>
            <p:nvPr/>
          </p:nvSpPr>
          <p:spPr bwMode="auto">
            <a:xfrm rot="16200000" flipH="1">
              <a:off x="7200902" y="4305302"/>
              <a:ext cx="685794" cy="1"/>
            </a:xfrm>
            <a:prstGeom prst="line">
              <a:avLst/>
            </a:prstGeom>
            <a:noFill/>
            <a:ln w="101600">
              <a:solidFill>
                <a:srgbClr val="00216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5562600" y="2209800"/>
              <a:ext cx="3581401" cy="175260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00216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After all information completed,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and confirmed, click “Submit” to 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submit to Jabil.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Or click “Save” in the input process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to save what has been done.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Or click “Close”, if you don’t want</a:t>
              </a:r>
            </a:p>
            <a:p>
              <a:pPr eaLnBrk="0" hangingPunct="0">
                <a:defRPr/>
              </a:pPr>
              <a:r>
                <a:rPr lang="en-US" sz="1300" b="1" dirty="0" smtClean="0">
                  <a:solidFill>
                    <a:schemeClr val="bg1"/>
                  </a:solidFill>
                  <a:latin typeface="Verdana" pitchFamily="34" charset="0"/>
                </a:rPr>
                <a:t>to save what has been input.</a:t>
              </a:r>
              <a:endParaRPr lang="en-US" sz="13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8" name="AutoShape 7"/>
            <p:cNvSpPr>
              <a:spLocks noChangeArrowheads="1"/>
            </p:cNvSpPr>
            <p:nvPr/>
          </p:nvSpPr>
          <p:spPr bwMode="auto">
            <a:xfrm>
              <a:off x="5638801" y="2286000"/>
              <a:ext cx="3352800" cy="1600201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SimSun" pitchFamily="2" charset="-122"/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1"/>
          <p:cNvSpPr txBox="1">
            <a:spLocks noGrp="1"/>
          </p:cNvSpPr>
          <p:nvPr>
            <p:ph type="title"/>
          </p:nvPr>
        </p:nvSpPr>
        <p:spPr>
          <a:xfrm>
            <a:off x="0" y="25917"/>
            <a:ext cx="9144000" cy="9646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If PPAP Rejected—Mail Notification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0" y="990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If the PPAP is rejected by Jabil. One e-mail will be sent to supplier to require more information.</a:t>
            </a:r>
            <a:endParaRPr lang="zh-CN" altLang="zh-CN" sz="2000" i="1" dirty="0"/>
          </a:p>
        </p:txBody>
      </p:sp>
      <p:pic>
        <p:nvPicPr>
          <p:cNvPr id="6" name="Picture 13"/>
          <p:cNvPicPr/>
          <p:nvPr/>
        </p:nvPicPr>
        <p:blipFill>
          <a:blip r:embed="rId2" cstate="print"/>
          <a:srcRect l="12500" t="25000" r="13333" b="35000"/>
          <a:stretch>
            <a:fillRect/>
          </a:stretch>
        </p:blipFill>
        <p:spPr bwMode="auto">
          <a:xfrm>
            <a:off x="0" y="18288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群組 6"/>
          <p:cNvGrpSpPr/>
          <p:nvPr/>
        </p:nvGrpSpPr>
        <p:grpSpPr>
          <a:xfrm>
            <a:off x="2286000" y="3505200"/>
            <a:ext cx="2971800" cy="523220"/>
            <a:chOff x="3733801" y="3810000"/>
            <a:chExt cx="2971800" cy="523220"/>
          </a:xfrm>
        </p:grpSpPr>
        <p:sp>
          <p:nvSpPr>
            <p:cNvPr id="8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4724402" y="3810000"/>
              <a:ext cx="1981199" cy="52322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Click the link to open the PPAP request.</a:t>
              </a:r>
              <a:endParaRPr lang="zh-CN" altLang="en-US" dirty="0"/>
            </a:p>
          </p:txBody>
        </p:sp>
      </p:grpSp>
      <p:grpSp>
        <p:nvGrpSpPr>
          <p:cNvPr id="3" name="群組 9"/>
          <p:cNvGrpSpPr/>
          <p:nvPr/>
        </p:nvGrpSpPr>
        <p:grpSpPr>
          <a:xfrm>
            <a:off x="5334000" y="4114800"/>
            <a:ext cx="3200400" cy="523220"/>
            <a:chOff x="3733801" y="3810000"/>
            <a:chExt cx="3200400" cy="523220"/>
          </a:xfrm>
        </p:grpSpPr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4724402" y="3810000"/>
              <a:ext cx="2209799" cy="52322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Click the link to download the documents format.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1"/>
          <p:cNvSpPr txBox="1">
            <a:spLocks noGrp="1"/>
          </p:cNvSpPr>
          <p:nvPr>
            <p:ph type="title"/>
          </p:nvPr>
        </p:nvSpPr>
        <p:spPr>
          <a:xfrm>
            <a:off x="0" y="25917"/>
            <a:ext cx="9144000" cy="9646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If PPAP Rejected—PPAP Case Information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pic>
        <p:nvPicPr>
          <p:cNvPr id="13" name="Picture 16"/>
          <p:cNvPicPr/>
          <p:nvPr/>
        </p:nvPicPr>
        <p:blipFill>
          <a:blip r:embed="rId2" cstate="print"/>
          <a:srcRect t="15254" r="39167" b="37288"/>
          <a:stretch>
            <a:fillRect/>
          </a:stretch>
        </p:blipFill>
        <p:spPr bwMode="auto">
          <a:xfrm>
            <a:off x="0" y="1371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字方塊 13"/>
          <p:cNvSpPr txBox="1"/>
          <p:nvPr/>
        </p:nvSpPr>
        <p:spPr>
          <a:xfrm>
            <a:off x="0" y="990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Information of the rejected PPAP.</a:t>
            </a:r>
            <a:endParaRPr lang="zh-CN" altLang="zh-CN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1"/>
          <p:cNvSpPr txBox="1">
            <a:spLocks noGrp="1"/>
          </p:cNvSpPr>
          <p:nvPr>
            <p:ph type="title"/>
          </p:nvPr>
        </p:nvSpPr>
        <p:spPr>
          <a:xfrm>
            <a:off x="0" y="25917"/>
            <a:ext cx="9144000" cy="9646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altLang="zh-CN" sz="2800" dirty="0" smtClean="0">
                <a:solidFill>
                  <a:schemeClr val="bg1"/>
                </a:solidFill>
                <a:ea typeface="SimSun" pitchFamily="2" charset="-122"/>
              </a:rPr>
              <a:t>If PPAP Rejected—Additional Information Update</a:t>
            </a:r>
            <a:endParaRPr lang="en-US" sz="2800" b="0" i="0" u="none" strike="noStrike" cap="none" baseline="0" dirty="0">
              <a:solidFill>
                <a:schemeClr val="bg1"/>
              </a:solidFill>
              <a:latin typeface="+mn-lt"/>
              <a:ea typeface="Cambria"/>
              <a:cs typeface="Cambria"/>
              <a:sym typeface="Cambria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0" y="990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 smtClean="0"/>
              <a:t>Additional Feedback Required.</a:t>
            </a:r>
            <a:endParaRPr lang="zh-CN" altLang="zh-CN" sz="2000" i="1" dirty="0"/>
          </a:p>
        </p:txBody>
      </p:sp>
      <p:pic>
        <p:nvPicPr>
          <p:cNvPr id="5" name="Picture 19"/>
          <p:cNvPicPr/>
          <p:nvPr/>
        </p:nvPicPr>
        <p:blipFill>
          <a:blip r:embed="rId2" cstate="print"/>
          <a:srcRect t="33785" r="21973"/>
          <a:stretch>
            <a:fillRect/>
          </a:stretch>
        </p:blipFill>
        <p:spPr bwMode="auto">
          <a:xfrm>
            <a:off x="0" y="1686580"/>
            <a:ext cx="9144000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686580"/>
            <a:ext cx="5791200" cy="2819400"/>
          </a:xfrm>
          <a:prstGeom prst="rect">
            <a:avLst/>
          </a:prstGeom>
          <a:solidFill>
            <a:srgbClr val="99CCFF">
              <a:alpha val="20000"/>
            </a:srgbClr>
          </a:solidFill>
          <a:ln w="25400">
            <a:solidFill>
              <a:srgbClr val="0021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grpSp>
        <p:nvGrpSpPr>
          <p:cNvPr id="7" name="群組 9"/>
          <p:cNvGrpSpPr/>
          <p:nvPr/>
        </p:nvGrpSpPr>
        <p:grpSpPr>
          <a:xfrm>
            <a:off x="5791200" y="2677180"/>
            <a:ext cx="3200400" cy="738664"/>
            <a:chOff x="3733801" y="3657600"/>
            <a:chExt cx="3200400" cy="738664"/>
          </a:xfrm>
        </p:grpSpPr>
        <p:sp>
          <p:nvSpPr>
            <p:cNvPr id="8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4724402" y="3657600"/>
              <a:ext cx="2209799" cy="738664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Additional information requirement will be shown here.</a:t>
              </a:r>
              <a:endParaRPr lang="zh-CN" altLang="en-US" dirty="0"/>
            </a:p>
          </p:txBody>
        </p:sp>
      </p:grpSp>
      <p:grpSp>
        <p:nvGrpSpPr>
          <p:cNvPr id="10" name="群組 9"/>
          <p:cNvGrpSpPr/>
          <p:nvPr/>
        </p:nvGrpSpPr>
        <p:grpSpPr>
          <a:xfrm>
            <a:off x="1600200" y="4897160"/>
            <a:ext cx="3200400" cy="523220"/>
            <a:chOff x="3733801" y="3820180"/>
            <a:chExt cx="3200400" cy="523220"/>
          </a:xfrm>
        </p:grpSpPr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4724402" y="3820180"/>
              <a:ext cx="2209799" cy="52322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Click here to upload the additional documents.</a:t>
              </a:r>
              <a:endParaRPr lang="zh-CN" altLang="en-US" dirty="0"/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5257800" y="5257800"/>
            <a:ext cx="3581400" cy="954107"/>
            <a:chOff x="3733801" y="3581400"/>
            <a:chExt cx="3581400" cy="954107"/>
          </a:xfrm>
        </p:grpSpPr>
        <p:sp>
          <p:nvSpPr>
            <p:cNvPr id="16" name="AutoShape 50"/>
            <p:cNvSpPr>
              <a:spLocks noChangeArrowheads="1"/>
            </p:cNvSpPr>
            <p:nvPr/>
          </p:nvSpPr>
          <p:spPr bwMode="auto">
            <a:xfrm rot="10800000">
              <a:off x="3733801" y="3928884"/>
              <a:ext cx="914400" cy="2286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4724402" y="3581400"/>
              <a:ext cx="2590799" cy="95410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After all information updated, click here to submit. After submit, the system will remind Jabil to review it again.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11987</TotalTime>
  <Words>484</Words>
  <Application>Microsoft Macintosh PowerPoint</Application>
  <PresentationFormat>On-screen Show (4:3)</PresentationFormat>
  <Paragraphs>70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Cambria</vt:lpstr>
      <vt:lpstr>SimSun</vt:lpstr>
      <vt:lpstr>Verdana</vt:lpstr>
      <vt:lpstr>宋体</vt:lpstr>
      <vt:lpstr>Office Theme</vt:lpstr>
      <vt:lpstr>Office Theme</vt:lpstr>
      <vt:lpstr>Office Theme</vt:lpstr>
      <vt:lpstr>Office Theme</vt:lpstr>
      <vt:lpstr>E-JPPAP User Guide _ Supplier</vt:lpstr>
      <vt:lpstr>E-JPPAP Flow Chart _ Supplier</vt:lpstr>
      <vt:lpstr>Receive The PPAP Request</vt:lpstr>
      <vt:lpstr>Fill In All Information Required</vt:lpstr>
      <vt:lpstr>Attach The Documents Required</vt:lpstr>
      <vt:lpstr>Complete The Form And Submit</vt:lpstr>
      <vt:lpstr>If PPAP Rejected—Mail Notification</vt:lpstr>
      <vt:lpstr>If PPAP Rejected—PPAP Case Information</vt:lpstr>
      <vt:lpstr>If PPAP Rejected—Additional Information Update</vt:lpstr>
      <vt:lpstr>If PPAP Approved—Mail Notification</vt:lpstr>
      <vt:lpstr>If PPAP Approved—Mail Notification</vt:lpstr>
      <vt:lpstr>If PPAP Approved—Mail Notification</vt:lpstr>
      <vt:lpstr>Thank You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SUPPLIER PERFORMANCE REPORT (SPR)</dc:title>
  <dc:creator>JS Leong</dc:creator>
  <cp:lastModifiedBy>AFTON DEREN</cp:lastModifiedBy>
  <cp:revision>827</cp:revision>
  <dcterms:modified xsi:type="dcterms:W3CDTF">2016-11-16T18:35:43Z</dcterms:modified>
</cp:coreProperties>
</file>