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96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74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63.xml" ContentType="application/vnd.openxmlformats-officedocument.presentationml.notesSlide+xml"/>
  <Override PartName="/ppt/tableStyles.xml" ContentType="application/vnd.openxmlformats-officedocument.presentationml.tableStyles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30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notesSlides/notesSlide6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97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86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emf" ContentType="image/x-emf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93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82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89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notesSlides/notesSlide69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98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94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notesSlides/notesSlide18.xml" ContentType="application/vnd.openxmlformats-officedocument.presentationml.notesSlide+xml"/>
  <Default Extension="wmf" ContentType="image/x-wmf"/>
  <Override PartName="/ppt/notesSlides/notesSlide36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83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90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notesSlides/notesSlide5.xml" ContentType="application/vnd.openxmlformats-officedocument.presentationml.notesSlide+xml"/>
  <Override PartName="/ppt/notesSlides/notesSlide99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88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95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100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91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92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4.xml" ContentType="application/vnd.openxmlformats-officedocument.presentationml.notesSlide+xml"/>
  <Override PartName="/ppt/notesSlides/notesSlide81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notesSlides/notesSlide23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1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2" r:id="rId1"/>
    <p:sldMasterId id="2147483653" r:id="rId2"/>
    <p:sldMasterId id="2147483654" r:id="rId3"/>
    <p:sldMasterId id="2147483655" r:id="rId4"/>
  </p:sldMasterIdLst>
  <p:notesMasterIdLst>
    <p:notesMasterId r:id="rId107"/>
  </p:notesMasterIdLst>
  <p:sldIdLst>
    <p:sldId id="256" r:id="rId5"/>
    <p:sldId id="257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  <p:sldId id="293" r:id="rId20"/>
    <p:sldId id="294" r:id="rId21"/>
    <p:sldId id="295" r:id="rId22"/>
    <p:sldId id="296" r:id="rId23"/>
    <p:sldId id="297" r:id="rId24"/>
    <p:sldId id="298" r:id="rId25"/>
    <p:sldId id="299" r:id="rId26"/>
    <p:sldId id="300" r:id="rId27"/>
    <p:sldId id="301" r:id="rId28"/>
    <p:sldId id="302" r:id="rId29"/>
    <p:sldId id="303" r:id="rId30"/>
    <p:sldId id="304" r:id="rId31"/>
    <p:sldId id="305" r:id="rId32"/>
    <p:sldId id="306" r:id="rId33"/>
    <p:sldId id="307" r:id="rId34"/>
    <p:sldId id="308" r:id="rId35"/>
    <p:sldId id="309" r:id="rId36"/>
    <p:sldId id="310" r:id="rId37"/>
    <p:sldId id="311" r:id="rId38"/>
    <p:sldId id="312" r:id="rId39"/>
    <p:sldId id="313" r:id="rId40"/>
    <p:sldId id="314" r:id="rId41"/>
    <p:sldId id="315" r:id="rId42"/>
    <p:sldId id="316" r:id="rId43"/>
    <p:sldId id="317" r:id="rId44"/>
    <p:sldId id="319" r:id="rId45"/>
    <p:sldId id="320" r:id="rId46"/>
    <p:sldId id="326" r:id="rId47"/>
    <p:sldId id="348" r:id="rId48"/>
    <p:sldId id="349" r:id="rId49"/>
    <p:sldId id="321" r:id="rId50"/>
    <p:sldId id="322" r:id="rId51"/>
    <p:sldId id="323" r:id="rId52"/>
    <p:sldId id="324" r:id="rId53"/>
    <p:sldId id="325" r:id="rId54"/>
    <p:sldId id="350" r:id="rId55"/>
    <p:sldId id="351" r:id="rId56"/>
    <p:sldId id="329" r:id="rId57"/>
    <p:sldId id="330" r:id="rId58"/>
    <p:sldId id="331" r:id="rId59"/>
    <p:sldId id="352" r:id="rId60"/>
    <p:sldId id="353" r:id="rId61"/>
    <p:sldId id="367" r:id="rId62"/>
    <p:sldId id="354" r:id="rId63"/>
    <p:sldId id="355" r:id="rId64"/>
    <p:sldId id="356" r:id="rId65"/>
    <p:sldId id="357" r:id="rId66"/>
    <p:sldId id="358" r:id="rId67"/>
    <p:sldId id="359" r:id="rId68"/>
    <p:sldId id="368" r:id="rId69"/>
    <p:sldId id="360" r:id="rId70"/>
    <p:sldId id="361" r:id="rId71"/>
    <p:sldId id="362" r:id="rId72"/>
    <p:sldId id="363" r:id="rId73"/>
    <p:sldId id="364" r:id="rId74"/>
    <p:sldId id="365" r:id="rId75"/>
    <p:sldId id="333" r:id="rId76"/>
    <p:sldId id="334" r:id="rId77"/>
    <p:sldId id="335" r:id="rId78"/>
    <p:sldId id="336" r:id="rId79"/>
    <p:sldId id="337" r:id="rId80"/>
    <p:sldId id="338" r:id="rId81"/>
    <p:sldId id="339" r:id="rId82"/>
    <p:sldId id="340" r:id="rId83"/>
    <p:sldId id="341" r:id="rId84"/>
    <p:sldId id="342" r:id="rId85"/>
    <p:sldId id="343" r:id="rId86"/>
    <p:sldId id="344" r:id="rId87"/>
    <p:sldId id="345" r:id="rId88"/>
    <p:sldId id="346" r:id="rId89"/>
    <p:sldId id="372" r:id="rId90"/>
    <p:sldId id="373" r:id="rId91"/>
    <p:sldId id="374" r:id="rId92"/>
    <p:sldId id="375" r:id="rId93"/>
    <p:sldId id="370" r:id="rId94"/>
    <p:sldId id="371" r:id="rId95"/>
    <p:sldId id="347" r:id="rId96"/>
    <p:sldId id="379" r:id="rId97"/>
    <p:sldId id="380" r:id="rId98"/>
    <p:sldId id="381" r:id="rId99"/>
    <p:sldId id="376" r:id="rId100"/>
    <p:sldId id="382" r:id="rId101"/>
    <p:sldId id="383" r:id="rId102"/>
    <p:sldId id="384" r:id="rId103"/>
    <p:sldId id="377" r:id="rId104"/>
    <p:sldId id="378" r:id="rId105"/>
    <p:sldId id="278" r:id="rId106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14FA"/>
  </p:clrMru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5" autoAdjust="0"/>
    <p:restoredTop sz="92832" autoAdjust="0"/>
  </p:normalViewPr>
  <p:slideViewPr>
    <p:cSldViewPr>
      <p:cViewPr varScale="1">
        <p:scale>
          <a:sx n="72" d="100"/>
          <a:sy n="72" d="100"/>
        </p:scale>
        <p:origin x="-7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07" Type="http://schemas.openxmlformats.org/officeDocument/2006/relationships/notesMaster" Target="notesMasters/notesMaster1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87" Type="http://schemas.openxmlformats.org/officeDocument/2006/relationships/slide" Target="slides/slide83.xml"/><Relationship Id="rId102" Type="http://schemas.openxmlformats.org/officeDocument/2006/relationships/slide" Target="slides/slide98.xml"/><Relationship Id="rId110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slide" Target="slides/slide10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103" Type="http://schemas.openxmlformats.org/officeDocument/2006/relationships/slide" Target="slides/slide99.xml"/><Relationship Id="rId108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6" Type="http://schemas.openxmlformats.org/officeDocument/2006/relationships/slide" Target="slides/slide102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viewProps" Target="viewProps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slide" Target="slides/slide100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" name="Shape 3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4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" name="Shape 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r" rtl="0">
              <a:spcBef>
                <a:spcPts val="0"/>
              </a:spcBef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9" name="Shape 6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9D341F-FD0D-4F4B-B8D3-21654E51E733}" type="slidenum">
              <a:rPr lang="en-US" altLang="zh-CN"/>
              <a:pPr/>
              <a:t>58</a:t>
            </a:fld>
            <a:endParaRPr lang="en-US" altLang="zh-CN"/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693738"/>
            <a:ext cx="4552950" cy="3414712"/>
          </a:xfrm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4025"/>
            <a:ext cx="5029200" cy="4116049"/>
          </a:xfrm>
          <a:noFill/>
          <a:ln/>
        </p:spPr>
        <p:txBody>
          <a:bodyPr/>
          <a:lstStyle/>
          <a:p>
            <a:pPr eaLnBrk="1" hangingPunct="1"/>
            <a:endParaRPr lang="zh-CN" altLang="zh-CN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Shape 3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37" name="Shape 33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7099807" y="6538912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4393344" y="1736366"/>
            <a:ext cx="4497197" cy="208623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Clr>
                <a:schemeClr val="lt1"/>
              </a:buClr>
              <a:buFont typeface="Arial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4393344" y="4081757"/>
            <a:ext cx="4497196" cy="11791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457200" y="25916"/>
            <a:ext cx="8229600" cy="1000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spcBef>
                <a:spcPts val="0"/>
              </a:spcBef>
              <a:buClr>
                <a:schemeClr val="lt1"/>
              </a:buClr>
              <a:buFont typeface="Arial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241300" algn="l" rtl="0">
              <a:spcBef>
                <a:spcPts val="320"/>
              </a:spcBef>
              <a:buClr>
                <a:srgbClr val="7F7F7F"/>
              </a:buClr>
              <a:buFont typeface="Arial"/>
              <a:buChar char="•"/>
              <a:defRPr/>
            </a:lvl1pPr>
            <a:lvl2pPr marL="742950" indent="-196850" algn="l" rtl="0">
              <a:spcBef>
                <a:spcPts val="280"/>
              </a:spcBef>
              <a:buClr>
                <a:srgbClr val="7F7F7F"/>
              </a:buClr>
              <a:buFont typeface="Arial"/>
              <a:buChar char="–"/>
              <a:defRPr/>
            </a:lvl2pPr>
            <a:lvl3pPr marL="1143000" indent="-152400" algn="l" rtl="0">
              <a:spcBef>
                <a:spcPts val="240"/>
              </a:spcBef>
              <a:buClr>
                <a:srgbClr val="7F7F7F"/>
              </a:buClr>
              <a:buFont typeface="Arial"/>
              <a:buChar char="•"/>
              <a:defRPr/>
            </a:lvl3pPr>
            <a:lvl4pPr marL="1600200" indent="-158750" algn="l" rtl="0">
              <a:spcBef>
                <a:spcPts val="220"/>
              </a:spcBef>
              <a:buClr>
                <a:srgbClr val="7F7F7F"/>
              </a:buClr>
              <a:buFont typeface="Arial"/>
              <a:buChar char="–"/>
              <a:defRPr/>
            </a:lvl4pPr>
            <a:lvl5pPr marL="2057400" indent="-158750" algn="l" rtl="0">
              <a:spcBef>
                <a:spcPts val="220"/>
              </a:spcBef>
              <a:buClr>
                <a:srgbClr val="7F7F7F"/>
              </a:buClr>
              <a:buFont typeface="Arial"/>
              <a:buChar char="»"/>
              <a:defRPr/>
            </a:lvl5pPr>
            <a:lvl6pPr marL="25146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6pPr>
            <a:lvl7pPr marL="29718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7pPr>
            <a:lvl8pPr marL="34290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8pPr>
            <a:lvl9pPr marL="38862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7602334" y="6492642"/>
            <a:ext cx="1546542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1697591" y="274637"/>
            <a:ext cx="6989207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spcBef>
                <a:spcPts val="0"/>
              </a:spcBef>
              <a:buClr>
                <a:srgbClr val="005288"/>
              </a:buClr>
              <a:buFont typeface="Arial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1697591" y="1600200"/>
            <a:ext cx="6989207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241300" algn="l" rtl="0">
              <a:spcBef>
                <a:spcPts val="320"/>
              </a:spcBef>
              <a:buClr>
                <a:srgbClr val="7F7F7F"/>
              </a:buClr>
              <a:buFont typeface="Arial"/>
              <a:buChar char="•"/>
              <a:defRPr/>
            </a:lvl1pPr>
            <a:lvl2pPr marL="742950" indent="-196850" algn="l" rtl="0">
              <a:spcBef>
                <a:spcPts val="280"/>
              </a:spcBef>
              <a:buClr>
                <a:srgbClr val="7F7F7F"/>
              </a:buClr>
              <a:buFont typeface="Arial"/>
              <a:buChar char="–"/>
              <a:defRPr/>
            </a:lvl2pPr>
            <a:lvl3pPr marL="1143000" indent="-152400" algn="l" rtl="0">
              <a:spcBef>
                <a:spcPts val="240"/>
              </a:spcBef>
              <a:buClr>
                <a:srgbClr val="7F7F7F"/>
              </a:buClr>
              <a:buFont typeface="Arial"/>
              <a:buChar char="•"/>
              <a:defRPr/>
            </a:lvl3pPr>
            <a:lvl4pPr marL="1600200" indent="-158750" algn="l" rtl="0">
              <a:spcBef>
                <a:spcPts val="220"/>
              </a:spcBef>
              <a:buClr>
                <a:srgbClr val="7F7F7F"/>
              </a:buClr>
              <a:buFont typeface="Arial"/>
              <a:buChar char="–"/>
              <a:defRPr/>
            </a:lvl4pPr>
            <a:lvl5pPr marL="2057400" indent="-158750" algn="l" rtl="0">
              <a:spcBef>
                <a:spcPts val="220"/>
              </a:spcBef>
              <a:buClr>
                <a:srgbClr val="7F7F7F"/>
              </a:buClr>
              <a:buFont typeface="Arial"/>
              <a:buChar char="»"/>
              <a:defRPr/>
            </a:lvl5pPr>
            <a:lvl6pPr marL="25146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6pPr>
            <a:lvl7pPr marL="29718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7pPr>
            <a:lvl8pPr marL="34290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8pPr>
            <a:lvl9pPr marL="388620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dt" idx="10"/>
          </p:nvPr>
        </p:nvSpPr>
        <p:spPr>
          <a:xfrm>
            <a:off x="1697591" y="6356350"/>
            <a:ext cx="89320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ftr" idx="11"/>
          </p:nvPr>
        </p:nvSpPr>
        <p:spPr>
          <a:xfrm>
            <a:off x="361663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128764" y="6492875"/>
            <a:ext cx="1015234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19689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spcBef>
                <a:spcPts val="0"/>
              </a:spcBef>
              <a:buClr>
                <a:schemeClr val="lt1"/>
              </a:buClr>
              <a:buFont typeface="Arial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336819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190500" algn="l" rtl="0">
              <a:spcBef>
                <a:spcPts val="480"/>
              </a:spcBef>
              <a:buClr>
                <a:srgbClr val="D8D8D8"/>
              </a:buClr>
              <a:buFont typeface="Arial"/>
              <a:buChar char="•"/>
              <a:defRPr/>
            </a:lvl1pPr>
            <a:lvl2pPr marL="742950" indent="-158750" algn="l" rtl="0">
              <a:spcBef>
                <a:spcPts val="400"/>
              </a:spcBef>
              <a:buClr>
                <a:srgbClr val="D8D8D8"/>
              </a:buClr>
              <a:buFont typeface="Arial"/>
              <a:buChar char="–"/>
              <a:defRPr/>
            </a:lvl2pPr>
            <a:lvl3pPr marL="1143000" indent="-114300" algn="l" rtl="0">
              <a:spcBef>
                <a:spcPts val="360"/>
              </a:spcBef>
              <a:buClr>
                <a:srgbClr val="D8D8D8"/>
              </a:buClr>
              <a:buFont typeface="Arial"/>
              <a:buChar char="•"/>
              <a:defRPr/>
            </a:lvl3pPr>
            <a:lvl4pPr marL="1600200" indent="-127000" algn="l" rtl="0">
              <a:spcBef>
                <a:spcPts val="320"/>
              </a:spcBef>
              <a:buClr>
                <a:srgbClr val="D8D8D8"/>
              </a:buClr>
              <a:buFont typeface="Arial"/>
              <a:buChar char="–"/>
              <a:defRPr/>
            </a:lvl4pPr>
            <a:lvl5pPr marL="2057400" indent="-127000" algn="l" rtl="0">
              <a:spcBef>
                <a:spcPts val="320"/>
              </a:spcBef>
              <a:buClr>
                <a:srgbClr val="D8D8D8"/>
              </a:buClr>
              <a:buFont typeface="Arial"/>
              <a:buChar char="»"/>
              <a:defRPr/>
            </a:lvl5pPr>
            <a:lvl6pPr marL="25146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6pPr>
            <a:lvl7pPr marL="29718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7pPr>
            <a:lvl8pPr marL="34290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8pPr>
            <a:lvl9pPr marL="388620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sldNum" idx="12"/>
          </p:nvPr>
        </p:nvSpPr>
        <p:spPr>
          <a:xfrm>
            <a:off x="7689100" y="6538912"/>
            <a:ext cx="1546542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hape 9"/>
          <p:cNvPicPr preferRelativeResize="0"/>
          <p:nvPr/>
        </p:nvPicPr>
        <p:blipFill rotWithShape="1">
          <a:blip r:embed="rId3"/>
          <a:srcRect/>
          <a:stretch/>
        </p:blipFill>
        <p:spPr>
          <a:xfrm>
            <a:off x="0" y="0"/>
            <a:ext cx="9233407" cy="692505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393344" y="1736366"/>
            <a:ext cx="4497197" cy="208623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spcBef>
                <a:spcPts val="0"/>
              </a:spcBef>
              <a:buClr>
                <a:schemeClr val="lt1"/>
              </a:buClr>
              <a:buFont typeface="Arial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393344" y="4081757"/>
            <a:ext cx="4497196" cy="11791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indent="-342900" algn="l" rtl="0">
              <a:spcBef>
                <a:spcPts val="360"/>
              </a:spcBef>
              <a:buClr>
                <a:srgbClr val="BFBFBF"/>
              </a:buClr>
              <a:buFont typeface="Arial"/>
              <a:buNone/>
              <a:defRPr/>
            </a:lvl1pPr>
            <a:lvl2pPr marL="742950" marR="0" indent="-107950" algn="l" rtl="0">
              <a:spcBef>
                <a:spcPts val="560"/>
              </a:spcBef>
              <a:buClr>
                <a:schemeClr val="dk1"/>
              </a:buClr>
              <a:buFont typeface="Arial"/>
              <a:buChar char="–"/>
              <a:defRPr/>
            </a:lvl2pPr>
            <a:lvl3pPr marL="1143000" marR="0" indent="-76200" algn="l" rtl="0">
              <a:spcBef>
                <a:spcPts val="480"/>
              </a:spcBef>
              <a:buClr>
                <a:schemeClr val="dk1"/>
              </a:buClr>
              <a:buFont typeface="Arial"/>
              <a:buChar char="•"/>
              <a:defRPr/>
            </a:lvl3pPr>
            <a:lvl4pPr marL="1600200" marR="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–"/>
              <a:defRPr/>
            </a:lvl4pPr>
            <a:lvl5pPr marL="2057400" marR="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»"/>
              <a:defRPr/>
            </a:lvl5pPr>
            <a:lvl6pPr marL="2514600" marR="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6pPr>
            <a:lvl7pPr marL="2971800" marR="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7pPr>
            <a:lvl8pPr marL="3429000" marR="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8pPr>
            <a:lvl9pPr marL="3886200" marR="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pic>
        <p:nvPicPr>
          <p:cNvPr id="14" name="Shape 14"/>
          <p:cNvPicPr preferRelativeResize="0"/>
          <p:nvPr/>
        </p:nvPicPr>
        <p:blipFill rotWithShape="1">
          <a:blip r:embed="rId4"/>
          <a:srcRect/>
          <a:stretch/>
        </p:blipFill>
        <p:spPr>
          <a:xfrm>
            <a:off x="701883" y="1736366"/>
            <a:ext cx="2733731" cy="580918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7686864" y="6538912"/>
            <a:ext cx="1546542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hape 23"/>
          <p:cNvPicPr preferRelativeResize="0"/>
          <p:nvPr/>
        </p:nvPicPr>
        <p:blipFill rotWithShape="1">
          <a:blip r:embed="rId3"/>
          <a:srcRect/>
          <a:stretch/>
        </p:blipFill>
        <p:spPr>
          <a:xfrm>
            <a:off x="0" y="0"/>
            <a:ext cx="9144000" cy="995363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Shape 24"/>
          <p:cNvSpPr txBox="1">
            <a:spLocks noGrp="1"/>
          </p:cNvSpPr>
          <p:nvPr>
            <p:ph type="title"/>
          </p:nvPr>
        </p:nvSpPr>
        <p:spPr>
          <a:xfrm>
            <a:off x="457200" y="25916"/>
            <a:ext cx="8229600" cy="1000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buClr>
                <a:schemeClr val="lt1"/>
              </a:buClr>
              <a:buFont typeface="Arial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indent="-241300" algn="l" rtl="0">
              <a:spcBef>
                <a:spcPts val="320"/>
              </a:spcBef>
              <a:buClr>
                <a:srgbClr val="7F7F7F"/>
              </a:buClr>
              <a:buFont typeface="Arial"/>
              <a:buChar char="•"/>
              <a:defRPr/>
            </a:lvl1pPr>
            <a:lvl2pPr marL="742950" marR="0" indent="-196850" algn="l" rtl="0">
              <a:spcBef>
                <a:spcPts val="280"/>
              </a:spcBef>
              <a:buClr>
                <a:srgbClr val="7F7F7F"/>
              </a:buClr>
              <a:buFont typeface="Arial"/>
              <a:buChar char="–"/>
              <a:defRPr/>
            </a:lvl2pPr>
            <a:lvl3pPr marL="1143000" marR="0" indent="-152400" algn="l" rtl="0">
              <a:spcBef>
                <a:spcPts val="240"/>
              </a:spcBef>
              <a:buClr>
                <a:srgbClr val="7F7F7F"/>
              </a:buClr>
              <a:buFont typeface="Arial"/>
              <a:buChar char="•"/>
              <a:defRPr/>
            </a:lvl3pPr>
            <a:lvl4pPr marL="1600200" marR="0" indent="-158750" algn="l" rtl="0">
              <a:spcBef>
                <a:spcPts val="220"/>
              </a:spcBef>
              <a:buClr>
                <a:srgbClr val="7F7F7F"/>
              </a:buClr>
              <a:buFont typeface="Arial"/>
              <a:buChar char="–"/>
              <a:defRPr/>
            </a:lvl4pPr>
            <a:lvl5pPr marL="2057400" marR="0" indent="-158750" algn="l" rtl="0">
              <a:spcBef>
                <a:spcPts val="220"/>
              </a:spcBef>
              <a:buClr>
                <a:srgbClr val="7F7F7F"/>
              </a:buClr>
              <a:buFont typeface="Arial"/>
              <a:buChar char="»"/>
              <a:defRPr/>
            </a:lvl5pPr>
            <a:lvl6pPr marL="2514600" marR="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6pPr>
            <a:lvl7pPr marL="2971800" marR="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7pPr>
            <a:lvl8pPr marL="3429000" marR="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8pPr>
            <a:lvl9pPr marL="3886200" marR="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7602334" y="6492642"/>
            <a:ext cx="1546542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pic>
        <p:nvPicPr>
          <p:cNvPr id="29" name="Shape 29"/>
          <p:cNvPicPr preferRelativeResize="0"/>
          <p:nvPr/>
        </p:nvPicPr>
        <p:blipFill rotWithShape="1">
          <a:blip r:embed="rId4"/>
          <a:srcRect/>
          <a:stretch/>
        </p:blipFill>
        <p:spPr>
          <a:xfrm>
            <a:off x="7435622" y="6395223"/>
            <a:ext cx="1264135" cy="226895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Shape 37"/>
          <p:cNvPicPr preferRelativeResize="0"/>
          <p:nvPr/>
        </p:nvPicPr>
        <p:blipFill rotWithShape="1">
          <a:blip r:embed="rId3"/>
          <a:srcRect/>
          <a:stretch/>
        </p:blipFill>
        <p:spPr>
          <a:xfrm>
            <a:off x="0" y="0"/>
            <a:ext cx="1390469" cy="6867143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1697591" y="274637"/>
            <a:ext cx="6989207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buClr>
                <a:srgbClr val="005288"/>
              </a:buClr>
              <a:buFont typeface="Arial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1"/>
          </p:nvPr>
        </p:nvSpPr>
        <p:spPr>
          <a:xfrm>
            <a:off x="1697591" y="1600200"/>
            <a:ext cx="6989207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indent="-241300" algn="l" rtl="0">
              <a:spcBef>
                <a:spcPts val="320"/>
              </a:spcBef>
              <a:buClr>
                <a:srgbClr val="7F7F7F"/>
              </a:buClr>
              <a:buFont typeface="Arial"/>
              <a:buChar char="•"/>
              <a:defRPr/>
            </a:lvl1pPr>
            <a:lvl2pPr marL="742950" marR="0" indent="-196850" algn="l" rtl="0">
              <a:spcBef>
                <a:spcPts val="280"/>
              </a:spcBef>
              <a:buClr>
                <a:srgbClr val="7F7F7F"/>
              </a:buClr>
              <a:buFont typeface="Arial"/>
              <a:buChar char="–"/>
              <a:defRPr/>
            </a:lvl2pPr>
            <a:lvl3pPr marL="1143000" marR="0" indent="-152400" algn="l" rtl="0">
              <a:spcBef>
                <a:spcPts val="240"/>
              </a:spcBef>
              <a:buClr>
                <a:srgbClr val="7F7F7F"/>
              </a:buClr>
              <a:buFont typeface="Arial"/>
              <a:buChar char="•"/>
              <a:defRPr/>
            </a:lvl3pPr>
            <a:lvl4pPr marL="1600200" marR="0" indent="-158750" algn="l" rtl="0">
              <a:spcBef>
                <a:spcPts val="220"/>
              </a:spcBef>
              <a:buClr>
                <a:srgbClr val="7F7F7F"/>
              </a:buClr>
              <a:buFont typeface="Arial"/>
              <a:buChar char="–"/>
              <a:defRPr/>
            </a:lvl4pPr>
            <a:lvl5pPr marL="2057400" marR="0" indent="-158750" algn="l" rtl="0">
              <a:spcBef>
                <a:spcPts val="220"/>
              </a:spcBef>
              <a:buClr>
                <a:srgbClr val="7F7F7F"/>
              </a:buClr>
              <a:buFont typeface="Arial"/>
              <a:buChar char="»"/>
              <a:defRPr/>
            </a:lvl5pPr>
            <a:lvl6pPr marL="2514600" marR="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6pPr>
            <a:lvl7pPr marL="2971800" marR="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7pPr>
            <a:lvl8pPr marL="3429000" marR="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8pPr>
            <a:lvl9pPr marL="3886200" marR="0" indent="-101600" algn="l" rtl="0">
              <a:spcBef>
                <a:spcPts val="400"/>
              </a:spcBef>
              <a:buClr>
                <a:schemeClr val="dk1"/>
              </a:buClr>
              <a:buFont typeface="Calibri"/>
              <a:buChar char="•"/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dt" idx="10"/>
          </p:nvPr>
        </p:nvSpPr>
        <p:spPr>
          <a:xfrm>
            <a:off x="1697591" y="6356350"/>
            <a:ext cx="89320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ftr" idx="11"/>
          </p:nvPr>
        </p:nvSpPr>
        <p:spPr>
          <a:xfrm>
            <a:off x="361663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8128764" y="6492875"/>
            <a:ext cx="1015234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pic>
        <p:nvPicPr>
          <p:cNvPr id="43" name="Shape 43"/>
          <p:cNvPicPr preferRelativeResize="0"/>
          <p:nvPr/>
        </p:nvPicPr>
        <p:blipFill rotWithShape="1">
          <a:blip r:embed="rId4"/>
          <a:srcRect/>
          <a:stretch/>
        </p:blipFill>
        <p:spPr>
          <a:xfrm>
            <a:off x="7435622" y="6395223"/>
            <a:ext cx="1264135" cy="226895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Shape 51"/>
          <p:cNvPicPr preferRelativeResize="0"/>
          <p:nvPr/>
        </p:nvPicPr>
        <p:blipFill rotWithShape="1">
          <a:blip r:embed="rId3"/>
          <a:srcRect/>
          <a:stretch/>
        </p:blipFill>
        <p:spPr>
          <a:xfrm>
            <a:off x="0" y="0"/>
            <a:ext cx="9233407" cy="6925055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457200" y="19689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buClr>
                <a:schemeClr val="lt1"/>
              </a:buClr>
              <a:buFont typeface="Arial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336819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indent="-190500" algn="l" rtl="0">
              <a:spcBef>
                <a:spcPts val="480"/>
              </a:spcBef>
              <a:buClr>
                <a:srgbClr val="D8D8D8"/>
              </a:buClr>
              <a:buFont typeface="Arial"/>
              <a:buChar char="•"/>
              <a:defRPr/>
            </a:lvl1pPr>
            <a:lvl2pPr marL="742950" marR="0" indent="-158750" algn="l" rtl="0">
              <a:spcBef>
                <a:spcPts val="400"/>
              </a:spcBef>
              <a:buClr>
                <a:srgbClr val="D8D8D8"/>
              </a:buClr>
              <a:buFont typeface="Arial"/>
              <a:buChar char="–"/>
              <a:defRPr/>
            </a:lvl2pPr>
            <a:lvl3pPr marL="1143000" marR="0" indent="-114300" algn="l" rtl="0">
              <a:spcBef>
                <a:spcPts val="360"/>
              </a:spcBef>
              <a:buClr>
                <a:srgbClr val="D8D8D8"/>
              </a:buClr>
              <a:buFont typeface="Arial"/>
              <a:buChar char="•"/>
              <a:defRPr/>
            </a:lvl3pPr>
            <a:lvl4pPr marL="1600200" marR="0" indent="-127000" algn="l" rtl="0">
              <a:spcBef>
                <a:spcPts val="320"/>
              </a:spcBef>
              <a:buClr>
                <a:srgbClr val="D8D8D8"/>
              </a:buClr>
              <a:buFont typeface="Arial"/>
              <a:buChar char="–"/>
              <a:defRPr/>
            </a:lvl4pPr>
            <a:lvl5pPr marL="2057400" marR="0" indent="-127000" algn="l" rtl="0">
              <a:spcBef>
                <a:spcPts val="320"/>
              </a:spcBef>
              <a:buClr>
                <a:srgbClr val="D8D8D8"/>
              </a:buClr>
              <a:buFont typeface="Arial"/>
              <a:buChar char="»"/>
              <a:defRPr/>
            </a:lvl5pPr>
            <a:lvl6pPr marL="2514600" marR="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6pPr>
            <a:lvl7pPr marL="2971800" marR="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7pPr>
            <a:lvl8pPr marL="3429000" marR="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8pPr>
            <a:lvl9pPr marL="3886200" marR="0" indent="-101600" algn="l" rtl="0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pic>
        <p:nvPicPr>
          <p:cNvPr id="56" name="Shape 56"/>
          <p:cNvPicPr preferRelativeResize="0"/>
          <p:nvPr/>
        </p:nvPicPr>
        <p:blipFill rotWithShape="1">
          <a:blip r:embed="rId4"/>
          <a:srcRect/>
          <a:stretch/>
        </p:blipFill>
        <p:spPr>
          <a:xfrm>
            <a:off x="7431067" y="6378630"/>
            <a:ext cx="1266760" cy="269186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7686864" y="6538912"/>
            <a:ext cx="1546542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hyperlink" Target="file:///D:\JPPAP\Deviation%20-%20Action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3.png"/><Relationship Id="rId5" Type="http://schemas.openxmlformats.org/officeDocument/2006/relationships/image" Target="../media/image22.wmf"/><Relationship Id="rId4" Type="http://schemas.openxmlformats.org/officeDocument/2006/relationships/oleObject" Target="../embeddings/oleObject3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wmf"/><Relationship Id="rId4" Type="http://schemas.openxmlformats.org/officeDocument/2006/relationships/image" Target="../media/image40.wmf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6.bin"/><Relationship Id="rId4" Type="http://schemas.openxmlformats.org/officeDocument/2006/relationships/image" Target="../media/image45.jpeg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>
            <a:off x="762000" y="1736366"/>
            <a:ext cx="8128540" cy="208623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lvl="0">
              <a:buSzPct val="25000"/>
            </a:pPr>
            <a:r>
              <a:rPr lang="en-US" altLang="zh-CN" sz="3600" b="1" dirty="0" smtClean="0">
                <a:solidFill>
                  <a:schemeClr val="bg1"/>
                </a:solidFill>
                <a:ea typeface="SimSun" pitchFamily="2" charset="-122"/>
              </a:rPr>
              <a:t>Jabil Piece Parts Approval Process (JPPAP) </a:t>
            </a:r>
            <a:r>
              <a:rPr lang="en-US" sz="3600" b="1" i="0" u="none" strike="noStrike" cap="none" baseline="0" dirty="0" smtClean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Introduction</a:t>
            </a:r>
            <a:endParaRPr lang="en-US" sz="3600" b="1" i="0" u="none" strike="noStrike" cap="none" baseline="0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5334000" y="4081757"/>
            <a:ext cx="3886200" cy="11791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ct val="25000"/>
              <a:buFont typeface="Arial"/>
              <a:buNone/>
            </a:pPr>
            <a:r>
              <a:rPr lang="en-US" sz="2400" dirty="0" err="1" smtClean="0">
                <a:solidFill>
                  <a:srgbClr val="BFBFBF"/>
                </a:solidFill>
              </a:rPr>
              <a:t>Norhissam</a:t>
            </a:r>
            <a:r>
              <a:rPr lang="en-US" sz="2400" dirty="0" smtClean="0">
                <a:solidFill>
                  <a:srgbClr val="BFBFBF"/>
                </a:solidFill>
              </a:rPr>
              <a:t> </a:t>
            </a:r>
            <a:r>
              <a:rPr lang="en-US" sz="2400" dirty="0" err="1" smtClean="0">
                <a:solidFill>
                  <a:srgbClr val="BFBFBF"/>
                </a:solidFill>
              </a:rPr>
              <a:t>Hasbullah</a:t>
            </a:r>
            <a:endParaRPr lang="en-US" sz="2400" dirty="0" smtClean="0">
              <a:solidFill>
                <a:srgbClr val="BFBFBF"/>
              </a:solidFill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ct val="25000"/>
              <a:buFont typeface="Arial"/>
              <a:buNone/>
            </a:pPr>
            <a:r>
              <a:rPr lang="en-US" sz="2400" dirty="0" smtClean="0">
                <a:solidFill>
                  <a:srgbClr val="BFBFBF"/>
                </a:solidFill>
              </a:rPr>
              <a:t>March </a:t>
            </a:r>
            <a:r>
              <a:rPr lang="en-US" sz="2400" b="0" i="0" u="none" strike="noStrike" cap="none" baseline="0" dirty="0" smtClean="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2016</a:t>
            </a:r>
            <a:endParaRPr lang="en-US" sz="2400" b="0" i="0" u="none" strike="noStrike" cap="none" baseline="0" dirty="0">
              <a:solidFill>
                <a:srgbClr val="BFBFB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buSzPct val="25000"/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What is PPAP?</a:t>
            </a:r>
            <a:endParaRPr lang="en-US" sz="2800" b="0" i="0" u="none" strike="noStrike" cap="none" baseline="0" dirty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sp>
        <p:nvSpPr>
          <p:cNvPr id="4" name="Rectangle 26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216900" cy="4876800"/>
          </a:xfrm>
        </p:spPr>
        <p:txBody>
          <a:bodyPr/>
          <a:lstStyle/>
          <a:p>
            <a:pPr eaLnBrk="1" hangingPunct="1">
              <a:lnSpc>
                <a:spcPct val="85000"/>
              </a:lnSpc>
              <a:spcAft>
                <a:spcPts val="1200"/>
              </a:spcAft>
              <a:buClr>
                <a:srgbClr val="A50021"/>
              </a:buClr>
              <a:buFontTx/>
              <a:buChar char="•"/>
            </a:pPr>
            <a:r>
              <a:rPr lang="en-US" altLang="zh-CN" sz="2400" b="1" u="sng" dirty="0" smtClean="0">
                <a:solidFill>
                  <a:srgbClr val="A50021"/>
                </a:solidFill>
                <a:ea typeface="SimSun" pitchFamily="2" charset="-122"/>
              </a:rPr>
              <a:t>P</a:t>
            </a:r>
            <a:r>
              <a:rPr lang="en-US" altLang="zh-CN" sz="2400" b="1" dirty="0" smtClean="0">
                <a:ea typeface="SimSun" pitchFamily="2" charset="-122"/>
              </a:rPr>
              <a:t>roduction </a:t>
            </a:r>
            <a:r>
              <a:rPr lang="en-US" altLang="zh-CN" sz="2400" b="1" u="sng" dirty="0" smtClean="0">
                <a:solidFill>
                  <a:srgbClr val="A50021"/>
                </a:solidFill>
                <a:ea typeface="SimSun" pitchFamily="2" charset="-122"/>
              </a:rPr>
              <a:t>P</a:t>
            </a:r>
            <a:r>
              <a:rPr lang="en-US" altLang="zh-CN" sz="2400" b="1" dirty="0" smtClean="0">
                <a:ea typeface="SimSun" pitchFamily="2" charset="-122"/>
              </a:rPr>
              <a:t>art </a:t>
            </a:r>
            <a:r>
              <a:rPr lang="en-US" altLang="zh-CN" sz="2400" b="1" u="sng" dirty="0" smtClean="0">
                <a:solidFill>
                  <a:srgbClr val="A50021"/>
                </a:solidFill>
                <a:ea typeface="SimSun" pitchFamily="2" charset="-122"/>
              </a:rPr>
              <a:t>A</a:t>
            </a:r>
            <a:r>
              <a:rPr lang="en-US" altLang="zh-CN" sz="2400" b="1" dirty="0" smtClean="0">
                <a:ea typeface="SimSun" pitchFamily="2" charset="-122"/>
              </a:rPr>
              <a:t>pproval </a:t>
            </a:r>
            <a:r>
              <a:rPr lang="en-US" altLang="zh-CN" sz="2400" b="1" u="sng" dirty="0" smtClean="0">
                <a:solidFill>
                  <a:srgbClr val="A50021"/>
                </a:solidFill>
                <a:ea typeface="SimSun" pitchFamily="2" charset="-122"/>
              </a:rPr>
              <a:t>P</a:t>
            </a:r>
            <a:r>
              <a:rPr lang="en-US" altLang="zh-CN" sz="2400" b="1" dirty="0" smtClean="0">
                <a:ea typeface="SimSun" pitchFamily="2" charset="-122"/>
              </a:rPr>
              <a:t>rocess</a:t>
            </a:r>
          </a:p>
          <a:p>
            <a:pPr eaLnBrk="1" hangingPunct="1">
              <a:lnSpc>
                <a:spcPct val="85000"/>
              </a:lnSpc>
              <a:spcAft>
                <a:spcPts val="1200"/>
              </a:spcAft>
              <a:buClr>
                <a:srgbClr val="A50021"/>
              </a:buClr>
              <a:buFontTx/>
              <a:buChar char="•"/>
            </a:pPr>
            <a:r>
              <a:rPr lang="en-US" altLang="zh-CN" sz="2400" b="1" dirty="0" smtClean="0">
                <a:solidFill>
                  <a:srgbClr val="4514FA"/>
                </a:solidFill>
                <a:ea typeface="SimSun" pitchFamily="2" charset="-122"/>
              </a:rPr>
              <a:t>Standard used to formally reduce risks prior                to product or service release, in a team oriented manner using well established tools and techniques</a:t>
            </a:r>
          </a:p>
          <a:p>
            <a:pPr eaLnBrk="1" hangingPunct="1">
              <a:lnSpc>
                <a:spcPct val="85000"/>
              </a:lnSpc>
              <a:spcAft>
                <a:spcPts val="1200"/>
              </a:spcAft>
              <a:buClr>
                <a:srgbClr val="A50021"/>
              </a:buClr>
              <a:buFontTx/>
              <a:buChar char="•"/>
            </a:pPr>
            <a:r>
              <a:rPr lang="en-US" altLang="zh-CN" sz="2400" b="1" dirty="0" smtClean="0">
                <a:ea typeface="SimSun" pitchFamily="2" charset="-122"/>
              </a:rPr>
              <a:t>Initially developed by AIAG (Auto Industry Action Group) in 1993 with input from the Big 3 - Ford, Chrysler, and GM </a:t>
            </a:r>
          </a:p>
          <a:p>
            <a:pPr eaLnBrk="1" hangingPunct="1">
              <a:lnSpc>
                <a:spcPct val="85000"/>
              </a:lnSpc>
              <a:spcAft>
                <a:spcPts val="1200"/>
              </a:spcAft>
              <a:buClr>
                <a:srgbClr val="A50021"/>
              </a:buClr>
              <a:buFontTx/>
              <a:buChar char="•"/>
            </a:pPr>
            <a:r>
              <a:rPr lang="en-US" altLang="zh-CN" sz="2400" b="1" dirty="0" smtClean="0">
                <a:solidFill>
                  <a:srgbClr val="4514FA"/>
                </a:solidFill>
                <a:ea typeface="SimSun" pitchFamily="2" charset="-122"/>
              </a:rPr>
              <a:t>AIAG’s 4</a:t>
            </a:r>
            <a:r>
              <a:rPr lang="en-US" altLang="zh-CN" sz="2400" b="1" baseline="30000" dirty="0" smtClean="0">
                <a:solidFill>
                  <a:srgbClr val="4514FA"/>
                </a:solidFill>
                <a:ea typeface="SimSun" pitchFamily="2" charset="-122"/>
              </a:rPr>
              <a:t>th</a:t>
            </a:r>
            <a:r>
              <a:rPr lang="en-US" altLang="zh-CN" sz="2400" b="1" dirty="0" smtClean="0">
                <a:solidFill>
                  <a:srgbClr val="4514FA"/>
                </a:solidFill>
                <a:ea typeface="SimSun" pitchFamily="2" charset="-122"/>
              </a:rPr>
              <a:t> edition effective June 1, 2006 is the most recent version</a:t>
            </a:r>
          </a:p>
          <a:p>
            <a:pPr eaLnBrk="1" hangingPunct="1">
              <a:lnSpc>
                <a:spcPct val="85000"/>
              </a:lnSpc>
              <a:spcAft>
                <a:spcPts val="1200"/>
              </a:spcAft>
              <a:buClr>
                <a:srgbClr val="A50021"/>
              </a:buClr>
              <a:buFontTx/>
              <a:buChar char="•"/>
            </a:pPr>
            <a:r>
              <a:rPr lang="en-US" altLang="zh-CN" sz="2400" b="1" dirty="0" smtClean="0">
                <a:ea typeface="SimSun" pitchFamily="2" charset="-122"/>
              </a:rPr>
              <a:t>PPAP has now spread to many different industries beyond automotive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Purpose of PPAP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216900" cy="5105400"/>
          </a:xfrm>
        </p:spPr>
        <p:txBody>
          <a:bodyPr/>
          <a:lstStyle/>
          <a:p>
            <a:pPr eaLnBrk="1" hangingPunct="1">
              <a:spcAft>
                <a:spcPts val="1200"/>
              </a:spcAft>
              <a:buClr>
                <a:srgbClr val="A50021"/>
              </a:buClr>
              <a:buFontTx/>
              <a:buChar char="•"/>
            </a:pPr>
            <a:r>
              <a:rPr lang="en-US" altLang="zh-CN" sz="2400" b="1" dirty="0" smtClean="0">
                <a:ea typeface="SimSun" pitchFamily="2" charset="-122"/>
              </a:rPr>
              <a:t>Provide evidence that all customer engineering design record and specification requirements are properly understood by the organization</a:t>
            </a:r>
          </a:p>
          <a:p>
            <a:pPr eaLnBrk="1" hangingPunct="1">
              <a:spcAft>
                <a:spcPts val="1200"/>
              </a:spcAft>
              <a:buClr>
                <a:srgbClr val="A50021"/>
              </a:buClr>
              <a:buFontTx/>
              <a:buChar char="•"/>
            </a:pPr>
            <a:r>
              <a:rPr lang="en-US" altLang="zh-CN" sz="2400" b="1" dirty="0" smtClean="0">
                <a:ea typeface="SimSun" pitchFamily="2" charset="-122"/>
              </a:rPr>
              <a:t>To demonstrate that the manufacturing process has the potential to produce product that consistently meets all requirements during an </a:t>
            </a:r>
            <a:r>
              <a:rPr lang="en-US" altLang="zh-CN" sz="2400" b="1" u="sng" dirty="0" smtClean="0">
                <a:ea typeface="SimSun" pitchFamily="2" charset="-122"/>
              </a:rPr>
              <a:t>actual production run</a:t>
            </a:r>
            <a:r>
              <a:rPr lang="en-US" altLang="zh-CN" sz="2400" b="1" dirty="0" smtClean="0">
                <a:ea typeface="SimSun" pitchFamily="2" charset="-122"/>
              </a:rPr>
              <a:t> at the quoted production rate</a:t>
            </a:r>
          </a:p>
        </p:txBody>
      </p:sp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1905000" y="5181600"/>
            <a:ext cx="5486400" cy="762000"/>
            <a:chOff x="1200" y="3360"/>
            <a:chExt cx="3456" cy="480"/>
          </a:xfrm>
        </p:grpSpPr>
        <p:sp>
          <p:nvSpPr>
            <p:cNvPr id="7" name="AutoShape 5"/>
            <p:cNvSpPr>
              <a:spLocks noChangeArrowheads="1"/>
            </p:cNvSpPr>
            <p:nvPr/>
          </p:nvSpPr>
          <p:spPr bwMode="gray">
            <a:xfrm>
              <a:off x="1200" y="3360"/>
              <a:ext cx="3456" cy="48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hlink">
                    <a:gamma/>
                    <a:tint val="76863"/>
                    <a:invGamma/>
                  </a:schemeClr>
                </a:gs>
                <a:gs pos="100000">
                  <a:schemeClr val="hlink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outerShdw dist="81320" dir="2319588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zh-CN" altLang="zh-CN" sz="2000" b="1">
                <a:solidFill>
                  <a:schemeClr val="bg1"/>
                </a:solidFill>
                <a:latin typeface="Verdana" pitchFamily="34" charset="0"/>
                <a:ea typeface="SimSun" pitchFamily="2" charset="-122"/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gray">
            <a:xfrm>
              <a:off x="1287" y="3427"/>
              <a:ext cx="3321" cy="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  <a:buClr>
                  <a:srgbClr val="1F3F5F"/>
                </a:buClr>
              </a:pPr>
              <a:r>
                <a:rPr lang="en-US" altLang="zh-CN" sz="2000" b="1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rPr>
                <a:t>PPAP manages change and ensures product conformance!</a:t>
              </a:r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When is PPAP Required?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sp>
        <p:nvSpPr>
          <p:cNvPr id="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066800"/>
            <a:ext cx="8216900" cy="5105400"/>
          </a:xfrm>
        </p:spPr>
        <p:txBody>
          <a:bodyPr/>
          <a:lstStyle/>
          <a:p>
            <a:pPr lvl="1" eaLnBrk="1" hangingPunct="1">
              <a:spcAft>
                <a:spcPts val="600"/>
              </a:spcAft>
              <a:buClr>
                <a:srgbClr val="A50021"/>
              </a:buClr>
              <a:buFont typeface="Wingdings" pitchFamily="2" charset="2"/>
              <a:buChar char="Ø"/>
            </a:pPr>
            <a:r>
              <a:rPr lang="en-US" altLang="zh-CN" sz="2200" b="1" dirty="0" smtClean="0">
                <a:ea typeface="SimSun" pitchFamily="2" charset="-122"/>
              </a:rPr>
              <a:t>New part</a:t>
            </a:r>
          </a:p>
          <a:p>
            <a:pPr lvl="1" eaLnBrk="1" hangingPunct="1">
              <a:spcAft>
                <a:spcPts val="600"/>
              </a:spcAft>
              <a:buClr>
                <a:srgbClr val="A50021"/>
              </a:buClr>
              <a:buFont typeface="Wingdings" pitchFamily="2" charset="2"/>
              <a:buChar char="Ø"/>
            </a:pPr>
            <a:r>
              <a:rPr lang="en-US" altLang="zh-CN" sz="2200" b="1" dirty="0" smtClean="0">
                <a:solidFill>
                  <a:srgbClr val="4514FA"/>
                </a:solidFill>
                <a:ea typeface="SimSun" pitchFamily="2" charset="-122"/>
              </a:rPr>
              <a:t>Engineering change(s)</a:t>
            </a:r>
          </a:p>
          <a:p>
            <a:pPr lvl="1" eaLnBrk="1" hangingPunct="1">
              <a:spcAft>
                <a:spcPts val="600"/>
              </a:spcAft>
              <a:buClr>
                <a:srgbClr val="A50021"/>
              </a:buClr>
              <a:buFont typeface="Wingdings" pitchFamily="2" charset="2"/>
              <a:buChar char="Ø"/>
            </a:pPr>
            <a:r>
              <a:rPr lang="en-US" altLang="zh-CN" sz="2200" b="1" dirty="0" smtClean="0">
                <a:ea typeface="SimSun" pitchFamily="2" charset="-122"/>
              </a:rPr>
              <a:t>Tooling: transfer, replacement, refurbishment, or additional</a:t>
            </a:r>
          </a:p>
          <a:p>
            <a:pPr lvl="1" eaLnBrk="1" hangingPunct="1">
              <a:spcAft>
                <a:spcPts val="600"/>
              </a:spcAft>
              <a:buClr>
                <a:srgbClr val="A50021"/>
              </a:buClr>
              <a:buFont typeface="Wingdings" pitchFamily="2" charset="2"/>
              <a:buChar char="Ø"/>
            </a:pPr>
            <a:r>
              <a:rPr lang="en-US" altLang="zh-CN" sz="2200" b="1" dirty="0" smtClean="0">
                <a:solidFill>
                  <a:srgbClr val="4514FA"/>
                </a:solidFill>
                <a:ea typeface="SimSun" pitchFamily="2" charset="-122"/>
              </a:rPr>
              <a:t>Correction of discrepancy</a:t>
            </a:r>
          </a:p>
          <a:p>
            <a:pPr lvl="1" eaLnBrk="1" hangingPunct="1">
              <a:spcAft>
                <a:spcPts val="600"/>
              </a:spcAft>
              <a:buClr>
                <a:srgbClr val="A50021"/>
              </a:buClr>
              <a:buFont typeface="Wingdings" pitchFamily="2" charset="2"/>
              <a:buChar char="Ø"/>
            </a:pPr>
            <a:r>
              <a:rPr lang="en-US" altLang="zh-CN" sz="2200" b="1" dirty="0" smtClean="0">
                <a:ea typeface="SimSun" pitchFamily="2" charset="-122"/>
              </a:rPr>
              <a:t>Tooling inactive &gt; one year</a:t>
            </a:r>
          </a:p>
          <a:p>
            <a:pPr lvl="1" eaLnBrk="1" hangingPunct="1">
              <a:spcAft>
                <a:spcPts val="600"/>
              </a:spcAft>
              <a:buClr>
                <a:srgbClr val="A50021"/>
              </a:buClr>
              <a:buFont typeface="Wingdings" pitchFamily="2" charset="2"/>
              <a:buChar char="Ø"/>
            </a:pPr>
            <a:r>
              <a:rPr lang="en-US" altLang="zh-CN" sz="2200" b="1" dirty="0" smtClean="0">
                <a:solidFill>
                  <a:srgbClr val="4514FA"/>
                </a:solidFill>
                <a:ea typeface="SimSun" pitchFamily="2" charset="-122"/>
              </a:rPr>
              <a:t>Change to optional construction or material</a:t>
            </a:r>
          </a:p>
          <a:p>
            <a:pPr lvl="1" eaLnBrk="1" hangingPunct="1">
              <a:spcAft>
                <a:spcPts val="600"/>
              </a:spcAft>
              <a:buClr>
                <a:srgbClr val="A50021"/>
              </a:buClr>
              <a:buFont typeface="Wingdings" pitchFamily="2" charset="2"/>
              <a:buChar char="Ø"/>
            </a:pPr>
            <a:r>
              <a:rPr lang="en-US" altLang="zh-CN" sz="2200" b="1" dirty="0" smtClean="0">
                <a:solidFill>
                  <a:schemeClr val="tx1"/>
                </a:solidFill>
                <a:ea typeface="SimSun" pitchFamily="2" charset="-122"/>
              </a:rPr>
              <a:t>Sub-supplier or material source change</a:t>
            </a:r>
          </a:p>
          <a:p>
            <a:pPr lvl="1" eaLnBrk="1" hangingPunct="1">
              <a:spcAft>
                <a:spcPts val="600"/>
              </a:spcAft>
              <a:buClr>
                <a:srgbClr val="A50021"/>
              </a:buClr>
              <a:buFont typeface="Wingdings" pitchFamily="2" charset="2"/>
              <a:buChar char="Ø"/>
            </a:pPr>
            <a:r>
              <a:rPr lang="en-US" altLang="zh-CN" sz="2200" b="1" dirty="0" smtClean="0">
                <a:solidFill>
                  <a:srgbClr val="4514FA"/>
                </a:solidFill>
                <a:ea typeface="SimSun" pitchFamily="2" charset="-122"/>
              </a:rPr>
              <a:t>Change in part processing</a:t>
            </a:r>
          </a:p>
          <a:p>
            <a:pPr lvl="1" eaLnBrk="1" hangingPunct="1">
              <a:spcAft>
                <a:spcPts val="600"/>
              </a:spcAft>
              <a:buClr>
                <a:srgbClr val="A50021"/>
              </a:buClr>
              <a:buFont typeface="Wingdings" pitchFamily="2" charset="2"/>
              <a:buChar char="Ø"/>
            </a:pPr>
            <a:r>
              <a:rPr lang="en-US" altLang="zh-CN" sz="2200" b="1" dirty="0" smtClean="0">
                <a:solidFill>
                  <a:schemeClr val="tx1"/>
                </a:solidFill>
                <a:ea typeface="SimSun" pitchFamily="2" charset="-122"/>
              </a:rPr>
              <a:t>Parts produced at a new or additional location</a:t>
            </a:r>
          </a:p>
          <a:p>
            <a:pPr eaLnBrk="1" hangingPunct="1">
              <a:buClr>
                <a:srgbClr val="A50021"/>
              </a:buClr>
              <a:buFont typeface="Wingdings" pitchFamily="2" charset="2"/>
              <a:buNone/>
            </a:pPr>
            <a:endParaRPr lang="en-US" altLang="zh-CN" sz="2200" b="1" dirty="0" smtClean="0">
              <a:ea typeface="SimSun" pitchFamily="2" charset="-122"/>
            </a:endParaRPr>
          </a:p>
        </p:txBody>
      </p:sp>
      <p:grpSp>
        <p:nvGrpSpPr>
          <p:cNvPr id="13" name="Group 4"/>
          <p:cNvGrpSpPr>
            <a:grpSpLocks/>
          </p:cNvGrpSpPr>
          <p:nvPr/>
        </p:nvGrpSpPr>
        <p:grpSpPr bwMode="auto">
          <a:xfrm>
            <a:off x="1905000" y="5562608"/>
            <a:ext cx="5486400" cy="762001"/>
            <a:chOff x="1200" y="3360"/>
            <a:chExt cx="3456" cy="480"/>
          </a:xfrm>
        </p:grpSpPr>
        <p:sp>
          <p:nvSpPr>
            <p:cNvPr id="14" name="AutoShape 5"/>
            <p:cNvSpPr>
              <a:spLocks noChangeArrowheads="1"/>
            </p:cNvSpPr>
            <p:nvPr/>
          </p:nvSpPr>
          <p:spPr bwMode="gray">
            <a:xfrm>
              <a:off x="1200" y="3360"/>
              <a:ext cx="3456" cy="48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hlink">
                    <a:gamma/>
                    <a:tint val="76863"/>
                    <a:invGamma/>
                  </a:schemeClr>
                </a:gs>
                <a:gs pos="100000">
                  <a:schemeClr val="hlink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outerShdw dist="81320" dir="2319588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zh-CN" altLang="zh-CN" sz="1800" b="1">
                <a:solidFill>
                  <a:schemeClr val="bg1"/>
                </a:solidFill>
                <a:latin typeface="Verdana" pitchFamily="34" charset="0"/>
                <a:ea typeface="SimSun" pitchFamily="2" charset="-122"/>
              </a:endParaRPr>
            </a:p>
          </p:txBody>
        </p:sp>
        <p:sp>
          <p:nvSpPr>
            <p:cNvPr id="15" name="Rectangle 6"/>
            <p:cNvSpPr>
              <a:spLocks noChangeArrowheads="1"/>
            </p:cNvSpPr>
            <p:nvPr/>
          </p:nvSpPr>
          <p:spPr bwMode="gray">
            <a:xfrm>
              <a:off x="1287" y="3427"/>
              <a:ext cx="3321" cy="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  <a:buClr>
                  <a:srgbClr val="1F3F5F"/>
                </a:buClr>
              </a:pPr>
              <a:r>
                <a:rPr lang="en-US" altLang="zh-CN" sz="1800" b="1" dirty="0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rPr>
                <a:t>PPAP is required with any significant change to product or process!</a:t>
              </a:r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10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10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10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10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Benefits of PPAP Submissions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216900" cy="5105400"/>
          </a:xfrm>
        </p:spPr>
        <p:txBody>
          <a:bodyPr/>
          <a:lstStyle/>
          <a:p>
            <a:pPr eaLnBrk="1" hangingPunct="1">
              <a:spcAft>
                <a:spcPts val="600"/>
              </a:spcAft>
              <a:buClr>
                <a:srgbClr val="A50021"/>
              </a:buClr>
              <a:buFontTx/>
              <a:buChar char="•"/>
            </a:pPr>
            <a:r>
              <a:rPr lang="en-US" altLang="zh-CN" sz="2400" b="1" dirty="0" smtClean="0">
                <a:ea typeface="SimSun" pitchFamily="2" charset="-122"/>
              </a:rPr>
              <a:t>Helps to maintain design integrity</a:t>
            </a:r>
          </a:p>
          <a:p>
            <a:pPr eaLnBrk="1" hangingPunct="1">
              <a:spcAft>
                <a:spcPts val="600"/>
              </a:spcAft>
              <a:buClr>
                <a:srgbClr val="A50021"/>
              </a:buClr>
              <a:buFontTx/>
              <a:buChar char="•"/>
            </a:pPr>
            <a:r>
              <a:rPr lang="en-US" altLang="zh-CN" sz="2400" b="1" dirty="0" smtClean="0">
                <a:solidFill>
                  <a:srgbClr val="4514FA"/>
                </a:solidFill>
                <a:ea typeface="SimSun" pitchFamily="2" charset="-122"/>
              </a:rPr>
              <a:t>Identifies issues early for resolution</a:t>
            </a:r>
          </a:p>
          <a:p>
            <a:pPr eaLnBrk="1" hangingPunct="1">
              <a:spcAft>
                <a:spcPts val="600"/>
              </a:spcAft>
              <a:buClr>
                <a:srgbClr val="A50021"/>
              </a:buClr>
              <a:buFontTx/>
              <a:buChar char="•"/>
            </a:pPr>
            <a:r>
              <a:rPr lang="en-US" altLang="zh-CN" sz="2400" b="1" dirty="0" smtClean="0">
                <a:solidFill>
                  <a:schemeClr val="tx1"/>
                </a:solidFill>
                <a:ea typeface="SimSun" pitchFamily="2" charset="-122"/>
              </a:rPr>
              <a:t>Reduces warranty charges and prevents cost of poor quality</a:t>
            </a:r>
          </a:p>
          <a:p>
            <a:pPr eaLnBrk="1" hangingPunct="1">
              <a:spcAft>
                <a:spcPts val="600"/>
              </a:spcAft>
              <a:buClr>
                <a:srgbClr val="A50021"/>
              </a:buClr>
              <a:buFontTx/>
              <a:buChar char="•"/>
            </a:pPr>
            <a:r>
              <a:rPr lang="en-US" altLang="zh-CN" sz="2400" b="1" dirty="0" smtClean="0">
                <a:solidFill>
                  <a:srgbClr val="4514FA"/>
                </a:solidFill>
                <a:ea typeface="SimSun" pitchFamily="2" charset="-122"/>
              </a:rPr>
              <a:t>Assists with managing supplier changes</a:t>
            </a:r>
          </a:p>
          <a:p>
            <a:pPr eaLnBrk="1" hangingPunct="1">
              <a:spcAft>
                <a:spcPts val="600"/>
              </a:spcAft>
              <a:buClr>
                <a:srgbClr val="A50021"/>
              </a:buClr>
              <a:buFontTx/>
              <a:buChar char="•"/>
            </a:pPr>
            <a:r>
              <a:rPr lang="en-US" altLang="zh-CN" sz="2400" b="1" dirty="0" smtClean="0">
                <a:solidFill>
                  <a:schemeClr val="tx1"/>
                </a:solidFill>
                <a:ea typeface="SimSun" pitchFamily="2" charset="-122"/>
              </a:rPr>
              <a:t>Prevents use of unapproved and nonconforming parts</a:t>
            </a:r>
          </a:p>
          <a:p>
            <a:pPr eaLnBrk="1" hangingPunct="1">
              <a:spcAft>
                <a:spcPts val="600"/>
              </a:spcAft>
              <a:buClr>
                <a:srgbClr val="A50021"/>
              </a:buClr>
              <a:buFontTx/>
              <a:buChar char="•"/>
            </a:pPr>
            <a:r>
              <a:rPr lang="en-US" altLang="zh-CN" sz="2400" b="1" dirty="0" smtClean="0">
                <a:solidFill>
                  <a:srgbClr val="4514FA"/>
                </a:solidFill>
                <a:ea typeface="SimSun" pitchFamily="2" charset="-122"/>
              </a:rPr>
              <a:t>Identifies suppliers that need more development</a:t>
            </a:r>
          </a:p>
          <a:p>
            <a:pPr eaLnBrk="1" hangingPunct="1">
              <a:spcAft>
                <a:spcPts val="600"/>
              </a:spcAft>
              <a:buClr>
                <a:srgbClr val="A50021"/>
              </a:buClr>
              <a:buFontTx/>
              <a:buChar char="•"/>
            </a:pPr>
            <a:r>
              <a:rPr lang="en-US" altLang="zh-CN" sz="2400" b="1" dirty="0" smtClean="0">
                <a:solidFill>
                  <a:schemeClr val="tx1"/>
                </a:solidFill>
                <a:ea typeface="SimSun" pitchFamily="2" charset="-122"/>
              </a:rPr>
              <a:t>Improves the overall quality of the product &amp; customer satisfaction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Production Run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216900" cy="5105400"/>
          </a:xfrm>
        </p:spPr>
        <p:txBody>
          <a:bodyPr/>
          <a:lstStyle/>
          <a:p>
            <a:pPr eaLnBrk="1" hangingPunct="1">
              <a:spcAft>
                <a:spcPts val="1200"/>
              </a:spcAft>
              <a:buClr>
                <a:srgbClr val="A50021"/>
              </a:buClr>
              <a:buFontTx/>
              <a:buChar char="•"/>
            </a:pPr>
            <a:r>
              <a:rPr lang="en-US" altLang="zh-CN" sz="2400" b="1" dirty="0" smtClean="0">
                <a:ea typeface="SimSun" pitchFamily="2" charset="-122"/>
              </a:rPr>
              <a:t>PPAP data must be submitted from a </a:t>
            </a:r>
            <a:r>
              <a:rPr lang="en-US" altLang="zh-CN" sz="2400" b="1" i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production</a:t>
            </a:r>
            <a:r>
              <a:rPr lang="en-US" altLang="zh-CN" sz="24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</a:t>
            </a:r>
            <a:r>
              <a:rPr lang="en-US" altLang="zh-CN" sz="2400" b="1" dirty="0" smtClean="0">
                <a:solidFill>
                  <a:schemeClr val="tx1"/>
                </a:solidFill>
                <a:ea typeface="SimSun" pitchFamily="2" charset="-122"/>
              </a:rPr>
              <a:t>run</a:t>
            </a:r>
            <a:r>
              <a:rPr lang="en-US" altLang="zh-CN" sz="24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</a:t>
            </a:r>
            <a:r>
              <a:rPr lang="en-US" altLang="zh-CN" sz="2400" b="1" dirty="0" smtClean="0">
                <a:solidFill>
                  <a:schemeClr val="tx1"/>
                </a:solidFill>
                <a:ea typeface="SimSun" pitchFamily="2" charset="-122"/>
              </a:rPr>
              <a:t>using</a:t>
            </a:r>
            <a:r>
              <a:rPr lang="en-US" altLang="zh-CN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:</a:t>
            </a:r>
            <a:endParaRPr lang="en-US" altLang="zh-CN" sz="2400" b="1" dirty="0" smtClean="0">
              <a:solidFill>
                <a:schemeClr val="tx1"/>
              </a:solidFill>
              <a:ea typeface="SimSun" pitchFamily="2" charset="-122"/>
            </a:endParaRPr>
          </a:p>
          <a:p>
            <a:pPr lvl="1" eaLnBrk="1" hangingPunct="1">
              <a:spcAft>
                <a:spcPts val="1200"/>
              </a:spcAft>
              <a:buClr>
                <a:srgbClr val="A50021"/>
              </a:buClr>
              <a:buFont typeface="Wingdings" pitchFamily="2" charset="2"/>
              <a:buChar char="Ø"/>
            </a:pPr>
            <a:r>
              <a:rPr lang="en-US" altLang="zh-CN" sz="2400" b="1" u="sng" dirty="0" smtClean="0">
                <a:ea typeface="SimSun" pitchFamily="2" charset="-122"/>
              </a:rPr>
              <a:t>Production</a:t>
            </a:r>
            <a:r>
              <a:rPr lang="en-US" altLang="zh-CN" sz="2400" b="1" dirty="0" smtClean="0">
                <a:ea typeface="SimSun" pitchFamily="2" charset="-122"/>
              </a:rPr>
              <a:t> equipment and tooling</a:t>
            </a:r>
          </a:p>
          <a:p>
            <a:pPr lvl="1" eaLnBrk="1" hangingPunct="1">
              <a:spcAft>
                <a:spcPts val="1200"/>
              </a:spcAft>
              <a:buClr>
                <a:srgbClr val="A50021"/>
              </a:buClr>
              <a:buFont typeface="Wingdings" pitchFamily="2" charset="2"/>
              <a:buChar char="Ø"/>
            </a:pPr>
            <a:r>
              <a:rPr lang="en-US" altLang="zh-CN" sz="2400" b="1" u="sng" dirty="0" smtClean="0">
                <a:ea typeface="SimSun" pitchFamily="2" charset="-122"/>
              </a:rPr>
              <a:t>Production</a:t>
            </a:r>
            <a:r>
              <a:rPr lang="en-US" altLang="zh-CN" sz="2400" b="1" dirty="0" smtClean="0">
                <a:ea typeface="SimSun" pitchFamily="2" charset="-122"/>
              </a:rPr>
              <a:t> employees</a:t>
            </a:r>
          </a:p>
          <a:p>
            <a:pPr lvl="1" eaLnBrk="1" hangingPunct="1">
              <a:spcAft>
                <a:spcPts val="1200"/>
              </a:spcAft>
              <a:buClr>
                <a:srgbClr val="A50021"/>
              </a:buClr>
              <a:buFont typeface="Wingdings" pitchFamily="2" charset="2"/>
              <a:buChar char="Ø"/>
            </a:pPr>
            <a:r>
              <a:rPr lang="en-US" altLang="zh-CN" sz="2400" b="1" u="sng" dirty="0" smtClean="0">
                <a:ea typeface="SimSun" pitchFamily="2" charset="-122"/>
              </a:rPr>
              <a:t>Production</a:t>
            </a:r>
            <a:r>
              <a:rPr lang="en-US" altLang="zh-CN" sz="2400" b="1" dirty="0" smtClean="0">
                <a:ea typeface="SimSun" pitchFamily="2" charset="-122"/>
              </a:rPr>
              <a:t> rate</a:t>
            </a:r>
          </a:p>
          <a:p>
            <a:pPr lvl="1" eaLnBrk="1" hangingPunct="1">
              <a:spcAft>
                <a:spcPts val="1200"/>
              </a:spcAft>
              <a:buClr>
                <a:srgbClr val="A50021"/>
              </a:buClr>
              <a:buFont typeface="Wingdings" pitchFamily="2" charset="2"/>
              <a:buChar char="Ø"/>
            </a:pPr>
            <a:r>
              <a:rPr lang="en-US" altLang="zh-CN" sz="2400" b="1" u="sng" dirty="0" smtClean="0">
                <a:ea typeface="SimSun" pitchFamily="2" charset="-122"/>
              </a:rPr>
              <a:t>Production</a:t>
            </a:r>
            <a:r>
              <a:rPr lang="en-US" altLang="zh-CN" sz="2400" b="1" dirty="0" smtClean="0">
                <a:ea typeface="SimSun" pitchFamily="2" charset="-122"/>
              </a:rPr>
              <a:t> process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905000" y="5181600"/>
            <a:ext cx="5486400" cy="762000"/>
            <a:chOff x="1200" y="3360"/>
            <a:chExt cx="3456" cy="480"/>
          </a:xfrm>
        </p:grpSpPr>
        <p:sp>
          <p:nvSpPr>
            <p:cNvPr id="5" name="AutoShape 5"/>
            <p:cNvSpPr>
              <a:spLocks noChangeArrowheads="1"/>
            </p:cNvSpPr>
            <p:nvPr/>
          </p:nvSpPr>
          <p:spPr bwMode="gray">
            <a:xfrm>
              <a:off x="1200" y="3360"/>
              <a:ext cx="3456" cy="48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hlink">
                    <a:gamma/>
                    <a:tint val="76863"/>
                    <a:invGamma/>
                  </a:schemeClr>
                </a:gs>
                <a:gs pos="100000">
                  <a:schemeClr val="hlink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outerShdw dist="81320" dir="2319588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zh-CN" altLang="zh-CN" sz="1800" b="1">
                <a:solidFill>
                  <a:schemeClr val="bg1"/>
                </a:solidFill>
                <a:latin typeface="Verdana" pitchFamily="34" charset="0"/>
                <a:ea typeface="SimSun" pitchFamily="2" charset="-122"/>
              </a:endParaRP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gray">
            <a:xfrm>
              <a:off x="1287" y="3427"/>
              <a:ext cx="3321" cy="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  <a:buClr>
                  <a:srgbClr val="1F3F5F"/>
                </a:buClr>
              </a:pPr>
              <a:r>
                <a:rPr lang="en-US" altLang="zh-CN" sz="1800" b="1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rPr>
                <a:t>All data reflects the </a:t>
              </a:r>
              <a:r>
                <a:rPr lang="en-US" altLang="zh-CN" sz="1800" b="1" u="sng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rPr>
                <a:t>actual</a:t>
              </a:r>
              <a:r>
                <a:rPr lang="en-US" altLang="zh-CN" sz="1800" b="1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rPr>
                <a:t> </a:t>
              </a:r>
              <a:r>
                <a:rPr lang="en-US" altLang="zh-CN" sz="1800" b="1" u="sng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rPr>
                <a:t>production</a:t>
              </a:r>
              <a:r>
                <a:rPr lang="en-US" altLang="zh-CN" sz="1800" b="1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rPr>
                <a:t> </a:t>
              </a:r>
              <a:r>
                <a:rPr lang="en-US" altLang="zh-CN" sz="1800" b="1" u="sng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rPr>
                <a:t>process</a:t>
              </a:r>
              <a:r>
                <a:rPr lang="en-US" altLang="zh-CN" sz="1800" b="1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rPr>
                <a:t> to be used at start-up!</a:t>
              </a:r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Run @ Rate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216900" cy="51054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Tx/>
              <a:buChar char="•"/>
            </a:pPr>
            <a:r>
              <a:rPr lang="en-US" altLang="zh-CN" sz="2000" b="1" dirty="0" smtClean="0">
                <a:ea typeface="SimSun" pitchFamily="2" charset="-122"/>
              </a:rPr>
              <a:t>The purpose of a </a:t>
            </a:r>
            <a:r>
              <a:rPr lang="en-US" altLang="zh-CN" sz="20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Run @ Rate</a:t>
            </a:r>
            <a:r>
              <a:rPr lang="en-US" altLang="zh-CN" sz="2000" b="1" dirty="0" smtClean="0">
                <a:ea typeface="SimSun" pitchFamily="2" charset="-122"/>
              </a:rPr>
              <a:t> is to verify the supplier’s manufacturing process is capable of producing components that meet quality requirements, at quoted tooling capacity, for a specified period of time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Tx/>
              <a:buChar char="•"/>
            </a:pPr>
            <a:r>
              <a:rPr lang="en-US" altLang="zh-CN" sz="2000" b="1" dirty="0" smtClean="0">
                <a:solidFill>
                  <a:srgbClr val="4514FA"/>
                </a:solidFill>
                <a:ea typeface="SimSun" pitchFamily="2" charset="-122"/>
              </a:rPr>
              <a:t>Verification of the Run @ Rate will be at the Supplier Quality Engineer’s (SQE) discretion.  The supplier will be notified of the need to perform a Run @ Rate as early in the process as possible.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Tx/>
              <a:buChar char="•"/>
            </a:pPr>
            <a:r>
              <a:rPr lang="en-US" altLang="zh-CN" sz="2000" b="1" dirty="0" smtClean="0">
                <a:solidFill>
                  <a:schemeClr val="tx1"/>
                </a:solidFill>
                <a:ea typeface="SimSun" pitchFamily="2" charset="-122"/>
              </a:rPr>
              <a:t>The number of components to be produced during the Run @ Rate should be sufficient to demonstrate process capability and will be predetermined by the SQE and the supplier.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 typeface="Wingdings" pitchFamily="2" charset="2"/>
              <a:buChar char="Ø"/>
            </a:pPr>
            <a:r>
              <a:rPr lang="en-US" altLang="zh-CN" sz="1800" b="1" dirty="0" smtClean="0">
                <a:solidFill>
                  <a:srgbClr val="4514FA"/>
                </a:solidFill>
                <a:ea typeface="SimSun" pitchFamily="2" charset="-122"/>
              </a:rPr>
              <a:t>Factors such as product complexity, shelf life, storage, cost and single shift vs. multiple shift operations will be taken into consideration</a:t>
            </a:r>
          </a:p>
          <a:p>
            <a:pPr eaLnBrk="1" hangingPunct="1">
              <a:lnSpc>
                <a:spcPct val="100000"/>
              </a:lnSpc>
              <a:buClr>
                <a:srgbClr val="A50021"/>
              </a:buClr>
              <a:buFontTx/>
              <a:buChar char="•"/>
            </a:pPr>
            <a:endParaRPr lang="en-US" altLang="zh-CN" b="1" dirty="0" smtClean="0">
              <a:solidFill>
                <a:srgbClr val="333399"/>
              </a:solidFill>
              <a:ea typeface="SimSun" pitchFamily="2" charset="-122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Jabil PPAP Requirements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90600"/>
            <a:ext cx="8216900" cy="5410200"/>
          </a:xfrm>
        </p:spPr>
        <p:txBody>
          <a:bodyPr/>
          <a:lstStyle/>
          <a:p>
            <a:pPr marL="381000" indent="-381000">
              <a:lnSpc>
                <a:spcPct val="90000"/>
              </a:lnSpc>
              <a:spcAft>
                <a:spcPts val="300"/>
              </a:spcAft>
              <a:buClr>
                <a:srgbClr val="A50021"/>
              </a:buClr>
              <a:buFont typeface="Verdana" pitchFamily="34" charset="0"/>
              <a:buAutoNum type="arabicPeriod"/>
            </a:pPr>
            <a:r>
              <a:rPr lang="en-US" altLang="zh-CN" sz="1600" b="1" dirty="0" smtClean="0">
                <a:ea typeface="SimSun" pitchFamily="2" charset="-122"/>
              </a:rPr>
              <a:t>Feasibility Report</a:t>
            </a:r>
          </a:p>
          <a:p>
            <a:pPr marL="381000" indent="-381000">
              <a:lnSpc>
                <a:spcPct val="90000"/>
              </a:lnSpc>
              <a:spcAft>
                <a:spcPts val="300"/>
              </a:spcAft>
              <a:buClr>
                <a:srgbClr val="A50021"/>
              </a:buClr>
              <a:buFont typeface="Verdana" pitchFamily="34" charset="0"/>
              <a:buAutoNum type="arabicPeriod"/>
            </a:pPr>
            <a:r>
              <a:rPr lang="en-US" altLang="zh-CN" sz="1600" b="1" dirty="0" smtClean="0">
                <a:ea typeface="SimSun" pitchFamily="2" charset="-122"/>
              </a:rPr>
              <a:t>Packaging proposal for customer approval</a:t>
            </a:r>
          </a:p>
          <a:p>
            <a:pPr marL="381000" indent="-381000">
              <a:lnSpc>
                <a:spcPct val="90000"/>
              </a:lnSpc>
              <a:spcAft>
                <a:spcPts val="300"/>
              </a:spcAft>
              <a:buClr>
                <a:srgbClr val="A50021"/>
              </a:buClr>
              <a:buFont typeface="Verdana" pitchFamily="34" charset="0"/>
              <a:buAutoNum type="arabicPeriod"/>
            </a:pPr>
            <a:r>
              <a:rPr lang="en-US" altLang="zh-CN" sz="1600" b="1" dirty="0" smtClean="0">
                <a:ea typeface="SimSun" pitchFamily="2" charset="-122"/>
              </a:rPr>
              <a:t>Authorized Engineering Change </a:t>
            </a:r>
            <a:r>
              <a:rPr lang="en-US" altLang="zh-CN" sz="1600" b="1" dirty="0" smtClean="0">
                <a:ea typeface="SimSun" pitchFamily="2" charset="-122"/>
              </a:rPr>
              <a:t>Documents (if any)</a:t>
            </a:r>
            <a:endParaRPr lang="en-US" altLang="zh-CN" sz="1600" b="1" dirty="0" smtClean="0">
              <a:ea typeface="SimSun" pitchFamily="2" charset="-122"/>
            </a:endParaRPr>
          </a:p>
          <a:p>
            <a:pPr marL="381000" indent="-381000" eaLnBrk="1" hangingPunct="1">
              <a:lnSpc>
                <a:spcPct val="90000"/>
              </a:lnSpc>
              <a:spcAft>
                <a:spcPts val="300"/>
              </a:spcAft>
              <a:buClr>
                <a:srgbClr val="A50021"/>
              </a:buClr>
              <a:buFont typeface="Verdana" pitchFamily="34" charset="0"/>
              <a:buAutoNum type="arabicPeriod"/>
            </a:pPr>
            <a:r>
              <a:rPr lang="en-US" altLang="zh-CN" sz="1600" b="1" dirty="0" smtClean="0">
                <a:ea typeface="SimSun" pitchFamily="2" charset="-122"/>
              </a:rPr>
              <a:t>Customer Engineering </a:t>
            </a:r>
            <a:r>
              <a:rPr lang="en-US" altLang="zh-CN" sz="1600" b="1" dirty="0" smtClean="0">
                <a:ea typeface="SimSun" pitchFamily="2" charset="-122"/>
              </a:rPr>
              <a:t>Approval (if any)</a:t>
            </a:r>
            <a:endParaRPr lang="en-US" altLang="zh-CN" sz="1600" b="1" dirty="0" smtClean="0">
              <a:ea typeface="SimSun" pitchFamily="2" charset="-122"/>
            </a:endParaRPr>
          </a:p>
          <a:p>
            <a:pPr marL="381000" indent="-381000" eaLnBrk="1" hangingPunct="1">
              <a:lnSpc>
                <a:spcPct val="90000"/>
              </a:lnSpc>
              <a:spcAft>
                <a:spcPts val="300"/>
              </a:spcAft>
              <a:buClr>
                <a:srgbClr val="A50021"/>
              </a:buClr>
              <a:buFont typeface="Verdana" pitchFamily="34" charset="0"/>
              <a:buAutoNum type="arabicPeriod"/>
            </a:pPr>
            <a:r>
              <a:rPr lang="en-US" altLang="zh-CN" sz="1600" b="1" dirty="0" smtClean="0">
                <a:ea typeface="SimSun" pitchFamily="2" charset="-122"/>
              </a:rPr>
              <a:t>Process Flow Diagram</a:t>
            </a:r>
          </a:p>
          <a:p>
            <a:pPr marL="381000" indent="-381000" eaLnBrk="1" hangingPunct="1">
              <a:lnSpc>
                <a:spcPct val="90000"/>
              </a:lnSpc>
              <a:spcAft>
                <a:spcPts val="300"/>
              </a:spcAft>
              <a:buClr>
                <a:srgbClr val="A50021"/>
              </a:buClr>
              <a:buFont typeface="Verdana" pitchFamily="34" charset="0"/>
              <a:buAutoNum type="arabicPeriod"/>
            </a:pPr>
            <a:r>
              <a:rPr lang="en-US" altLang="zh-CN" sz="1600" b="1" dirty="0" smtClean="0">
                <a:ea typeface="SimSun" pitchFamily="2" charset="-122"/>
              </a:rPr>
              <a:t>Process Failure Modes and Effects Analysis (PFMEA)</a:t>
            </a:r>
          </a:p>
          <a:p>
            <a:pPr marL="381000" indent="-381000" eaLnBrk="1" hangingPunct="1">
              <a:lnSpc>
                <a:spcPct val="90000"/>
              </a:lnSpc>
              <a:spcAft>
                <a:spcPts val="300"/>
              </a:spcAft>
              <a:buClr>
                <a:srgbClr val="A50021"/>
              </a:buClr>
              <a:buFont typeface="Verdana" pitchFamily="34" charset="0"/>
              <a:buAutoNum type="arabicPeriod"/>
            </a:pPr>
            <a:r>
              <a:rPr lang="en-US" altLang="zh-CN" sz="1600" b="1" dirty="0" smtClean="0">
                <a:ea typeface="SimSun" pitchFamily="2" charset="-122"/>
              </a:rPr>
              <a:t>Control Plan</a:t>
            </a:r>
          </a:p>
          <a:p>
            <a:pPr marL="381000" indent="-381000" eaLnBrk="1" hangingPunct="1">
              <a:lnSpc>
                <a:spcPct val="90000"/>
              </a:lnSpc>
              <a:spcAft>
                <a:spcPts val="300"/>
              </a:spcAft>
              <a:buClr>
                <a:srgbClr val="A50021"/>
              </a:buClr>
              <a:buFont typeface="Verdana" pitchFamily="34" charset="0"/>
              <a:buAutoNum type="arabicPeriod"/>
            </a:pPr>
            <a:r>
              <a:rPr lang="en-US" altLang="zh-CN" sz="1600" b="1" dirty="0" smtClean="0">
                <a:ea typeface="SimSun" pitchFamily="2" charset="-122"/>
              </a:rPr>
              <a:t>Measurement Systems Analysis (MSA)</a:t>
            </a:r>
          </a:p>
          <a:p>
            <a:pPr marL="381000" indent="-381000" eaLnBrk="1" hangingPunct="1">
              <a:lnSpc>
                <a:spcPct val="90000"/>
              </a:lnSpc>
              <a:spcAft>
                <a:spcPts val="300"/>
              </a:spcAft>
              <a:buClr>
                <a:srgbClr val="A50021"/>
              </a:buClr>
              <a:buFont typeface="Verdana" pitchFamily="34" charset="0"/>
              <a:buAutoNum type="arabicPeriod"/>
            </a:pPr>
            <a:r>
              <a:rPr lang="en-US" altLang="zh-CN" sz="1600" b="1" dirty="0" smtClean="0">
                <a:ea typeface="SimSun" pitchFamily="2" charset="-122"/>
              </a:rPr>
              <a:t>Dimensional Results/FAIR</a:t>
            </a:r>
          </a:p>
          <a:p>
            <a:pPr marL="381000" indent="-381000" eaLnBrk="1" hangingPunct="1">
              <a:lnSpc>
                <a:spcPct val="90000"/>
              </a:lnSpc>
              <a:spcAft>
                <a:spcPts val="300"/>
              </a:spcAft>
              <a:buClr>
                <a:srgbClr val="A50021"/>
              </a:buClr>
              <a:buFont typeface="Verdana" pitchFamily="34" charset="0"/>
              <a:buAutoNum type="arabicPeriod"/>
            </a:pPr>
            <a:r>
              <a:rPr lang="en-US" altLang="zh-CN" sz="1600" b="1" dirty="0" smtClean="0">
                <a:ea typeface="SimSun" pitchFamily="2" charset="-122"/>
              </a:rPr>
              <a:t>Material / Performance Test Results</a:t>
            </a:r>
          </a:p>
          <a:p>
            <a:pPr marL="381000" indent="-381000" eaLnBrk="1" hangingPunct="1">
              <a:lnSpc>
                <a:spcPct val="90000"/>
              </a:lnSpc>
              <a:spcAft>
                <a:spcPts val="300"/>
              </a:spcAft>
              <a:buClr>
                <a:srgbClr val="A50021"/>
              </a:buClr>
              <a:buFont typeface="Verdana" pitchFamily="34" charset="0"/>
              <a:buAutoNum type="arabicPeriod"/>
            </a:pPr>
            <a:r>
              <a:rPr lang="en-US" altLang="zh-CN" sz="1600" b="1" dirty="0" smtClean="0">
                <a:ea typeface="SimSun" pitchFamily="2" charset="-122"/>
              </a:rPr>
              <a:t>Process Capability Studies</a:t>
            </a:r>
          </a:p>
          <a:p>
            <a:pPr marL="381000" indent="-381000" eaLnBrk="1" hangingPunct="1">
              <a:lnSpc>
                <a:spcPct val="90000"/>
              </a:lnSpc>
              <a:spcAft>
                <a:spcPts val="300"/>
              </a:spcAft>
              <a:buClr>
                <a:srgbClr val="A50021"/>
              </a:buClr>
              <a:buFont typeface="Verdana" pitchFamily="34" charset="0"/>
              <a:buAutoNum type="arabicPeriod"/>
            </a:pPr>
            <a:r>
              <a:rPr lang="en-US" altLang="zh-CN" sz="1600" b="1" dirty="0" smtClean="0">
                <a:ea typeface="SimSun" pitchFamily="2" charset="-122"/>
              </a:rPr>
              <a:t>Appearance Approval Report (AAR)</a:t>
            </a:r>
          </a:p>
          <a:p>
            <a:pPr marL="381000" indent="-381000" eaLnBrk="1" hangingPunct="1">
              <a:lnSpc>
                <a:spcPct val="90000"/>
              </a:lnSpc>
              <a:spcAft>
                <a:spcPts val="300"/>
              </a:spcAft>
              <a:buClr>
                <a:srgbClr val="A50021"/>
              </a:buClr>
              <a:buFont typeface="Verdana" pitchFamily="34" charset="0"/>
              <a:buAutoNum type="arabicPeriod"/>
            </a:pPr>
            <a:r>
              <a:rPr lang="en-US" altLang="zh-CN" sz="1600" b="1" dirty="0" smtClean="0">
                <a:ea typeface="SimSun" pitchFamily="2" charset="-122"/>
              </a:rPr>
              <a:t>Sample Production Parts</a:t>
            </a:r>
          </a:p>
          <a:p>
            <a:pPr marL="381000" indent="-381000" eaLnBrk="1" hangingPunct="1">
              <a:lnSpc>
                <a:spcPct val="90000"/>
              </a:lnSpc>
              <a:spcAft>
                <a:spcPts val="300"/>
              </a:spcAft>
              <a:buClr>
                <a:srgbClr val="A50021"/>
              </a:buClr>
              <a:buFont typeface="Verdana" pitchFamily="34" charset="0"/>
              <a:buAutoNum type="arabicPeriod"/>
            </a:pPr>
            <a:r>
              <a:rPr lang="en-US" altLang="zh-CN" sz="1600" b="1" dirty="0" smtClean="0">
                <a:ea typeface="SimSun" pitchFamily="2" charset="-122"/>
              </a:rPr>
              <a:t>Work Instruction</a:t>
            </a:r>
            <a:endParaRPr lang="en-US" altLang="zh-CN" sz="1600" b="1" dirty="0" smtClean="0">
              <a:ea typeface="SimSun" pitchFamily="2" charset="-122"/>
            </a:endParaRPr>
          </a:p>
          <a:p>
            <a:pPr marL="381000" indent="-381000" eaLnBrk="1" hangingPunct="1">
              <a:lnSpc>
                <a:spcPct val="90000"/>
              </a:lnSpc>
              <a:spcAft>
                <a:spcPts val="300"/>
              </a:spcAft>
              <a:buClr>
                <a:srgbClr val="A50021"/>
              </a:buClr>
              <a:buFont typeface="Verdana" pitchFamily="34" charset="0"/>
              <a:buAutoNum type="arabicPeriod"/>
            </a:pPr>
            <a:r>
              <a:rPr lang="en-US" altLang="zh-CN" sz="1600" b="1" dirty="0" smtClean="0">
                <a:ea typeface="SimSun" pitchFamily="2" charset="-122"/>
              </a:rPr>
              <a:t>Drawing</a:t>
            </a:r>
          </a:p>
          <a:p>
            <a:pPr marL="381000" indent="-381000" eaLnBrk="1" hangingPunct="1">
              <a:lnSpc>
                <a:spcPct val="90000"/>
              </a:lnSpc>
              <a:spcAft>
                <a:spcPts val="300"/>
              </a:spcAft>
              <a:buClr>
                <a:srgbClr val="A50021"/>
              </a:buClr>
              <a:buFont typeface="Verdana" pitchFamily="34" charset="0"/>
              <a:buAutoNum type="arabicPeriod"/>
            </a:pPr>
            <a:r>
              <a:rPr lang="en-US" altLang="zh-CN" sz="1600" b="1" dirty="0" smtClean="0">
                <a:ea typeface="SimSun" pitchFamily="2" charset="-122"/>
              </a:rPr>
              <a:t>Gauge/Tooling List</a:t>
            </a:r>
          </a:p>
          <a:p>
            <a:pPr marL="381000" indent="-381000" eaLnBrk="1" hangingPunct="1">
              <a:lnSpc>
                <a:spcPct val="90000"/>
              </a:lnSpc>
              <a:spcAft>
                <a:spcPts val="300"/>
              </a:spcAft>
              <a:buClr>
                <a:srgbClr val="A50021"/>
              </a:buClr>
              <a:buFont typeface="Verdana" pitchFamily="34" charset="0"/>
              <a:buAutoNum type="arabicPeriod"/>
            </a:pPr>
            <a:r>
              <a:rPr lang="en-US" altLang="zh-CN" sz="1600" b="1" dirty="0" smtClean="0">
                <a:ea typeface="SimSun" pitchFamily="2" charset="-122"/>
              </a:rPr>
              <a:t>Training Skill Matrix</a:t>
            </a:r>
          </a:p>
          <a:p>
            <a:pPr marL="381000" indent="-381000" eaLnBrk="1" hangingPunct="1">
              <a:lnSpc>
                <a:spcPct val="90000"/>
              </a:lnSpc>
              <a:spcAft>
                <a:spcPts val="300"/>
              </a:spcAft>
              <a:buClr>
                <a:srgbClr val="A50021"/>
              </a:buClr>
              <a:buFont typeface="Verdana" pitchFamily="34" charset="0"/>
              <a:buAutoNum type="arabicPeriod"/>
            </a:pPr>
            <a:r>
              <a:rPr lang="en-US" altLang="zh-CN" sz="1600" b="1" dirty="0" smtClean="0">
                <a:ea typeface="SimSun" pitchFamily="2" charset="-122"/>
              </a:rPr>
              <a:t>Part Submission Warrant (PSW)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PPAP Submission Levels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graphicFrame>
        <p:nvGraphicFramePr>
          <p:cNvPr id="16" name="Group 49"/>
          <p:cNvGraphicFramePr>
            <a:graphicFrameLocks/>
          </p:cNvGraphicFramePr>
          <p:nvPr/>
        </p:nvGraphicFramePr>
        <p:xfrm>
          <a:off x="1143000" y="1296988"/>
          <a:ext cx="7772400" cy="4724273"/>
        </p:xfrm>
        <a:graphic>
          <a:graphicData uri="http://schemas.openxmlformats.org/drawingml/2006/table">
            <a:tbl>
              <a:tblPr/>
              <a:tblGrid>
                <a:gridCol w="2306638"/>
                <a:gridCol w="5465762"/>
              </a:tblGrid>
              <a:tr h="9144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1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charset="0"/>
                        </a:rPr>
                        <a:t>Level 1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514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2323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charset="0"/>
                        </a:rPr>
                        <a:t>Production Warrant and Appearance Approval Report (if applicable) submitted to Jabil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5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charset="0"/>
                        </a:rPr>
                        <a:t>Level 2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514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2323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charset="0"/>
                        </a:rPr>
                        <a:t>Production Warrant, product samples, and dimensional results submitted to Jabil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charset="0"/>
                        </a:rPr>
                        <a:t>Level 3</a:t>
                      </a: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232323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514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2323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charset="0"/>
                        </a:rPr>
                        <a:t>Production Warrant, product samples, and complete supporting data submitted to Jabil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charset="0"/>
                        </a:rPr>
                        <a:t>Level 4</a:t>
                      </a: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232323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514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2323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charset="0"/>
                        </a:rPr>
                        <a:t>Production Warrant and other requirements as defined by Jabil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0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charset="0"/>
                        </a:rPr>
                        <a:t>Level 5</a:t>
                      </a:r>
                      <a:endParaRPr kumimoji="0" lang="en-US" altLang="zh-CN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32323"/>
                        </a:solidFill>
                        <a:effectLst/>
                        <a:latin typeface="Verdana" pitchFamily="34" charset="0"/>
                        <a:ea typeface="SimSun" pitchFamily="2" charset="-122"/>
                        <a:cs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514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2323"/>
                          </a:solidFill>
                          <a:effectLst/>
                          <a:latin typeface="Verdana" pitchFamily="34" charset="0"/>
                          <a:ea typeface="SimSun" pitchFamily="2" charset="-122"/>
                          <a:cs typeface="Arial" charset="0"/>
                        </a:rPr>
                        <a:t>Production Warrant, product samples and complete supporting data (a review will be conducted at the supplier's manufacturing location)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" name="AutoShape 50"/>
          <p:cNvSpPr>
            <a:spLocks noChangeArrowheads="1"/>
          </p:cNvSpPr>
          <p:nvPr/>
        </p:nvSpPr>
        <p:spPr bwMode="auto">
          <a:xfrm>
            <a:off x="152400" y="1524000"/>
            <a:ext cx="914400" cy="4572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Rectangle 51"/>
          <p:cNvSpPr>
            <a:spLocks noChangeArrowheads="1"/>
          </p:cNvSpPr>
          <p:nvPr/>
        </p:nvSpPr>
        <p:spPr bwMode="auto">
          <a:xfrm>
            <a:off x="1066800" y="1219200"/>
            <a:ext cx="7924800" cy="990600"/>
          </a:xfrm>
          <a:prstGeom prst="rect">
            <a:avLst/>
          </a:prstGeom>
          <a:solidFill>
            <a:schemeClr val="hlink">
              <a:alpha val="23137"/>
            </a:schemeClr>
          </a:solidFill>
          <a:ln w="38100" algn="ctr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403225">
              <a:spcBef>
                <a:spcPct val="20000"/>
              </a:spcBef>
              <a:buClr>
                <a:srgbClr val="006600"/>
              </a:buClr>
            </a:pPr>
            <a:endParaRPr lang="zh-CN" altLang="zh-CN" sz="1600">
              <a:latin typeface="Verdana" pitchFamily="34" charset="0"/>
              <a:ea typeface="SimSun" pitchFamily="2" charset="-122"/>
            </a:endParaRPr>
          </a:p>
        </p:txBody>
      </p:sp>
      <p:sp>
        <p:nvSpPr>
          <p:cNvPr id="19" name="AutoShape 52"/>
          <p:cNvSpPr>
            <a:spLocks noChangeArrowheads="1"/>
          </p:cNvSpPr>
          <p:nvPr/>
        </p:nvSpPr>
        <p:spPr bwMode="auto">
          <a:xfrm>
            <a:off x="152400" y="2362200"/>
            <a:ext cx="914400" cy="4572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" name="Rectangle 53"/>
          <p:cNvSpPr>
            <a:spLocks noChangeArrowheads="1"/>
          </p:cNvSpPr>
          <p:nvPr/>
        </p:nvSpPr>
        <p:spPr bwMode="auto">
          <a:xfrm>
            <a:off x="1066800" y="2209800"/>
            <a:ext cx="7924800" cy="838200"/>
          </a:xfrm>
          <a:prstGeom prst="rect">
            <a:avLst/>
          </a:prstGeom>
          <a:solidFill>
            <a:schemeClr val="hlink">
              <a:alpha val="23137"/>
            </a:schemeClr>
          </a:solidFill>
          <a:ln w="38100" algn="ctr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403225">
              <a:spcBef>
                <a:spcPct val="20000"/>
              </a:spcBef>
              <a:buClr>
                <a:srgbClr val="006600"/>
              </a:buClr>
            </a:pPr>
            <a:endParaRPr lang="zh-CN" altLang="zh-CN" sz="1600">
              <a:latin typeface="Verdana" pitchFamily="34" charset="0"/>
              <a:ea typeface="SimSun" pitchFamily="2" charset="-122"/>
            </a:endParaRPr>
          </a:p>
        </p:txBody>
      </p:sp>
      <p:sp>
        <p:nvSpPr>
          <p:cNvPr id="21" name="AutoShape 54"/>
          <p:cNvSpPr>
            <a:spLocks noChangeArrowheads="1"/>
          </p:cNvSpPr>
          <p:nvPr/>
        </p:nvSpPr>
        <p:spPr bwMode="auto">
          <a:xfrm>
            <a:off x="152400" y="3200400"/>
            <a:ext cx="914400" cy="4572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" name="Rectangle 55"/>
          <p:cNvSpPr>
            <a:spLocks noChangeArrowheads="1"/>
          </p:cNvSpPr>
          <p:nvPr/>
        </p:nvSpPr>
        <p:spPr bwMode="auto">
          <a:xfrm>
            <a:off x="1066800" y="3048000"/>
            <a:ext cx="7924800" cy="838200"/>
          </a:xfrm>
          <a:prstGeom prst="rect">
            <a:avLst/>
          </a:prstGeom>
          <a:solidFill>
            <a:schemeClr val="hlink">
              <a:alpha val="23137"/>
            </a:schemeClr>
          </a:solidFill>
          <a:ln w="38100" algn="ctr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403225">
              <a:spcBef>
                <a:spcPct val="20000"/>
              </a:spcBef>
              <a:buClr>
                <a:srgbClr val="006600"/>
              </a:buClr>
            </a:pPr>
            <a:endParaRPr lang="zh-CN" altLang="zh-CN" sz="1600">
              <a:latin typeface="Verdana" pitchFamily="34" charset="0"/>
              <a:ea typeface="SimSun" pitchFamily="2" charset="-122"/>
            </a:endParaRPr>
          </a:p>
        </p:txBody>
      </p:sp>
      <p:sp>
        <p:nvSpPr>
          <p:cNvPr id="23" name="Rectangle 57"/>
          <p:cNvSpPr>
            <a:spLocks noChangeArrowheads="1"/>
          </p:cNvSpPr>
          <p:nvPr/>
        </p:nvSpPr>
        <p:spPr bwMode="auto">
          <a:xfrm>
            <a:off x="1066800" y="3886200"/>
            <a:ext cx="7924800" cy="838200"/>
          </a:xfrm>
          <a:prstGeom prst="rect">
            <a:avLst/>
          </a:prstGeom>
          <a:solidFill>
            <a:schemeClr val="hlink">
              <a:alpha val="23137"/>
            </a:schemeClr>
          </a:solidFill>
          <a:ln w="38100" algn="ctr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403225">
              <a:spcBef>
                <a:spcPct val="20000"/>
              </a:spcBef>
              <a:buClr>
                <a:srgbClr val="006600"/>
              </a:buClr>
            </a:pPr>
            <a:endParaRPr lang="zh-CN" altLang="zh-CN" sz="1600">
              <a:latin typeface="Verdana" pitchFamily="34" charset="0"/>
              <a:ea typeface="SimSun" pitchFamily="2" charset="-122"/>
            </a:endParaRPr>
          </a:p>
        </p:txBody>
      </p:sp>
      <p:sp>
        <p:nvSpPr>
          <p:cNvPr id="24" name="AutoShape 58"/>
          <p:cNvSpPr>
            <a:spLocks noChangeArrowheads="1"/>
          </p:cNvSpPr>
          <p:nvPr/>
        </p:nvSpPr>
        <p:spPr bwMode="auto">
          <a:xfrm>
            <a:off x="152400" y="5105400"/>
            <a:ext cx="914400" cy="4572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" name="Rectangle 59"/>
          <p:cNvSpPr>
            <a:spLocks noChangeArrowheads="1"/>
          </p:cNvSpPr>
          <p:nvPr/>
        </p:nvSpPr>
        <p:spPr bwMode="auto">
          <a:xfrm>
            <a:off x="1066800" y="4724400"/>
            <a:ext cx="7924800" cy="1371600"/>
          </a:xfrm>
          <a:prstGeom prst="rect">
            <a:avLst/>
          </a:prstGeom>
          <a:solidFill>
            <a:schemeClr val="hlink">
              <a:alpha val="23137"/>
            </a:schemeClr>
          </a:solidFill>
          <a:ln w="38100" algn="ctr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403225">
              <a:spcBef>
                <a:spcPct val="20000"/>
              </a:spcBef>
              <a:buClr>
                <a:srgbClr val="006600"/>
              </a:buClr>
            </a:pPr>
            <a:endParaRPr lang="zh-CN" altLang="zh-CN" sz="1600">
              <a:latin typeface="Verdana" pitchFamily="34" charset="0"/>
              <a:ea typeface="SimSun" pitchFamily="2" charset="-122"/>
            </a:endParaRPr>
          </a:p>
        </p:txBody>
      </p:sp>
      <p:sp>
        <p:nvSpPr>
          <p:cNvPr id="26" name="AutoShape 60"/>
          <p:cNvSpPr>
            <a:spLocks noChangeArrowheads="1"/>
          </p:cNvSpPr>
          <p:nvPr/>
        </p:nvSpPr>
        <p:spPr bwMode="auto">
          <a:xfrm>
            <a:off x="152400" y="4114800"/>
            <a:ext cx="914400" cy="4572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PPAP Submission Level Table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304798" y="990592"/>
          <a:ext cx="5867404" cy="5638817"/>
        </p:xfrm>
        <a:graphic>
          <a:graphicData uri="http://schemas.openxmlformats.org/drawingml/2006/table">
            <a:tbl>
              <a:tblPr/>
              <a:tblGrid>
                <a:gridCol w="2724149"/>
                <a:gridCol w="628651"/>
                <a:gridCol w="628651"/>
                <a:gridCol w="628651"/>
                <a:gridCol w="628651"/>
                <a:gridCol w="628651"/>
              </a:tblGrid>
              <a:tr h="278833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1000" b="1" i="1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Submission Level</a:t>
                      </a:r>
                    </a:p>
                  </a:txBody>
                  <a:tcPr marL="5742" marR="5742" marT="57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2071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sng" strike="noStrike">
                          <a:solidFill>
                            <a:srgbClr val="000000"/>
                          </a:solidFill>
                          <a:latin typeface="宋体"/>
                        </a:rPr>
                        <a:t>Requirement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1" u="sng" strike="noStrike">
                          <a:solidFill>
                            <a:srgbClr val="000000"/>
                          </a:solidFill>
                          <a:latin typeface="宋体"/>
                        </a:rPr>
                        <a:t>Level 1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1" u="sng" strike="noStrike">
                          <a:solidFill>
                            <a:srgbClr val="000000"/>
                          </a:solidFill>
                          <a:latin typeface="宋体"/>
                        </a:rPr>
                        <a:t>Level 2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1" u="sng" strike="noStrike">
                          <a:solidFill>
                            <a:srgbClr val="000000"/>
                          </a:solidFill>
                          <a:latin typeface="宋体"/>
                        </a:rPr>
                        <a:t>Level 3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1" u="sng" strike="noStrike">
                          <a:solidFill>
                            <a:srgbClr val="000000"/>
                          </a:solidFill>
                          <a:latin typeface="宋体"/>
                        </a:rPr>
                        <a:t>Level 4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1" u="sng" strike="noStrike">
                          <a:solidFill>
                            <a:srgbClr val="000000"/>
                          </a:solidFill>
                          <a:latin typeface="宋体"/>
                        </a:rPr>
                        <a:t>Level 5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1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Feasibility Reports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S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S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S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S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S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1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Packaging proposal for customer approval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S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S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S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S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S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1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Authorized Engineering Change Documents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R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S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S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*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R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1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Customer Engineering Approval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R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S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S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*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R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1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Process Flow Diagram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R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R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S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*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R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1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Process FMEA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R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R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S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*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R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1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Control Plan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R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R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S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*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R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1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Measurement Systems Analysis (MSA)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R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R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S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*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R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1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Dimensional Results/FAIR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R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S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S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*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R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1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Material / Performance Test Results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R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S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S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*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R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1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Process Capability Studies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R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R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S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*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R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1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Appearance Approval Report (AAR)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S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S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S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*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R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1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Sample Production Parts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R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S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S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*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R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1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Checking Aids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R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R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S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*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R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1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Drawing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R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R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S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*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R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1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Gauge/Tooling List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R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R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S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*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R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1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Training Skill Matrix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R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R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S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*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R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1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Part Submission Warrant (PSW)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S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S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S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S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R</a:t>
                      </a:r>
                    </a:p>
                  </a:txBody>
                  <a:tcPr marL="5742" marR="5742" marT="57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926">
                <a:tc>
                  <a:txBody>
                    <a:bodyPr/>
                    <a:lstStyle/>
                    <a:p>
                      <a:pPr algn="l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5742" marR="5742" marT="574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5742" marR="5742" marT="574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5742" marR="5742" marT="574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5742" marR="5742" marT="574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5742" marR="5742" marT="574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5742" marR="5742" marT="574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90367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宋体"/>
                        </a:rPr>
                        <a:t>S = The supplier shall submit designated product approval activity and retain a copy of records or documentation items at appropriate locations including manufacturing.</a:t>
                      </a:r>
                    </a:p>
                  </a:txBody>
                  <a:tcPr marL="5742" marR="5742" marT="57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60926">
                <a:tc>
                  <a:txBody>
                    <a:bodyPr/>
                    <a:lstStyle/>
                    <a:p>
                      <a:pPr algn="l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5742" marR="5742" marT="57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5742" marR="5742" marT="57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5742" marR="5742" marT="57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5742" marR="5742" marT="57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5742" marR="5742" marT="57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5742" marR="5742" marT="57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0367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R = Supplier shall retain at appropriate locations, including manufacturing, and make readily available to Jabil representative upon request.</a:t>
                      </a:r>
                    </a:p>
                  </a:txBody>
                  <a:tcPr marL="5742" marR="5742" marT="57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60926">
                <a:tc>
                  <a:txBody>
                    <a:bodyPr/>
                    <a:lstStyle/>
                    <a:p>
                      <a:pPr algn="l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5742" marR="5742" marT="57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5742" marR="5742" marT="57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5742" marR="5742" marT="57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5742" marR="5742" marT="57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5742" marR="5742" marT="57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宋体"/>
                      </a:endParaRPr>
                    </a:p>
                  </a:txBody>
                  <a:tcPr marL="5742" marR="5742" marT="57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0926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宋体"/>
                        </a:rPr>
                        <a:t>* = If applicable or required.</a:t>
                      </a:r>
                    </a:p>
                  </a:txBody>
                  <a:tcPr marL="5742" marR="5742" marT="57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22" name="群組 21"/>
          <p:cNvGrpSpPr/>
          <p:nvPr/>
        </p:nvGrpSpPr>
        <p:grpSpPr>
          <a:xfrm>
            <a:off x="3733800" y="1447800"/>
            <a:ext cx="5410200" cy="1443973"/>
            <a:chOff x="3733800" y="1447800"/>
            <a:chExt cx="5410200" cy="1443973"/>
          </a:xfrm>
        </p:grpSpPr>
        <p:sp>
          <p:nvSpPr>
            <p:cNvPr id="5" name="Oval 34"/>
            <p:cNvSpPr>
              <a:spLocks noChangeArrowheads="1"/>
            </p:cNvSpPr>
            <p:nvPr/>
          </p:nvSpPr>
          <p:spPr bwMode="auto">
            <a:xfrm>
              <a:off x="3733800" y="1828800"/>
              <a:ext cx="1066800" cy="533400"/>
            </a:xfrm>
            <a:prstGeom prst="ellips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  <p:grpSp>
          <p:nvGrpSpPr>
            <p:cNvPr id="6" name="Group 19"/>
            <p:cNvGrpSpPr>
              <a:grpSpLocks/>
            </p:cNvGrpSpPr>
            <p:nvPr/>
          </p:nvGrpSpPr>
          <p:grpSpPr bwMode="auto">
            <a:xfrm>
              <a:off x="6172200" y="1447800"/>
              <a:ext cx="2971800" cy="1443973"/>
              <a:chOff x="3360" y="1488"/>
              <a:chExt cx="2208" cy="1296"/>
            </a:xfrm>
          </p:grpSpPr>
          <p:sp>
            <p:nvSpPr>
              <p:cNvPr id="7" name="AutoShape 17"/>
              <p:cNvSpPr>
                <a:spLocks noChangeArrowheads="1"/>
              </p:cNvSpPr>
              <p:nvPr/>
            </p:nvSpPr>
            <p:spPr bwMode="gray">
              <a:xfrm>
                <a:off x="3360" y="1488"/>
                <a:ext cx="2208" cy="1296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hlink">
                      <a:gamma/>
                      <a:tint val="76863"/>
                      <a:invGamma/>
                    </a:schemeClr>
                  </a:gs>
                  <a:gs pos="100000">
                    <a:schemeClr val="hlink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>
                <a:outerShdw dist="81320" dir="2319588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endParaRPr lang="zh-CN" altLang="zh-CN" b="1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endParaRPr>
              </a:p>
            </p:txBody>
          </p:sp>
          <p:sp>
            <p:nvSpPr>
              <p:cNvPr id="8" name="Rectangle 18"/>
              <p:cNvSpPr>
                <a:spLocks noChangeArrowheads="1"/>
              </p:cNvSpPr>
              <p:nvPr/>
            </p:nvSpPr>
            <p:spPr bwMode="gray">
              <a:xfrm>
                <a:off x="3416" y="1503"/>
                <a:ext cx="2121" cy="1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lnSpc>
                    <a:spcPct val="85000"/>
                  </a:lnSpc>
                  <a:spcBef>
                    <a:spcPct val="50000"/>
                  </a:spcBef>
                  <a:buClr>
                    <a:srgbClr val="1F3F5F"/>
                  </a:buClr>
                </a:pPr>
                <a:r>
                  <a:rPr lang="en-US" altLang="zh-CN" b="1" dirty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rPr>
                  <a:t>S = </a:t>
                </a:r>
                <a:r>
                  <a:rPr lang="en-US" altLang="zh-CN" b="1" dirty="0" smtClean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rPr>
                  <a:t>Supplier shall submit designated product approval activity and retain a copy of records or documentation items at appropriate locations including manufacturing</a:t>
                </a:r>
                <a:endParaRPr lang="en-US" altLang="zh-CN" b="1" dirty="0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endParaRPr>
              </a:p>
            </p:txBody>
          </p:sp>
        </p:grpSp>
        <p:sp>
          <p:nvSpPr>
            <p:cNvPr id="9" name="Line 28"/>
            <p:cNvSpPr>
              <a:spLocks noChangeShapeType="1"/>
            </p:cNvSpPr>
            <p:nvPr/>
          </p:nvSpPr>
          <p:spPr bwMode="auto">
            <a:xfrm flipH="1">
              <a:off x="4800600" y="2133600"/>
              <a:ext cx="1447800" cy="0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4" name="群組 23"/>
          <p:cNvGrpSpPr/>
          <p:nvPr/>
        </p:nvGrpSpPr>
        <p:grpSpPr>
          <a:xfrm>
            <a:off x="3124200" y="4118627"/>
            <a:ext cx="6019800" cy="1443973"/>
            <a:chOff x="3124200" y="4118627"/>
            <a:chExt cx="6019800" cy="1443973"/>
          </a:xfrm>
        </p:grpSpPr>
        <p:sp>
          <p:nvSpPr>
            <p:cNvPr id="10" name="Oval 34"/>
            <p:cNvSpPr>
              <a:spLocks noChangeArrowheads="1"/>
            </p:cNvSpPr>
            <p:nvPr/>
          </p:nvSpPr>
          <p:spPr bwMode="auto">
            <a:xfrm>
              <a:off x="3124200" y="4572000"/>
              <a:ext cx="1066800" cy="533400"/>
            </a:xfrm>
            <a:prstGeom prst="ellips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  <p:grpSp>
          <p:nvGrpSpPr>
            <p:cNvPr id="11" name="Group 19"/>
            <p:cNvGrpSpPr>
              <a:grpSpLocks/>
            </p:cNvGrpSpPr>
            <p:nvPr/>
          </p:nvGrpSpPr>
          <p:grpSpPr bwMode="auto">
            <a:xfrm>
              <a:off x="6172200" y="4118627"/>
              <a:ext cx="2971800" cy="1443973"/>
              <a:chOff x="3360" y="1488"/>
              <a:chExt cx="2208" cy="1296"/>
            </a:xfrm>
          </p:grpSpPr>
          <p:sp>
            <p:nvSpPr>
              <p:cNvPr id="12" name="AutoShape 17"/>
              <p:cNvSpPr>
                <a:spLocks noChangeArrowheads="1"/>
              </p:cNvSpPr>
              <p:nvPr/>
            </p:nvSpPr>
            <p:spPr bwMode="gray">
              <a:xfrm>
                <a:off x="3360" y="1488"/>
                <a:ext cx="2208" cy="1296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hlink">
                      <a:gamma/>
                      <a:tint val="76863"/>
                      <a:invGamma/>
                    </a:schemeClr>
                  </a:gs>
                  <a:gs pos="100000">
                    <a:schemeClr val="hlink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>
                <a:outerShdw dist="81320" dir="2319588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endParaRPr lang="zh-CN" altLang="zh-CN" b="1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endParaRPr>
              </a:p>
            </p:txBody>
          </p:sp>
          <p:sp>
            <p:nvSpPr>
              <p:cNvPr id="13" name="Rectangle 18"/>
              <p:cNvSpPr>
                <a:spLocks noChangeArrowheads="1"/>
              </p:cNvSpPr>
              <p:nvPr/>
            </p:nvSpPr>
            <p:spPr bwMode="gray">
              <a:xfrm>
                <a:off x="3416" y="1503"/>
                <a:ext cx="2121" cy="1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lnSpc>
                    <a:spcPct val="85000"/>
                  </a:lnSpc>
                  <a:spcBef>
                    <a:spcPct val="50000"/>
                  </a:spcBef>
                  <a:buClr>
                    <a:srgbClr val="1F3F5F"/>
                  </a:buClr>
                </a:pPr>
                <a:r>
                  <a:rPr lang="en-US" altLang="zh-CN" b="1" dirty="0" smtClean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rPr>
                  <a:t>R </a:t>
                </a:r>
                <a:r>
                  <a:rPr lang="en-US" altLang="zh-CN" b="1" dirty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rPr>
                  <a:t>= </a:t>
                </a:r>
                <a:r>
                  <a:rPr lang="en-US" altLang="zh-CN" b="1" dirty="0" smtClean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rPr>
                  <a:t>Supplier shall retain at appropriate locations, including manufacturing, and make readily available to Jabil representative upon request.</a:t>
                </a:r>
                <a:endParaRPr lang="en-US" altLang="zh-CN" b="1" dirty="0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endParaRPr>
              </a:p>
            </p:txBody>
          </p:sp>
        </p:grpSp>
        <p:sp>
          <p:nvSpPr>
            <p:cNvPr id="15" name="Line 28"/>
            <p:cNvSpPr>
              <a:spLocks noChangeShapeType="1"/>
            </p:cNvSpPr>
            <p:nvPr/>
          </p:nvSpPr>
          <p:spPr bwMode="auto">
            <a:xfrm flipH="1">
              <a:off x="4191000" y="4800600"/>
              <a:ext cx="1981200" cy="0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5029200" y="1905000"/>
            <a:ext cx="4114800" cy="3124200"/>
            <a:chOff x="5029200" y="1905000"/>
            <a:chExt cx="4114800" cy="3124200"/>
          </a:xfrm>
        </p:grpSpPr>
        <p:sp>
          <p:nvSpPr>
            <p:cNvPr id="16" name="Rectangle 36"/>
            <p:cNvSpPr>
              <a:spLocks noChangeArrowheads="1"/>
            </p:cNvSpPr>
            <p:nvPr/>
          </p:nvSpPr>
          <p:spPr bwMode="auto">
            <a:xfrm>
              <a:off x="5029200" y="1905000"/>
              <a:ext cx="381000" cy="3124200"/>
            </a:xfrm>
            <a:prstGeom prst="rect">
              <a:avLst/>
            </a:prstGeom>
            <a:noFill/>
            <a:ln w="25400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  <p:grpSp>
          <p:nvGrpSpPr>
            <p:cNvPr id="17" name="Group 27"/>
            <p:cNvGrpSpPr>
              <a:grpSpLocks/>
            </p:cNvGrpSpPr>
            <p:nvPr/>
          </p:nvGrpSpPr>
          <p:grpSpPr bwMode="auto">
            <a:xfrm>
              <a:off x="6172200" y="3276600"/>
              <a:ext cx="2971800" cy="609600"/>
              <a:chOff x="1056" y="2976"/>
              <a:chExt cx="2208" cy="1344"/>
            </a:xfrm>
          </p:grpSpPr>
          <p:sp>
            <p:nvSpPr>
              <p:cNvPr id="18" name="AutoShape 25"/>
              <p:cNvSpPr>
                <a:spLocks noChangeArrowheads="1"/>
              </p:cNvSpPr>
              <p:nvPr/>
            </p:nvSpPr>
            <p:spPr bwMode="gray">
              <a:xfrm>
                <a:off x="1056" y="2976"/>
                <a:ext cx="2208" cy="1344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hlink">
                      <a:gamma/>
                      <a:tint val="76863"/>
                      <a:invGamma/>
                    </a:schemeClr>
                  </a:gs>
                  <a:gs pos="100000">
                    <a:schemeClr val="hlink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>
                <a:outerShdw dist="81320" dir="2319588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 algn="ctr"/>
                <a:endParaRPr lang="zh-CN" altLang="zh-CN" b="1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endParaRPr>
              </a:p>
            </p:txBody>
          </p:sp>
          <p:sp>
            <p:nvSpPr>
              <p:cNvPr id="19" name="Rectangle 26"/>
              <p:cNvSpPr>
                <a:spLocks noChangeArrowheads="1"/>
              </p:cNvSpPr>
              <p:nvPr/>
            </p:nvSpPr>
            <p:spPr bwMode="gray">
              <a:xfrm>
                <a:off x="1112" y="3041"/>
                <a:ext cx="2121" cy="6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lnSpc>
                    <a:spcPct val="85000"/>
                  </a:lnSpc>
                  <a:spcBef>
                    <a:spcPct val="50000"/>
                  </a:spcBef>
                  <a:buClr>
                    <a:srgbClr val="1F3F5F"/>
                  </a:buClr>
                </a:pPr>
                <a:r>
                  <a:rPr lang="en-US" altLang="zh-CN" b="1" dirty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rPr>
                  <a:t>* </a:t>
                </a:r>
                <a:r>
                  <a:rPr lang="en-US" altLang="zh-CN" b="1" dirty="0" smtClean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rPr>
                  <a:t>= If applicable or required.</a:t>
                </a:r>
                <a:endParaRPr lang="en-US" altLang="zh-CN" b="1" dirty="0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endParaRPr>
              </a:p>
            </p:txBody>
          </p:sp>
        </p:grpSp>
        <p:sp>
          <p:nvSpPr>
            <p:cNvPr id="21" name="Line 28"/>
            <p:cNvSpPr>
              <a:spLocks noChangeShapeType="1"/>
            </p:cNvSpPr>
            <p:nvPr/>
          </p:nvSpPr>
          <p:spPr bwMode="auto">
            <a:xfrm flipH="1">
              <a:off x="5410200" y="3581400"/>
              <a:ext cx="762000" cy="0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PPAP Status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90600"/>
            <a:ext cx="8216900" cy="5105400"/>
          </a:xfrm>
        </p:spPr>
        <p:txBody>
          <a:bodyPr/>
          <a:lstStyle/>
          <a:p>
            <a:pPr eaLnBrk="1" hangingPunct="1">
              <a:spcAft>
                <a:spcPts val="600"/>
              </a:spcAft>
              <a:buClr>
                <a:srgbClr val="A50021"/>
              </a:buClr>
              <a:buFontTx/>
              <a:buChar char="•"/>
            </a:pPr>
            <a:r>
              <a:rPr lang="en-US" altLang="zh-CN" sz="2000" b="1" dirty="0" smtClean="0">
                <a:solidFill>
                  <a:srgbClr val="A50021"/>
                </a:solidFill>
                <a:ea typeface="SimSun" pitchFamily="2" charset="-122"/>
              </a:rPr>
              <a:t>Approved</a:t>
            </a:r>
          </a:p>
          <a:p>
            <a:pPr lvl="1" eaLnBrk="1" hangingPunct="1">
              <a:spcAft>
                <a:spcPts val="600"/>
              </a:spcAft>
              <a:buClr>
                <a:srgbClr val="A50021"/>
              </a:buClr>
              <a:buFont typeface="Wingdings" pitchFamily="2" charset="2"/>
              <a:buChar char="Ø"/>
            </a:pPr>
            <a:r>
              <a:rPr lang="en-US" altLang="zh-CN" sz="1800" b="1" dirty="0" smtClean="0">
                <a:ea typeface="SimSun" pitchFamily="2" charset="-122"/>
              </a:rPr>
              <a:t>The part meets all Jabil requirements</a:t>
            </a:r>
          </a:p>
          <a:p>
            <a:pPr lvl="1" eaLnBrk="1" hangingPunct="1">
              <a:spcAft>
                <a:spcPts val="600"/>
              </a:spcAft>
              <a:buClr>
                <a:srgbClr val="A50021"/>
              </a:buClr>
              <a:buFont typeface="Wingdings" pitchFamily="2" charset="2"/>
              <a:buChar char="Ø"/>
            </a:pPr>
            <a:r>
              <a:rPr lang="en-US" altLang="zh-CN" sz="1800" b="1" dirty="0" smtClean="0">
                <a:ea typeface="SimSun" pitchFamily="2" charset="-122"/>
              </a:rPr>
              <a:t>Supplier is authorized to ship production quantities of the part</a:t>
            </a:r>
          </a:p>
          <a:p>
            <a:pPr eaLnBrk="1" hangingPunct="1">
              <a:spcAft>
                <a:spcPts val="600"/>
              </a:spcAft>
              <a:buClr>
                <a:srgbClr val="A50021"/>
              </a:buClr>
              <a:buFontTx/>
              <a:buChar char="•"/>
            </a:pPr>
            <a:r>
              <a:rPr lang="en-US" altLang="zh-CN" sz="2000" b="1" dirty="0" smtClean="0">
                <a:solidFill>
                  <a:srgbClr val="A50021"/>
                </a:solidFill>
                <a:ea typeface="SimSun" pitchFamily="2" charset="-122"/>
              </a:rPr>
              <a:t>Conditional Approval</a:t>
            </a:r>
          </a:p>
          <a:p>
            <a:pPr lvl="1" eaLnBrk="1" hangingPunct="1">
              <a:spcAft>
                <a:spcPts val="600"/>
              </a:spcAft>
              <a:buClr>
                <a:srgbClr val="A50021"/>
              </a:buClr>
              <a:buFont typeface="Wingdings" pitchFamily="2" charset="2"/>
              <a:buChar char="Ø"/>
            </a:pPr>
            <a:r>
              <a:rPr lang="en-US" altLang="zh-CN" sz="1800" b="1" dirty="0" smtClean="0">
                <a:ea typeface="SimSun" pitchFamily="2" charset="-122"/>
              </a:rPr>
              <a:t>Permits shipment of part on a limited time or piece quantity basis</a:t>
            </a:r>
          </a:p>
          <a:p>
            <a:pPr eaLnBrk="1" hangingPunct="1">
              <a:spcAft>
                <a:spcPts val="600"/>
              </a:spcAft>
              <a:buClr>
                <a:srgbClr val="A50021"/>
              </a:buClr>
              <a:buFontTx/>
              <a:buChar char="•"/>
            </a:pPr>
            <a:r>
              <a:rPr lang="en-US" altLang="zh-CN" sz="2000" b="1" dirty="0" smtClean="0">
                <a:solidFill>
                  <a:srgbClr val="A50021"/>
                </a:solidFill>
                <a:ea typeface="SimSun" pitchFamily="2" charset="-122"/>
              </a:rPr>
              <a:t>Rejected</a:t>
            </a:r>
          </a:p>
          <a:p>
            <a:pPr lvl="1" eaLnBrk="1" hangingPunct="1">
              <a:spcAft>
                <a:spcPts val="600"/>
              </a:spcAft>
              <a:buClr>
                <a:srgbClr val="A50021"/>
              </a:buClr>
              <a:buFont typeface="Wingdings" pitchFamily="2" charset="2"/>
              <a:buChar char="Ø"/>
            </a:pPr>
            <a:r>
              <a:rPr lang="en-US" altLang="zh-CN" sz="1800" b="1" dirty="0" smtClean="0">
                <a:ea typeface="SimSun" pitchFamily="2" charset="-122"/>
              </a:rPr>
              <a:t>The part does not meet Jabil requirements, based on the production lot from which it was taken and/or accompanying documentation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219200" y="5181600"/>
            <a:ext cx="6705600" cy="990600"/>
          </a:xfrm>
          <a:prstGeom prst="rect">
            <a:avLst/>
          </a:prstGeom>
          <a:solidFill>
            <a:srgbClr val="A50021">
              <a:alpha val="23137"/>
            </a:srgbClr>
          </a:solidFill>
          <a:ln w="38100" algn="ctr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403225">
              <a:spcBef>
                <a:spcPct val="20000"/>
              </a:spcBef>
              <a:buClr>
                <a:srgbClr val="006600"/>
              </a:buClr>
            </a:pPr>
            <a:r>
              <a:rPr lang="en-US" altLang="zh-CN" sz="2000" b="1" dirty="0">
                <a:latin typeface="Verdana" pitchFamily="34" charset="0"/>
                <a:ea typeface="SimSun" pitchFamily="2" charset="-122"/>
              </a:rPr>
              <a:t>              Production quantities may not be </a:t>
            </a:r>
          </a:p>
          <a:p>
            <a:pPr marL="403225">
              <a:spcBef>
                <a:spcPct val="20000"/>
              </a:spcBef>
              <a:buClr>
                <a:srgbClr val="006600"/>
              </a:buClr>
            </a:pPr>
            <a:r>
              <a:rPr lang="en-US" altLang="zh-CN" sz="2000" b="1" dirty="0">
                <a:latin typeface="Verdana" pitchFamily="34" charset="0"/>
                <a:ea typeface="SimSun" pitchFamily="2" charset="-122"/>
              </a:rPr>
              <a:t>              shipped before </a:t>
            </a:r>
            <a:r>
              <a:rPr lang="en-US" altLang="zh-CN" sz="2000" b="1" dirty="0" smtClean="0">
                <a:latin typeface="Verdana" pitchFamily="34" charset="0"/>
                <a:ea typeface="SimSun" pitchFamily="2" charset="-122"/>
              </a:rPr>
              <a:t>Jabil </a:t>
            </a:r>
            <a:r>
              <a:rPr lang="en-US" altLang="zh-CN" sz="2000" b="1" dirty="0">
                <a:latin typeface="Verdana" pitchFamily="34" charset="0"/>
                <a:ea typeface="SimSun" pitchFamily="2" charset="-122"/>
              </a:rPr>
              <a:t>Approval</a:t>
            </a:r>
          </a:p>
        </p:txBody>
      </p:sp>
      <p:pic>
        <p:nvPicPr>
          <p:cNvPr id="5" name="Picture 4" descr="MCj0434750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5181600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Electronic Submission Requirements</a:t>
            </a:r>
            <a:endParaRPr lang="en-US" altLang="zh-CN" sz="2800" dirty="0" smtClean="0">
              <a:solidFill>
                <a:schemeClr val="bg1"/>
              </a:solidFill>
              <a:ea typeface="SimSun" pitchFamily="2" charset="-122"/>
              <a:sym typeface="Cambria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216900" cy="5105400"/>
          </a:xfrm>
        </p:spPr>
        <p:txBody>
          <a:bodyPr/>
          <a:lstStyle/>
          <a:p>
            <a:pPr eaLnBrk="1" hangingPunct="1">
              <a:spcAft>
                <a:spcPts val="1200"/>
              </a:spcAft>
              <a:buClr>
                <a:srgbClr val="A50021"/>
              </a:buClr>
              <a:buFontTx/>
              <a:buChar char="•"/>
            </a:pPr>
            <a:r>
              <a:rPr lang="en-US" altLang="zh-CN" sz="2000" dirty="0" smtClean="0">
                <a:latin typeface="+mn-lt"/>
                <a:ea typeface="Verdana" pitchFamily="34" charset="0"/>
                <a:cs typeface="Verdana" pitchFamily="34" charset="0"/>
              </a:rPr>
              <a:t>Jabil requires that all PPAPs be submitted electronically</a:t>
            </a:r>
          </a:p>
          <a:p>
            <a:pPr eaLnBrk="1" hangingPunct="1">
              <a:spcAft>
                <a:spcPts val="1200"/>
              </a:spcAft>
              <a:buClr>
                <a:srgbClr val="A50021"/>
              </a:buClr>
              <a:buFontTx/>
              <a:buChar char="•"/>
            </a:pPr>
            <a:r>
              <a:rPr lang="en-US" altLang="zh-CN" sz="2000" dirty="0" smtClean="0">
                <a:latin typeface="+mn-lt"/>
                <a:ea typeface="Verdana" pitchFamily="34" charset="0"/>
                <a:cs typeface="Verdana" pitchFamily="34" charset="0"/>
              </a:rPr>
              <a:t>Submission must be received </a:t>
            </a:r>
            <a:r>
              <a:rPr lang="en-US" altLang="zh-CN" sz="2000" i="1" dirty="0" smtClean="0">
                <a:latin typeface="+mn-lt"/>
                <a:ea typeface="Verdana" pitchFamily="34" charset="0"/>
                <a:cs typeface="Verdana" pitchFamily="34" charset="0"/>
              </a:rPr>
              <a:t>on or prior to</a:t>
            </a:r>
            <a:r>
              <a:rPr lang="en-US" altLang="zh-CN" sz="2000" dirty="0" smtClean="0">
                <a:latin typeface="+mn-lt"/>
                <a:ea typeface="Verdana" pitchFamily="34" charset="0"/>
                <a:cs typeface="Verdana" pitchFamily="34" charset="0"/>
              </a:rPr>
              <a:t> the </a:t>
            </a:r>
            <a:r>
              <a:rPr lang="en-US" altLang="zh-CN" sz="2000" b="1" dirty="0" smtClean="0">
                <a:latin typeface="+mn-lt"/>
                <a:ea typeface="Verdana" pitchFamily="34" charset="0"/>
                <a:cs typeface="Verdana" pitchFamily="34" charset="0"/>
              </a:rPr>
              <a:t>PPAP due date</a:t>
            </a:r>
          </a:p>
          <a:p>
            <a:pPr eaLnBrk="1" hangingPunct="1">
              <a:spcAft>
                <a:spcPts val="1200"/>
              </a:spcAft>
              <a:buClr>
                <a:srgbClr val="A50021"/>
              </a:buClr>
              <a:buFontTx/>
              <a:buChar char="•"/>
            </a:pPr>
            <a:r>
              <a:rPr lang="en-US" altLang="zh-CN" sz="2000" b="1" dirty="0" smtClean="0">
                <a:latin typeface="+mn-lt"/>
                <a:ea typeface="Verdana" pitchFamily="34" charset="0"/>
                <a:cs typeface="Verdana" pitchFamily="34" charset="0"/>
              </a:rPr>
              <a:t>Review and Approval Process:</a:t>
            </a:r>
          </a:p>
          <a:p>
            <a:pPr lvl="1" eaLnBrk="1" hangingPunct="1">
              <a:spcAft>
                <a:spcPts val="1200"/>
              </a:spcAft>
              <a:buClr>
                <a:srgbClr val="A50021"/>
              </a:buClr>
              <a:buFont typeface="Wingdings" pitchFamily="2" charset="2"/>
              <a:buChar char="Ø"/>
            </a:pPr>
            <a:r>
              <a:rPr lang="en-US" altLang="zh-CN" sz="2000" dirty="0" smtClean="0">
                <a:latin typeface="+mn-lt"/>
                <a:ea typeface="Verdana" pitchFamily="34" charset="0"/>
                <a:cs typeface="Verdana" pitchFamily="34" charset="0"/>
              </a:rPr>
              <a:t>Jabil will attempt to review and provide feedback within 2 business days</a:t>
            </a:r>
          </a:p>
          <a:p>
            <a:pPr lvl="1" eaLnBrk="1" hangingPunct="1">
              <a:buClr>
                <a:srgbClr val="A50021"/>
              </a:buClr>
              <a:buFontTx/>
              <a:buNone/>
            </a:pPr>
            <a:r>
              <a:rPr lang="en-US" altLang="zh-CN" sz="2000" dirty="0" smtClean="0">
                <a:ea typeface="SimSun" pitchFamily="2" charset="-122"/>
              </a:rPr>
              <a:t>	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905000" y="5181600"/>
            <a:ext cx="5486400" cy="762000"/>
            <a:chOff x="1200" y="3360"/>
            <a:chExt cx="3456" cy="480"/>
          </a:xfrm>
        </p:grpSpPr>
        <p:sp>
          <p:nvSpPr>
            <p:cNvPr id="5" name="AutoShape 5"/>
            <p:cNvSpPr>
              <a:spLocks noChangeArrowheads="1"/>
            </p:cNvSpPr>
            <p:nvPr/>
          </p:nvSpPr>
          <p:spPr bwMode="gray">
            <a:xfrm>
              <a:off x="1200" y="3360"/>
              <a:ext cx="3456" cy="48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hlink">
                    <a:gamma/>
                    <a:tint val="76863"/>
                    <a:invGamma/>
                  </a:schemeClr>
                </a:gs>
                <a:gs pos="100000">
                  <a:schemeClr val="hlink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outerShdw dist="81320" dir="2319588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zh-CN" altLang="zh-CN" sz="2000" b="1">
                <a:solidFill>
                  <a:schemeClr val="bg1"/>
                </a:solidFill>
                <a:latin typeface="Verdana" pitchFamily="34" charset="0"/>
                <a:ea typeface="SimSun" pitchFamily="2" charset="-122"/>
              </a:endParaRP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gray">
            <a:xfrm>
              <a:off x="1287" y="3427"/>
              <a:ext cx="3321" cy="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  <a:buClr>
                  <a:srgbClr val="1F3F5F"/>
                </a:buClr>
              </a:pPr>
              <a:r>
                <a:rPr lang="en-US" altLang="zh-CN" sz="2000" b="1" dirty="0" smtClean="0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rPr>
                <a:t>Jabil </a:t>
              </a:r>
              <a:r>
                <a:rPr lang="en-US" altLang="zh-CN" sz="2000" b="1" dirty="0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rPr>
                <a:t>requires all submissions to be electronic</a:t>
              </a:r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524000" y="2743200"/>
            <a:ext cx="5943600" cy="990600"/>
            <a:chOff x="1152" y="1728"/>
            <a:chExt cx="3744" cy="600"/>
          </a:xfrm>
          <a:solidFill>
            <a:srgbClr val="4514FA"/>
          </a:solidFill>
        </p:grpSpPr>
        <p:sp>
          <p:nvSpPr>
            <p:cNvPr id="4" name="AutoShape 3"/>
            <p:cNvSpPr>
              <a:spLocks noChangeArrowheads="1"/>
            </p:cNvSpPr>
            <p:nvPr/>
          </p:nvSpPr>
          <p:spPr bwMode="gray">
            <a:xfrm>
              <a:off x="1152" y="1728"/>
              <a:ext cx="3734" cy="600"/>
            </a:xfrm>
            <a:prstGeom prst="roundRect">
              <a:avLst>
                <a:gd name="adj" fmla="val 16667"/>
              </a:avLst>
            </a:prstGeom>
            <a:grpFill/>
            <a:ln w="9525">
              <a:noFill/>
              <a:round/>
              <a:headEnd/>
              <a:tailEnd/>
            </a:ln>
            <a:effectLst>
              <a:outerShdw dist="81320" dir="2319588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  <p:sp>
          <p:nvSpPr>
            <p:cNvPr id="5" name="Rectangle 4"/>
            <p:cNvSpPr>
              <a:spLocks noChangeArrowheads="1"/>
            </p:cNvSpPr>
            <p:nvPr/>
          </p:nvSpPr>
          <p:spPr bwMode="gray">
            <a:xfrm>
              <a:off x="1160" y="1843"/>
              <a:ext cx="3736" cy="35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en-US" altLang="zh-CN" sz="3200" b="1" dirty="0" smtClean="0">
                  <a:solidFill>
                    <a:schemeClr val="bg1"/>
                  </a:solidFill>
                  <a:ea typeface="SimSun" pitchFamily="2" charset="-122"/>
                </a:rPr>
                <a:t>Part Submission Warrant</a:t>
              </a:r>
              <a:endPara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endParaRPr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Part Submission Warrant</a:t>
            </a:r>
            <a:endParaRPr lang="en-US" altLang="zh-CN" sz="2800" dirty="0" smtClean="0">
              <a:solidFill>
                <a:schemeClr val="bg1"/>
              </a:solidFill>
              <a:ea typeface="SimSun" pitchFamily="2" charset="-122"/>
              <a:sym typeface="Cambria"/>
            </a:endParaRPr>
          </a:p>
        </p:txBody>
      </p:sp>
      <p:graphicFrame>
        <p:nvGraphicFramePr>
          <p:cNvPr id="35" name="表格 34"/>
          <p:cNvGraphicFramePr>
            <a:graphicFrameLocks noGrp="1"/>
          </p:cNvGraphicFramePr>
          <p:nvPr/>
        </p:nvGraphicFramePr>
        <p:xfrm>
          <a:off x="304799" y="1142997"/>
          <a:ext cx="4191002" cy="5181597"/>
        </p:xfrm>
        <a:graphic>
          <a:graphicData uri="http://schemas.openxmlformats.org/drawingml/2006/table">
            <a:tbl>
              <a:tblPr/>
              <a:tblGrid>
                <a:gridCol w="475626"/>
                <a:gridCol w="356719"/>
                <a:gridCol w="453676"/>
                <a:gridCol w="409770"/>
                <a:gridCol w="402454"/>
                <a:gridCol w="402454"/>
                <a:gridCol w="402454"/>
                <a:gridCol w="417087"/>
                <a:gridCol w="380502"/>
                <a:gridCol w="490260"/>
              </a:tblGrid>
              <a:tr h="162571"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en-US" sz="800" b="1" i="0" u="sng" strike="noStrike" dirty="0">
                          <a:latin typeface="Times New Roman"/>
                        </a:rPr>
                        <a:t>Part Submission </a:t>
                      </a:r>
                      <a:endParaRPr lang="en-US" sz="4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25992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400" b="1" i="0" u="none" strike="noStrike">
                          <a:latin typeface="Times New Roman"/>
                        </a:rPr>
                        <a:t>Jabil Production Part Approval Process (JPPAP)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17864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latin typeface="Times New Roman"/>
                        </a:rPr>
                        <a:t>Submission Date: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latin typeface="Times New Roman"/>
                        </a:rPr>
                        <a:t>     Part Description: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30058"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latin typeface="Times New Roman"/>
                        </a:rPr>
                        <a:t> Part Number: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latin typeface="Times New Roman"/>
                        </a:rPr>
                        <a:t>Revision / ECN: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latin typeface="Times New Roman"/>
                        </a:rPr>
                        <a:t>Project Name: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957"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latin typeface="Times New Roman"/>
                        </a:rPr>
                        <a:t>Drawing No /Rev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latin typeface="Times New Roman"/>
                        </a:rPr>
                        <a:t>Drawing Pages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sng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latin typeface="Times New Roman"/>
                        </a:rPr>
                        <a:t>Part Weight </a:t>
                      </a:r>
                      <a:br>
                        <a:rPr lang="en-US" sz="300" b="0" i="0" u="none" strike="noStrike">
                          <a:latin typeface="Times New Roman"/>
                        </a:rPr>
                      </a:br>
                      <a:r>
                        <a:rPr lang="en-US" sz="300" b="0" i="0" u="none" strike="noStrike">
                          <a:latin typeface="Times New Roman"/>
                        </a:rPr>
                        <a:t>(grms):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latin typeface="Times New Roman"/>
                        </a:rPr>
                        <a:t>Runner Weight </a:t>
                      </a:r>
                      <a:br>
                        <a:rPr lang="en-US" sz="300" b="0" i="0" u="none" strike="noStrike">
                          <a:latin typeface="Times New Roman"/>
                        </a:rPr>
                      </a:br>
                      <a:r>
                        <a:rPr lang="en-US" sz="300" b="0" i="0" u="none" strike="noStrike">
                          <a:latin typeface="Times New Roman"/>
                        </a:rPr>
                        <a:t>(grms):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latin typeface="Times New Roman"/>
                        </a:rPr>
                        <a:t>PPAP</a:t>
                      </a:r>
                      <a:br>
                        <a:rPr lang="en-US" sz="300" b="0" i="0" u="none" strike="noStrike">
                          <a:latin typeface="Times New Roman"/>
                        </a:rPr>
                      </a:br>
                      <a:r>
                        <a:rPr lang="en-US" sz="300" b="0" i="0" u="none" strike="noStrike">
                          <a:latin typeface="Times New Roman"/>
                        </a:rPr>
                        <a:t>Level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05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latin typeface="Arial"/>
                        </a:rPr>
                        <a:t>Details of Submission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759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400" b="1" i="0" u="none" strike="noStrike">
                          <a:latin typeface="Times New Roman"/>
                        </a:rPr>
                        <a:t>Supplier Information and Declaration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737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latin typeface="Times New Roman"/>
                        </a:rPr>
                        <a:t>Name: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latin typeface="Times New Roman"/>
                        </a:rPr>
                        <a:t>Submitted By: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737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latin typeface="Times New Roman"/>
                        </a:rPr>
                        <a:t>Address: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3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3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4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4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737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latin typeface="Times New Roman"/>
                        </a:rPr>
                        <a:t>Location: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latin typeface="Times New Roman"/>
                        </a:rPr>
                        <a:t>Reviewed By: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73759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3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3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4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4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793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Submission Reason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3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Submission </a:t>
                      </a:r>
                      <a:r>
                        <a:rPr lang="en-US" sz="4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Documentation</a:t>
                      </a:r>
                      <a:r>
                        <a:rPr lang="en-US" sz="3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Need for this Submission</a:t>
                      </a:r>
                      <a:br>
                        <a:rPr lang="en-US" sz="3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</a:br>
                      <a:r>
                        <a:rPr lang="en-US" sz="3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(Y/N) ?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3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Re-Submitted(Change)/ Initial Submission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21928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latin typeface="Times New Roman"/>
                        </a:rPr>
                        <a:t>Initial Submission</a:t>
                      </a:r>
                      <a:endParaRPr lang="en-US" sz="400" b="0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Times New Roman"/>
                        </a:rPr>
                        <a:t>Sample(s)  /  AAR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  <a:endParaRPr lang="zh-CN" altLang="en-US" sz="400" b="0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81285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latin typeface="Times New Roman"/>
                        </a:rPr>
                        <a:t>Engineering Change(s)</a:t>
                      </a:r>
                      <a:endParaRPr lang="en-US" sz="400" b="0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Times New Roman"/>
                        </a:rPr>
                        <a:t>Capability Study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25992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Times New Roman"/>
                        </a:rPr>
                        <a:t>      Tooling:Transfer, Replacement, Refurbishment, or additional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Times New Roman"/>
                        </a:rPr>
                        <a:t>Dimensional Evaluation (FAI)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89414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latin typeface="Times New Roman"/>
                        </a:rPr>
                        <a:t>Correction of Discrepancy</a:t>
                      </a:r>
                      <a:endParaRPr lang="en-US" sz="400" b="0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Times New Roman"/>
                        </a:rPr>
                        <a:t>Deviation / Action details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sng" strike="noStrike">
                          <a:solidFill>
                            <a:srgbClr val="0000FF"/>
                          </a:solidFill>
                          <a:latin typeface="MS Sans Serif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400" b="0" i="0" u="sng" strike="noStrike">
                          <a:solidFill>
                            <a:srgbClr val="0000FF"/>
                          </a:solidFill>
                          <a:latin typeface="MS Sans Serif"/>
                        </a:rPr>
                        <a:t>　</a:t>
                      </a:r>
                      <a:endParaRPr lang="zh-CN" altLang="en-US" sz="400" b="0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8535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Times New Roman"/>
                        </a:rPr>
                        <a:t>Change to Optional Material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Times New Roman"/>
                        </a:rPr>
                        <a:t>Gage R&amp;R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sng" strike="noStrike">
                          <a:solidFill>
                            <a:srgbClr val="0000FF"/>
                          </a:solidFill>
                          <a:latin typeface="MS Sans Serif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sng" strike="noStrike">
                          <a:solidFill>
                            <a:srgbClr val="0000FF"/>
                          </a:solidFill>
                          <a:latin typeface="MS Sans Serif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8535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Times New Roman"/>
                        </a:rPr>
                        <a:t>Change in Part Processing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Times New Roman"/>
                        </a:rPr>
                        <a:t>Process FMEA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sng" strike="noStrike">
                          <a:solidFill>
                            <a:srgbClr val="0000FF"/>
                          </a:solidFill>
                          <a:latin typeface="MS Sans Serif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sng" strike="noStrike">
                          <a:solidFill>
                            <a:srgbClr val="0000FF"/>
                          </a:solidFill>
                          <a:latin typeface="MS Sans Serif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89414">
                <a:tc gridSpan="4">
                  <a:txBody>
                    <a:bodyPr/>
                    <a:lstStyle/>
                    <a:p>
                      <a:pPr algn="r" fontAlgn="ctr"/>
                      <a:r>
                        <a:rPr lang="en-US" sz="300" b="0" i="0" u="none" strike="noStrike">
                          <a:latin typeface="Times New Roman"/>
                        </a:rPr>
                        <a:t>Sub-Supplier, Manufacturing or Material Source Change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Times New Roman"/>
                        </a:rPr>
                        <a:t>Process Flow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sng" strike="noStrike">
                          <a:solidFill>
                            <a:srgbClr val="0000FF"/>
                          </a:solidFill>
                          <a:latin typeface="MS Sans Serif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sng" strike="noStrike">
                          <a:solidFill>
                            <a:srgbClr val="0000FF"/>
                          </a:solidFill>
                          <a:latin typeface="MS Sans Serif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05671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Times New Roman"/>
                        </a:rPr>
                        <a:t>Tooling inactive &gt; 12 Months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Times New Roman"/>
                        </a:rPr>
                        <a:t>Process Management Plan / Org Chart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10820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400" b="1" i="0" u="sng" strike="noStrike">
                          <a:latin typeface="Times New Roman"/>
                        </a:rPr>
                        <a:t>Dimensional FAI Submission Results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Times New Roman"/>
                        </a:rPr>
                        <a:t>Process Work Instructions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93479">
                <a:tc rowSpan="2" gridSpan="3">
                  <a:txBody>
                    <a:bodyPr/>
                    <a:lstStyle/>
                    <a:p>
                      <a:pPr algn="l" fontAlgn="b"/>
                      <a:r>
                        <a:rPr lang="en-US" sz="400" b="1" i="0" u="none" strike="noStrike">
                          <a:latin typeface="Times New Roman"/>
                        </a:rPr>
                        <a:t>Parts / Samples meet all drawing specifications requirements (Tick appropriate box)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3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Times New Roman"/>
                        </a:rPr>
                        <a:t>Training Skills Metric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sng" strike="noStrike">
                          <a:solidFill>
                            <a:srgbClr val="0000FF"/>
                          </a:solidFill>
                          <a:latin typeface="MS Sans Serif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400" b="0" i="0" u="sng" strike="noStrike">
                          <a:solidFill>
                            <a:srgbClr val="0000FF"/>
                          </a:solidFill>
                          <a:latin typeface="MS Sans Serif"/>
                        </a:rPr>
                        <a:t>　</a:t>
                      </a:r>
                      <a:endParaRPr lang="zh-CN" altLang="en-US" sz="400" b="0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27797">
                <a:tc gridSpan="3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3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Times New Roman"/>
                        </a:rPr>
                        <a:t>Master Gauge / tooling list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93479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Yes</a:t>
                      </a:r>
                      <a:endParaRPr lang="en-US" sz="400" b="0" i="0" u="none" strike="noStrike">
                        <a:latin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99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3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Times New Roman"/>
                        </a:rPr>
                        <a:t>Control Plan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sng" strike="noStrike">
                          <a:solidFill>
                            <a:srgbClr val="0000FF"/>
                          </a:solidFill>
                          <a:latin typeface="MS Sans Serif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400" b="0" i="0" u="sng" strike="noStrike">
                          <a:solidFill>
                            <a:srgbClr val="0000FF"/>
                          </a:solidFill>
                          <a:latin typeface="MS Sans Serif"/>
                        </a:rPr>
                        <a:t>　</a:t>
                      </a:r>
                      <a:endParaRPr lang="zh-CN" altLang="en-US" sz="400" b="0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221276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latin typeface="Times New Roman"/>
                        </a:rPr>
                        <a:t>No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4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Times New Roman"/>
                        </a:rPr>
                        <a:t>RoHS Accomplishment / Information per P/N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sng" strike="noStrike">
                          <a:solidFill>
                            <a:srgbClr val="0000FF"/>
                          </a:solidFill>
                          <a:latin typeface="MS Sans Serif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10638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300" b="1" i="0" u="sng" strike="noStrike">
                          <a:solidFill>
                            <a:srgbClr val="FFFFFF"/>
                          </a:solidFill>
                          <a:latin typeface="MS Sans Serif"/>
                          <a:hlinkClick r:id="rId4" action="ppaction://hlinkfile"/>
                        </a:rPr>
                        <a:t>Deviation- Action sheet to be completed</a:t>
                      </a:r>
                      <a:endParaRPr lang="en-US" sz="300" b="1" i="0" u="sng" strike="noStrike">
                        <a:solidFill>
                          <a:srgbClr val="FFFFFF"/>
                        </a:solidFill>
                        <a:latin typeface="MS Sans Serif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Times New Roman"/>
                        </a:rPr>
                        <a:t>Other (Define Below)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sng" strike="noStrike">
                          <a:solidFill>
                            <a:srgbClr val="0000FF"/>
                          </a:solidFill>
                          <a:latin typeface="MS Sans Serif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47517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400" b="1" i="0" u="none" strike="noStrike">
                          <a:latin typeface="Arial"/>
                        </a:rPr>
                        <a:t>Parts are cosmetically acceptable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4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3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3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3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3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93479"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latin typeface="Times New Roman"/>
                        </a:rPr>
                        <a:t>Yes</a:t>
                      </a:r>
                      <a:endParaRPr lang="en-US" sz="400" b="0" i="0" u="none" strike="noStrike">
                        <a:latin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0" i="0" u="none" strike="noStrike">
                          <a:latin typeface="Arial"/>
                        </a:rPr>
                        <a:t>No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517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400" b="1" i="0" u="none" strike="noStrike">
                          <a:latin typeface="Times New Roman"/>
                        </a:rPr>
                        <a:t>Is each Customer Tool properly tagged and numbered ?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latin typeface="Arial"/>
                        </a:rPr>
                        <a:t>Yes</a:t>
                      </a:r>
                      <a:endParaRPr lang="en-US" sz="400" b="0" i="0" u="none" strike="noStrike"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latin typeface="Arial"/>
                        </a:rPr>
                        <a:t>No</a:t>
                      </a:r>
                      <a:endParaRPr lang="en-US" sz="400" b="0" i="0" u="none" strike="noStrike"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latin typeface="Arial"/>
                        </a:rPr>
                        <a:t>Tool Order No.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81285">
                <a:tc>
                  <a:txBody>
                    <a:bodyPr/>
                    <a:lstStyle/>
                    <a:p>
                      <a:pPr algn="l" fontAlgn="b"/>
                      <a:r>
                        <a:rPr lang="en-US" sz="400" b="1" i="0" u="none" strike="noStrike">
                          <a:latin typeface="Times New Roman"/>
                        </a:rPr>
                        <a:t>Print Name: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400" b="1" i="0" u="none" strike="noStrike">
                          <a:latin typeface="Times New Roman"/>
                        </a:rPr>
                        <a:t>Title: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400" b="1" i="0" u="none" strike="noStrike">
                          <a:latin typeface="Times New Roman"/>
                        </a:rPr>
                        <a:t>Phone: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400" b="1" i="0" u="none" strike="noStrike">
                          <a:latin typeface="Times New Roman"/>
                        </a:rPr>
                        <a:t>Fax: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759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4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4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3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4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3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3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4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4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751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400" b="1" i="0" u="none" strike="noStrike">
                          <a:latin typeface="Times New Roman"/>
                        </a:rPr>
                        <a:t>Supplier Authorized Signature: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400" b="1" i="0" u="none" strike="noStrike">
                          <a:latin typeface="Times New Roman"/>
                        </a:rPr>
                        <a:t>Email: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400" b="1" i="0" u="none" strike="noStrike">
                          <a:latin typeface="Times New Roman"/>
                        </a:rPr>
                        <a:t>Date: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759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1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73759"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sz="400" b="1" i="0" u="none" strike="noStrike">
                          <a:latin typeface="Times New Roman"/>
                        </a:rPr>
                        <a:t>Supplier Comments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34121"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93479"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en-US" sz="300" b="1" i="0" u="none" strike="noStrike">
                          <a:latin typeface="Times New Roman"/>
                        </a:rPr>
                        <a:t>Submission Sign Off ( Jabil / Customer)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89414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400" b="1" i="0" u="none" strike="noStrike">
                          <a:latin typeface="Times New Roman"/>
                        </a:rPr>
                        <a:t>Approval Status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1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4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4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4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4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4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4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7517">
                <a:tc>
                  <a:txBody>
                    <a:bodyPr/>
                    <a:lstStyle/>
                    <a:p>
                      <a:pPr algn="l" fontAlgn="t"/>
                      <a:r>
                        <a:rPr lang="en-US" sz="300" b="1" i="0" u="none" strike="noStrike">
                          <a:latin typeface="Times New Roman"/>
                        </a:rPr>
                        <a:t>Approved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9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9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4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9966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400" b="1" i="0" u="none" strike="noStrike">
                          <a:latin typeface="Times New Roman"/>
                        </a:rPr>
                        <a:t>Jabil Quality / Engineering - Site (Signature)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1" i="0" u="none" strike="noStrike">
                          <a:latin typeface="Times New Roman"/>
                        </a:rPr>
                        <a:t>Date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517">
                <a:tc gridSpan="3">
                  <a:txBody>
                    <a:bodyPr/>
                    <a:lstStyle/>
                    <a:p>
                      <a:pPr algn="l" fontAlgn="t"/>
                      <a:r>
                        <a:rPr lang="en-US" sz="300" b="1" i="0" u="none" strike="noStrike">
                          <a:latin typeface="Times New Roman"/>
                        </a:rPr>
                        <a:t>Rejected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3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1" i="0" u="none" strike="noStrike">
                          <a:latin typeface="Times New Roman"/>
                        </a:rPr>
                        <a:t>Printed Name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3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1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4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7517">
                <a:tc gridSpan="3">
                  <a:txBody>
                    <a:bodyPr/>
                    <a:lstStyle/>
                    <a:p>
                      <a:pPr algn="l" fontAlgn="t"/>
                      <a:r>
                        <a:rPr lang="en-US" sz="300" b="1" i="0" u="none" strike="noStrike">
                          <a:latin typeface="Times New Roman"/>
                        </a:rPr>
                        <a:t>Conditional Approval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400" b="1" i="0" u="none" strike="noStrike">
                          <a:latin typeface="Times New Roman"/>
                        </a:rPr>
                        <a:t>Customer Quality / Engineering (Signature).   "Not Mandatory"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1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4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7517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latin typeface="Arial"/>
                        </a:rPr>
                        <a:t>Approved / Agreed Run Rate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4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1" i="0" u="none" strike="noStrike">
                          <a:latin typeface="Times New Roman"/>
                        </a:rPr>
                        <a:t>Printed Name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300" b="1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1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1" i="0" u="none" strike="noStrike">
                          <a:latin typeface="Times New Roman"/>
                        </a:rPr>
                        <a:t>Date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60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4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4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4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4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4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3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4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400" b="0" i="0" u="none" strike="noStrike">
                        <a:latin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30058">
                <a:tc gridSpan="4">
                  <a:txBody>
                    <a:bodyPr/>
                    <a:lstStyle/>
                    <a:p>
                      <a:pPr algn="ctr" fontAlgn="t"/>
                      <a:r>
                        <a:rPr lang="en-US" sz="300" b="1" i="0" u="none" strike="noStrike">
                          <a:latin typeface="Times New Roman"/>
                        </a:rPr>
                        <a:t>Ref Deviation / Action sheet for Reject / Conditional Approval / Details fo Conditional Approval :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7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400" b="1" i="0" u="none" strike="noStrike">
                          <a:latin typeface="Times New Roman"/>
                        </a:rPr>
                        <a:t>Comments: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759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759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300" b="1" i="0" u="none" strike="noStrike" dirty="0">
                          <a:latin typeface="Times New Roman"/>
                        </a:rPr>
                        <a:t>Form00-MT80-1000-00801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6" name="Picture 54" descr="Jabil_FullColorLogo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1143000"/>
            <a:ext cx="761999" cy="246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9" name="Group 22"/>
          <p:cNvGrpSpPr>
            <a:grpSpLocks/>
          </p:cNvGrpSpPr>
          <p:nvPr/>
        </p:nvGrpSpPr>
        <p:grpSpPr bwMode="auto">
          <a:xfrm>
            <a:off x="4572000" y="5181600"/>
            <a:ext cx="4213225" cy="1219200"/>
            <a:chOff x="2880" y="3264"/>
            <a:chExt cx="2654" cy="768"/>
          </a:xfrm>
        </p:grpSpPr>
        <p:sp>
          <p:nvSpPr>
            <p:cNvPr id="80" name="Rectangle 9"/>
            <p:cNvSpPr>
              <a:spLocks noChangeArrowheads="1"/>
            </p:cNvSpPr>
            <p:nvPr/>
          </p:nvSpPr>
          <p:spPr bwMode="auto">
            <a:xfrm>
              <a:off x="3237" y="3408"/>
              <a:ext cx="2297" cy="522"/>
            </a:xfrm>
            <a:prstGeom prst="rect">
              <a:avLst/>
            </a:prstGeom>
            <a:solidFill>
              <a:srgbClr val="A50021">
                <a:alpha val="23137"/>
              </a:srgbClr>
            </a:solidFill>
            <a:ln w="38100" algn="ctr">
              <a:solidFill>
                <a:srgbClr val="A5002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403225">
                <a:spcBef>
                  <a:spcPct val="20000"/>
                </a:spcBef>
                <a:buClr>
                  <a:srgbClr val="006600"/>
                </a:buClr>
              </a:pPr>
              <a:r>
                <a:rPr lang="en-US" altLang="zh-CN" sz="1600">
                  <a:latin typeface="Verdana" pitchFamily="34" charset="0"/>
                  <a:ea typeface="SimSun" pitchFamily="2" charset="-122"/>
                </a:rPr>
                <a:t>Now, let’s take a closer look</a:t>
              </a:r>
            </a:p>
          </p:txBody>
        </p:sp>
        <p:pic>
          <p:nvPicPr>
            <p:cNvPr id="81" name="Picture 10" descr="magnify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880" y="3264"/>
              <a:ext cx="645" cy="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2" name="Text Box 12"/>
          <p:cNvSpPr txBox="1">
            <a:spLocks noChangeArrowheads="1"/>
          </p:cNvSpPr>
          <p:nvPr/>
        </p:nvSpPr>
        <p:spPr bwMode="auto">
          <a:xfrm>
            <a:off x="4765675" y="1062038"/>
            <a:ext cx="4149725" cy="18335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7800" indent="-177800" eaLnBrk="0" hangingPunct="0"/>
            <a:r>
              <a:rPr lang="en-US" altLang="zh-CN" b="1" u="sng" dirty="0">
                <a:solidFill>
                  <a:srgbClr val="4514FA"/>
                </a:solidFill>
                <a:latin typeface="Verdana" pitchFamily="34" charset="0"/>
                <a:ea typeface="SimSun" pitchFamily="2" charset="-122"/>
              </a:rPr>
              <a:t>What is It?</a:t>
            </a:r>
          </a:p>
          <a:p>
            <a:pPr marL="177800" indent="-177800" eaLnBrk="0" hangingPunct="0">
              <a:buClr>
                <a:schemeClr val="accent2"/>
              </a:buClr>
              <a:buFontTx/>
              <a:buChar char="•"/>
            </a:pPr>
            <a:r>
              <a:rPr lang="en-US" altLang="zh-CN" sz="1600" dirty="0">
                <a:latin typeface="Verdana" pitchFamily="34" charset="0"/>
                <a:ea typeface="SimSun" pitchFamily="2" charset="-122"/>
              </a:rPr>
              <a:t>Document required for all newly tooled or revised products in which the supplier confirms that inspections and tests on production parts show conformance to </a:t>
            </a:r>
            <a:r>
              <a:rPr lang="en-US" altLang="zh-CN" sz="1600" dirty="0" smtClean="0">
                <a:latin typeface="Verdana" pitchFamily="34" charset="0"/>
                <a:ea typeface="SimSun" pitchFamily="2" charset="-122"/>
              </a:rPr>
              <a:t>Jabil </a:t>
            </a:r>
            <a:r>
              <a:rPr lang="en-US" altLang="zh-CN" sz="1600" dirty="0">
                <a:latin typeface="Verdana" pitchFamily="34" charset="0"/>
                <a:ea typeface="SimSun" pitchFamily="2" charset="-122"/>
              </a:rPr>
              <a:t>requirements</a:t>
            </a:r>
          </a:p>
        </p:txBody>
      </p:sp>
      <p:grpSp>
        <p:nvGrpSpPr>
          <p:cNvPr id="83" name="Group 14"/>
          <p:cNvGrpSpPr>
            <a:grpSpLocks/>
          </p:cNvGrpSpPr>
          <p:nvPr/>
        </p:nvGrpSpPr>
        <p:grpSpPr bwMode="auto">
          <a:xfrm>
            <a:off x="4786313" y="2909888"/>
            <a:ext cx="4162425" cy="1528762"/>
            <a:chOff x="3111" y="1361"/>
            <a:chExt cx="2622" cy="963"/>
          </a:xfrm>
        </p:grpSpPr>
        <p:sp>
          <p:nvSpPr>
            <p:cNvPr id="84" name="Text Box 15"/>
            <p:cNvSpPr txBox="1">
              <a:spLocks noChangeArrowheads="1"/>
            </p:cNvSpPr>
            <p:nvPr/>
          </p:nvSpPr>
          <p:spPr bwMode="auto">
            <a:xfrm>
              <a:off x="3119" y="1496"/>
              <a:ext cx="2614" cy="82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altLang="zh-CN" sz="1600" dirty="0">
                  <a:latin typeface="Verdana" pitchFamily="34" charset="0"/>
                  <a:ea typeface="SimSun" pitchFamily="2" charset="-122"/>
                </a:rPr>
                <a:t>Used to :</a:t>
              </a:r>
            </a:p>
            <a:p>
              <a:pPr lvl="1" indent="-228600" eaLnBrk="0" hangingPunct="0">
                <a:buClr>
                  <a:schemeClr val="accent2"/>
                </a:buClr>
                <a:buFontTx/>
                <a:buChar char="•"/>
              </a:pPr>
              <a:r>
                <a:rPr lang="en-US" altLang="zh-CN" sz="1600" dirty="0">
                  <a:latin typeface="Verdana" pitchFamily="34" charset="0"/>
                  <a:ea typeface="SimSun" pitchFamily="2" charset="-122"/>
                </a:rPr>
                <a:t> document part approval</a:t>
              </a:r>
            </a:p>
            <a:p>
              <a:pPr lvl="1" indent="-228600" eaLnBrk="0" hangingPunct="0">
                <a:buClr>
                  <a:schemeClr val="accent2"/>
                </a:buClr>
                <a:buFontTx/>
                <a:buChar char="•"/>
              </a:pPr>
              <a:r>
                <a:rPr lang="en-US" altLang="zh-CN" sz="1600" dirty="0">
                  <a:latin typeface="Verdana" pitchFamily="34" charset="0"/>
                  <a:ea typeface="SimSun" pitchFamily="2" charset="-122"/>
                </a:rPr>
                <a:t> provide key information</a:t>
              </a:r>
            </a:p>
            <a:p>
              <a:pPr lvl="1" indent="-228600" eaLnBrk="0" hangingPunct="0">
                <a:buClr>
                  <a:schemeClr val="accent2"/>
                </a:buClr>
                <a:buFontTx/>
                <a:buChar char="•"/>
              </a:pPr>
              <a:r>
                <a:rPr lang="en-US" altLang="zh-CN" sz="1600" dirty="0">
                  <a:latin typeface="Verdana" pitchFamily="34" charset="0"/>
                  <a:ea typeface="SimSun" pitchFamily="2" charset="-122"/>
                </a:rPr>
                <a:t> declare that the parts meet specification</a:t>
              </a:r>
            </a:p>
          </p:txBody>
        </p:sp>
        <p:sp>
          <p:nvSpPr>
            <p:cNvPr id="86" name="Text Box 17"/>
            <p:cNvSpPr txBox="1">
              <a:spLocks noChangeArrowheads="1"/>
            </p:cNvSpPr>
            <p:nvPr/>
          </p:nvSpPr>
          <p:spPr bwMode="auto">
            <a:xfrm>
              <a:off x="3111" y="1361"/>
              <a:ext cx="1445" cy="19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>
                <a:buClr>
                  <a:schemeClr val="tx1"/>
                </a:buClr>
              </a:pPr>
              <a:r>
                <a:rPr lang="en-US" altLang="zh-CN" b="1" u="sng" dirty="0">
                  <a:solidFill>
                    <a:srgbClr val="4514FA"/>
                  </a:solidFill>
                  <a:latin typeface="Verdana" pitchFamily="34" charset="0"/>
                  <a:ea typeface="SimSun" pitchFamily="2" charset="-122"/>
                </a:rPr>
                <a:t>Objective or Purpose</a:t>
              </a:r>
              <a:endParaRPr lang="en-US" altLang="zh-CN" u="sng" dirty="0">
                <a:solidFill>
                  <a:srgbClr val="4514FA"/>
                </a:solidFill>
                <a:latin typeface="Verdana" pitchFamily="34" charset="0"/>
                <a:ea typeface="SimSun" pitchFamily="2" charset="-122"/>
              </a:endParaRPr>
            </a:p>
          </p:txBody>
        </p:sp>
      </p:grpSp>
      <p:sp>
        <p:nvSpPr>
          <p:cNvPr id="88" name="Text Box 19"/>
          <p:cNvSpPr txBox="1">
            <a:spLocks noChangeArrowheads="1"/>
          </p:cNvSpPr>
          <p:nvPr/>
        </p:nvSpPr>
        <p:spPr bwMode="auto">
          <a:xfrm>
            <a:off x="4805363" y="4570413"/>
            <a:ext cx="3946525" cy="55399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4625" indent="-174625" eaLnBrk="0" hangingPunct="0"/>
            <a:r>
              <a:rPr lang="en-US" altLang="zh-CN" b="1" u="sng" dirty="0">
                <a:solidFill>
                  <a:srgbClr val="4514FA"/>
                </a:solidFill>
                <a:latin typeface="Verdana" pitchFamily="34" charset="0"/>
                <a:ea typeface="SimSun" pitchFamily="2" charset="-122"/>
              </a:rPr>
              <a:t>When to Use It</a:t>
            </a:r>
          </a:p>
          <a:p>
            <a:pPr marL="174625" indent="-174625" eaLnBrk="0" hangingPunct="0">
              <a:buClr>
                <a:schemeClr val="accent2"/>
              </a:buClr>
              <a:buFontTx/>
              <a:buChar char="•"/>
            </a:pPr>
            <a:r>
              <a:rPr lang="en-US" altLang="zh-CN" sz="1600" dirty="0">
                <a:latin typeface="Verdana" pitchFamily="34" charset="0"/>
                <a:ea typeface="SimSun" pitchFamily="2" charset="-122"/>
              </a:rPr>
              <a:t>Prior to shipping production parts</a:t>
            </a:r>
            <a:endParaRPr lang="en-US" altLang="zh-CN" sz="1600" b="1" dirty="0">
              <a:latin typeface="Verdana" pitchFamily="34" charset="0"/>
              <a:ea typeface="SimSun" pitchFamily="2" charset="-122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/>
      <p:bldP spid="8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Part Submission Warrant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pic>
        <p:nvPicPr>
          <p:cNvPr id="11673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9" y="1666876"/>
            <a:ext cx="8763001" cy="3258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" name="群組 17"/>
          <p:cNvGrpSpPr/>
          <p:nvPr/>
        </p:nvGrpSpPr>
        <p:grpSpPr>
          <a:xfrm>
            <a:off x="228600" y="2667000"/>
            <a:ext cx="3124200" cy="3048000"/>
            <a:chOff x="228600" y="2667000"/>
            <a:chExt cx="3124200" cy="3048000"/>
          </a:xfrm>
        </p:grpSpPr>
        <p:sp>
          <p:nvSpPr>
            <p:cNvPr id="6" name="Line 57"/>
            <p:cNvSpPr>
              <a:spLocks noChangeShapeType="1"/>
            </p:cNvSpPr>
            <p:nvPr/>
          </p:nvSpPr>
          <p:spPr bwMode="auto">
            <a:xfrm flipV="1">
              <a:off x="1752600" y="2667000"/>
              <a:ext cx="0" cy="2133600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10" name="群組 9"/>
            <p:cNvGrpSpPr/>
            <p:nvPr/>
          </p:nvGrpSpPr>
          <p:grpSpPr>
            <a:xfrm>
              <a:off x="228600" y="4800600"/>
              <a:ext cx="3124200" cy="914400"/>
              <a:chOff x="228600" y="3429000"/>
              <a:chExt cx="3124200" cy="914400"/>
            </a:xfrm>
          </p:grpSpPr>
          <p:sp>
            <p:nvSpPr>
              <p:cNvPr id="8" name="AutoShape 50"/>
              <p:cNvSpPr>
                <a:spLocks noChangeArrowheads="1"/>
              </p:cNvSpPr>
              <p:nvPr/>
            </p:nvSpPr>
            <p:spPr bwMode="auto">
              <a:xfrm>
                <a:off x="228600" y="3429000"/>
                <a:ext cx="3124200" cy="914400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tint val="66667"/>
                      <a:invGamma/>
                    </a:schemeClr>
                  </a:gs>
                </a:gsLst>
                <a:lin ang="5400000" scaled="1"/>
              </a:gradFill>
              <a:ln w="19050">
                <a:solidFill>
                  <a:srgbClr val="00216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r>
                  <a:rPr lang="en-US" sz="1300" b="1" u="sng" dirty="0" smtClean="0">
                    <a:solidFill>
                      <a:schemeClr val="bg1"/>
                    </a:solidFill>
                    <a:latin typeface="Verdana" pitchFamily="34" charset="0"/>
                  </a:rPr>
                  <a:t>Submission Date</a:t>
                </a:r>
                <a:endParaRPr lang="en-US" sz="1300" b="1" u="sng" dirty="0">
                  <a:solidFill>
                    <a:schemeClr val="bg1"/>
                  </a:solidFill>
                  <a:latin typeface="Verdana" pitchFamily="34" charset="0"/>
                </a:endParaRPr>
              </a:p>
              <a:p>
                <a:pPr eaLnBrk="0" hangingPunct="0">
                  <a:defRPr/>
                </a:pPr>
                <a:r>
                  <a:rPr lang="en-US" sz="1300" b="1" dirty="0">
                    <a:solidFill>
                      <a:schemeClr val="bg1"/>
                    </a:solidFill>
                    <a:latin typeface="Verdana" pitchFamily="34" charset="0"/>
                  </a:rPr>
                  <a:t>Enter </a:t>
                </a:r>
                <a:r>
                  <a:rPr lang="en-US" sz="1300" b="1" dirty="0" smtClean="0">
                    <a:solidFill>
                      <a:schemeClr val="bg1"/>
                    </a:solidFill>
                    <a:latin typeface="Verdana" pitchFamily="34" charset="0"/>
                  </a:rPr>
                  <a:t>the date when the </a:t>
                </a:r>
              </a:p>
              <a:p>
                <a:pPr eaLnBrk="0" hangingPunct="0">
                  <a:defRPr/>
                </a:pPr>
                <a:r>
                  <a:rPr lang="en-US" sz="1300" b="1" dirty="0" smtClean="0">
                    <a:solidFill>
                      <a:schemeClr val="bg1"/>
                    </a:solidFill>
                    <a:latin typeface="Verdana" pitchFamily="34" charset="0"/>
                  </a:rPr>
                  <a:t>PSW was submitted</a:t>
                </a:r>
                <a:endParaRPr lang="en-US" sz="1300" b="1" dirty="0">
                  <a:solidFill>
                    <a:schemeClr val="bg1"/>
                  </a:solidFill>
                  <a:latin typeface="Verdana" pitchFamily="34" charset="0"/>
                </a:endParaRPr>
              </a:p>
            </p:txBody>
          </p:sp>
          <p:sp>
            <p:nvSpPr>
              <p:cNvPr id="9" name="AutoShape 51"/>
              <p:cNvSpPr>
                <a:spLocks noChangeArrowheads="1"/>
              </p:cNvSpPr>
              <p:nvPr/>
            </p:nvSpPr>
            <p:spPr bwMode="auto">
              <a:xfrm>
                <a:off x="262021" y="3505200"/>
                <a:ext cx="3014579" cy="807427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ea typeface="SimSun" pitchFamily="2" charset="-122"/>
                </a:endParaRPr>
              </a:p>
            </p:txBody>
          </p:sp>
        </p:grpSp>
      </p:grpSp>
      <p:grpSp>
        <p:nvGrpSpPr>
          <p:cNvPr id="20" name="群組 19"/>
          <p:cNvGrpSpPr/>
          <p:nvPr/>
        </p:nvGrpSpPr>
        <p:grpSpPr>
          <a:xfrm>
            <a:off x="3962400" y="2667000"/>
            <a:ext cx="3124200" cy="3048000"/>
            <a:chOff x="3962400" y="2667000"/>
            <a:chExt cx="3124200" cy="3048000"/>
          </a:xfrm>
        </p:grpSpPr>
        <p:grpSp>
          <p:nvGrpSpPr>
            <p:cNvPr id="15" name="群組 9"/>
            <p:cNvGrpSpPr/>
            <p:nvPr/>
          </p:nvGrpSpPr>
          <p:grpSpPr>
            <a:xfrm>
              <a:off x="3962400" y="4800600"/>
              <a:ext cx="3124200" cy="914400"/>
              <a:chOff x="304800" y="1295400"/>
              <a:chExt cx="3124200" cy="914400"/>
            </a:xfrm>
          </p:grpSpPr>
          <p:sp>
            <p:nvSpPr>
              <p:cNvPr id="16" name="AutoShape 50"/>
              <p:cNvSpPr>
                <a:spLocks noChangeArrowheads="1"/>
              </p:cNvSpPr>
              <p:nvPr/>
            </p:nvSpPr>
            <p:spPr bwMode="auto">
              <a:xfrm>
                <a:off x="304800" y="1295400"/>
                <a:ext cx="3124200" cy="914400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tint val="66667"/>
                      <a:invGamma/>
                    </a:schemeClr>
                  </a:gs>
                </a:gsLst>
                <a:lin ang="5400000" scaled="1"/>
              </a:gradFill>
              <a:ln w="19050">
                <a:solidFill>
                  <a:srgbClr val="00216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r>
                  <a:rPr lang="en-US" sz="1300" b="1" u="sng" dirty="0" smtClean="0">
                    <a:solidFill>
                      <a:schemeClr val="bg1"/>
                    </a:solidFill>
                    <a:latin typeface="Verdana" pitchFamily="34" charset="0"/>
                  </a:rPr>
                  <a:t>Part Description</a:t>
                </a:r>
                <a:endParaRPr lang="en-US" sz="1300" b="1" u="sng" dirty="0">
                  <a:solidFill>
                    <a:schemeClr val="bg1"/>
                  </a:solidFill>
                  <a:latin typeface="Verdana" pitchFamily="34" charset="0"/>
                </a:endParaRPr>
              </a:p>
              <a:p>
                <a:pPr eaLnBrk="0" hangingPunct="0">
                  <a:defRPr/>
                </a:pPr>
                <a:r>
                  <a:rPr lang="en-US" sz="1300" b="1" dirty="0">
                    <a:solidFill>
                      <a:schemeClr val="bg1"/>
                    </a:solidFill>
                    <a:latin typeface="Verdana" pitchFamily="34" charset="0"/>
                  </a:rPr>
                  <a:t>Enter </a:t>
                </a:r>
                <a:r>
                  <a:rPr lang="en-US" sz="1300" b="1" dirty="0" smtClean="0">
                    <a:solidFill>
                      <a:schemeClr val="bg1"/>
                    </a:solidFill>
                    <a:latin typeface="Verdana" pitchFamily="34" charset="0"/>
                  </a:rPr>
                  <a:t>the Part Description </a:t>
                </a:r>
              </a:p>
              <a:p>
                <a:pPr eaLnBrk="0" hangingPunct="0">
                  <a:defRPr/>
                </a:pPr>
                <a:r>
                  <a:rPr lang="en-US" sz="1300" b="1" dirty="0" smtClean="0">
                    <a:solidFill>
                      <a:schemeClr val="bg1"/>
                    </a:solidFill>
                    <a:latin typeface="Verdana" pitchFamily="34" charset="0"/>
                  </a:rPr>
                  <a:t>defined in drawing</a:t>
                </a:r>
                <a:endParaRPr lang="en-US" sz="1300" b="1" dirty="0">
                  <a:solidFill>
                    <a:schemeClr val="bg1"/>
                  </a:solidFill>
                  <a:latin typeface="Verdana" pitchFamily="34" charset="0"/>
                </a:endParaRPr>
              </a:p>
            </p:txBody>
          </p:sp>
          <p:sp>
            <p:nvSpPr>
              <p:cNvPr id="17" name="AutoShape 51"/>
              <p:cNvSpPr>
                <a:spLocks noChangeArrowheads="1"/>
              </p:cNvSpPr>
              <p:nvPr/>
            </p:nvSpPr>
            <p:spPr bwMode="auto">
              <a:xfrm>
                <a:off x="359611" y="1351085"/>
                <a:ext cx="3014579" cy="807427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ea typeface="SimSun" pitchFamily="2" charset="-122"/>
                </a:endParaRPr>
              </a:p>
            </p:txBody>
          </p:sp>
        </p:grpSp>
        <p:sp>
          <p:nvSpPr>
            <p:cNvPr id="19" name="Line 57"/>
            <p:cNvSpPr>
              <a:spLocks noChangeShapeType="1"/>
            </p:cNvSpPr>
            <p:nvPr/>
          </p:nvSpPr>
          <p:spPr bwMode="auto">
            <a:xfrm flipV="1">
              <a:off x="5410200" y="2667000"/>
              <a:ext cx="0" cy="2133600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27" name="群組 26"/>
          <p:cNvGrpSpPr/>
          <p:nvPr/>
        </p:nvGrpSpPr>
        <p:grpSpPr>
          <a:xfrm>
            <a:off x="457200" y="2971800"/>
            <a:ext cx="3886200" cy="2971800"/>
            <a:chOff x="457200" y="2971800"/>
            <a:chExt cx="3886200" cy="2971800"/>
          </a:xfrm>
        </p:grpSpPr>
        <p:grpSp>
          <p:nvGrpSpPr>
            <p:cNvPr id="21" name="群組 20"/>
            <p:cNvGrpSpPr/>
            <p:nvPr/>
          </p:nvGrpSpPr>
          <p:grpSpPr>
            <a:xfrm>
              <a:off x="457200" y="2971800"/>
              <a:ext cx="3124200" cy="2971800"/>
              <a:chOff x="3962400" y="2743200"/>
              <a:chExt cx="3124200" cy="2971800"/>
            </a:xfrm>
          </p:grpSpPr>
          <p:grpSp>
            <p:nvGrpSpPr>
              <p:cNvPr id="22" name="群組 9"/>
              <p:cNvGrpSpPr/>
              <p:nvPr/>
            </p:nvGrpSpPr>
            <p:grpSpPr>
              <a:xfrm>
                <a:off x="3962400" y="4800600"/>
                <a:ext cx="3124200" cy="914400"/>
                <a:chOff x="304800" y="1295400"/>
                <a:chExt cx="3124200" cy="914400"/>
              </a:xfrm>
            </p:grpSpPr>
            <p:sp>
              <p:nvSpPr>
                <p:cNvPr id="24" name="AutoShape 50"/>
                <p:cNvSpPr>
                  <a:spLocks noChangeArrowheads="1"/>
                </p:cNvSpPr>
                <p:nvPr/>
              </p:nvSpPr>
              <p:spPr bwMode="auto">
                <a:xfrm>
                  <a:off x="304800" y="1295400"/>
                  <a:ext cx="3124200" cy="914400"/>
                </a:xfrm>
                <a:prstGeom prst="roundRect">
                  <a:avLst>
                    <a:gd name="adj" fmla="val 16667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tint val="66667"/>
                        <a:invGamma/>
                      </a:schemeClr>
                    </a:gs>
                  </a:gsLst>
                  <a:lin ang="5400000" scaled="1"/>
                </a:gradFill>
                <a:ln w="19050">
                  <a:solidFill>
                    <a:srgbClr val="002163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r>
                    <a:rPr lang="en-US" sz="1300" b="1" u="sng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Part Number / Revision</a:t>
                  </a:r>
                  <a:endParaRPr lang="en-US" sz="1300" b="1" u="sng" dirty="0">
                    <a:solidFill>
                      <a:schemeClr val="bg1"/>
                    </a:solidFill>
                    <a:latin typeface="Verdana" pitchFamily="34" charset="0"/>
                  </a:endParaRPr>
                </a:p>
                <a:p>
                  <a:pPr eaLnBrk="0" hangingPunct="0">
                    <a:defRPr/>
                  </a:pPr>
                  <a:r>
                    <a:rPr lang="en-US" sz="1300" b="1" dirty="0">
                      <a:solidFill>
                        <a:schemeClr val="bg1"/>
                      </a:solidFill>
                      <a:latin typeface="Verdana" pitchFamily="34" charset="0"/>
                    </a:rPr>
                    <a:t>Enter </a:t>
                  </a:r>
                  <a:r>
                    <a:rPr lang="en-US" sz="1300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the Jabil Part Number, </a:t>
                  </a:r>
                </a:p>
                <a:p>
                  <a:pPr eaLnBrk="0" hangingPunct="0">
                    <a:defRPr/>
                  </a:pPr>
                  <a:r>
                    <a:rPr lang="en-US" sz="1300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And Revision / ECN</a:t>
                  </a:r>
                  <a:endParaRPr lang="en-US" sz="1300" b="1" dirty="0">
                    <a:solidFill>
                      <a:schemeClr val="bg1"/>
                    </a:solidFill>
                    <a:latin typeface="Verdana" pitchFamily="34" charset="0"/>
                  </a:endParaRPr>
                </a:p>
              </p:txBody>
            </p:sp>
            <p:sp>
              <p:nvSpPr>
                <p:cNvPr id="25" name="AutoShape 51"/>
                <p:cNvSpPr>
                  <a:spLocks noChangeArrowheads="1"/>
                </p:cNvSpPr>
                <p:nvPr/>
              </p:nvSpPr>
              <p:spPr bwMode="auto">
                <a:xfrm>
                  <a:off x="359611" y="1351085"/>
                  <a:ext cx="3014579" cy="807427"/>
                </a:xfrm>
                <a:prstGeom prst="roundRect">
                  <a:avLst>
                    <a:gd name="adj" fmla="val 16667"/>
                  </a:avLst>
                </a:prstGeom>
                <a:noFill/>
                <a:ln w="254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ea typeface="SimSun" pitchFamily="2" charset="-122"/>
                  </a:endParaRPr>
                </a:p>
              </p:txBody>
            </p:sp>
          </p:grpSp>
          <p:sp>
            <p:nvSpPr>
              <p:cNvPr id="23" name="Line 57"/>
              <p:cNvSpPr>
                <a:spLocks noChangeShapeType="1"/>
              </p:cNvSpPr>
              <p:nvPr/>
            </p:nvSpPr>
            <p:spPr bwMode="auto">
              <a:xfrm flipV="1">
                <a:off x="5410200" y="2743200"/>
                <a:ext cx="0" cy="2057400"/>
              </a:xfrm>
              <a:prstGeom prst="line">
                <a:avLst/>
              </a:prstGeom>
              <a:noFill/>
              <a:ln w="63500">
                <a:solidFill>
                  <a:srgbClr val="002163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6" name="Line 57"/>
            <p:cNvSpPr>
              <a:spLocks noChangeShapeType="1"/>
            </p:cNvSpPr>
            <p:nvPr/>
          </p:nvSpPr>
          <p:spPr bwMode="auto">
            <a:xfrm flipV="1">
              <a:off x="1981200" y="3048000"/>
              <a:ext cx="2362200" cy="1981200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28" name="群組 27"/>
          <p:cNvGrpSpPr/>
          <p:nvPr/>
        </p:nvGrpSpPr>
        <p:grpSpPr>
          <a:xfrm>
            <a:off x="4114800" y="3048000"/>
            <a:ext cx="3124200" cy="2895600"/>
            <a:chOff x="3962400" y="2819400"/>
            <a:chExt cx="3124200" cy="2895600"/>
          </a:xfrm>
        </p:grpSpPr>
        <p:grpSp>
          <p:nvGrpSpPr>
            <p:cNvPr id="29" name="群組 9"/>
            <p:cNvGrpSpPr/>
            <p:nvPr/>
          </p:nvGrpSpPr>
          <p:grpSpPr>
            <a:xfrm>
              <a:off x="3962400" y="4800600"/>
              <a:ext cx="3124200" cy="914400"/>
              <a:chOff x="304800" y="1295400"/>
              <a:chExt cx="3124200" cy="914400"/>
            </a:xfrm>
          </p:grpSpPr>
          <p:sp>
            <p:nvSpPr>
              <p:cNvPr id="31" name="AutoShape 50"/>
              <p:cNvSpPr>
                <a:spLocks noChangeArrowheads="1"/>
              </p:cNvSpPr>
              <p:nvPr/>
            </p:nvSpPr>
            <p:spPr bwMode="auto">
              <a:xfrm>
                <a:off x="304800" y="1295400"/>
                <a:ext cx="3124200" cy="914400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tint val="66667"/>
                      <a:invGamma/>
                    </a:schemeClr>
                  </a:gs>
                </a:gsLst>
                <a:lin ang="5400000" scaled="1"/>
              </a:gradFill>
              <a:ln w="19050">
                <a:solidFill>
                  <a:srgbClr val="00216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r>
                  <a:rPr lang="en-US" sz="1300" b="1" u="sng" dirty="0" smtClean="0">
                    <a:solidFill>
                      <a:schemeClr val="bg1"/>
                    </a:solidFill>
                    <a:latin typeface="Verdana" pitchFamily="34" charset="0"/>
                  </a:rPr>
                  <a:t>Project Name</a:t>
                </a:r>
                <a:endParaRPr lang="en-US" sz="1300" b="1" u="sng" dirty="0">
                  <a:solidFill>
                    <a:schemeClr val="bg1"/>
                  </a:solidFill>
                  <a:latin typeface="Verdana" pitchFamily="34" charset="0"/>
                </a:endParaRPr>
              </a:p>
              <a:p>
                <a:pPr eaLnBrk="0" hangingPunct="0">
                  <a:defRPr/>
                </a:pPr>
                <a:r>
                  <a:rPr lang="en-US" sz="1300" b="1" dirty="0">
                    <a:solidFill>
                      <a:schemeClr val="bg1"/>
                    </a:solidFill>
                    <a:latin typeface="Verdana" pitchFamily="34" charset="0"/>
                  </a:rPr>
                  <a:t>Enter </a:t>
                </a:r>
                <a:r>
                  <a:rPr lang="en-US" sz="1300" b="1" dirty="0" smtClean="0">
                    <a:solidFill>
                      <a:schemeClr val="bg1"/>
                    </a:solidFill>
                    <a:latin typeface="Verdana" pitchFamily="34" charset="0"/>
                  </a:rPr>
                  <a:t>the Project Name</a:t>
                </a:r>
                <a:endParaRPr lang="en-US" sz="1300" b="1" dirty="0">
                  <a:solidFill>
                    <a:schemeClr val="bg1"/>
                  </a:solidFill>
                  <a:latin typeface="Verdana" pitchFamily="34" charset="0"/>
                </a:endParaRPr>
              </a:p>
            </p:txBody>
          </p:sp>
          <p:sp>
            <p:nvSpPr>
              <p:cNvPr id="32" name="AutoShape 51"/>
              <p:cNvSpPr>
                <a:spLocks noChangeArrowheads="1"/>
              </p:cNvSpPr>
              <p:nvPr/>
            </p:nvSpPr>
            <p:spPr bwMode="auto">
              <a:xfrm>
                <a:off x="359611" y="1351085"/>
                <a:ext cx="3014579" cy="807427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ea typeface="SimSun" pitchFamily="2" charset="-122"/>
                </a:endParaRPr>
              </a:p>
            </p:txBody>
          </p:sp>
        </p:grpSp>
        <p:sp>
          <p:nvSpPr>
            <p:cNvPr id="30" name="Line 57"/>
            <p:cNvSpPr>
              <a:spLocks noChangeShapeType="1"/>
            </p:cNvSpPr>
            <p:nvPr/>
          </p:nvSpPr>
          <p:spPr bwMode="auto">
            <a:xfrm flipV="1">
              <a:off x="5410200" y="2819400"/>
              <a:ext cx="1295400" cy="1981200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33" name="群組 32"/>
          <p:cNvGrpSpPr/>
          <p:nvPr/>
        </p:nvGrpSpPr>
        <p:grpSpPr>
          <a:xfrm>
            <a:off x="685800" y="3276600"/>
            <a:ext cx="3886200" cy="2971800"/>
            <a:chOff x="457200" y="2971800"/>
            <a:chExt cx="3886200" cy="2971800"/>
          </a:xfrm>
        </p:grpSpPr>
        <p:grpSp>
          <p:nvGrpSpPr>
            <p:cNvPr id="34" name="群組 20"/>
            <p:cNvGrpSpPr/>
            <p:nvPr/>
          </p:nvGrpSpPr>
          <p:grpSpPr>
            <a:xfrm>
              <a:off x="457200" y="2971800"/>
              <a:ext cx="3200400" cy="2971800"/>
              <a:chOff x="3962400" y="2743200"/>
              <a:chExt cx="3200400" cy="2971800"/>
            </a:xfrm>
          </p:grpSpPr>
          <p:grpSp>
            <p:nvGrpSpPr>
              <p:cNvPr id="36" name="群組 9"/>
              <p:cNvGrpSpPr/>
              <p:nvPr/>
            </p:nvGrpSpPr>
            <p:grpSpPr>
              <a:xfrm>
                <a:off x="3962400" y="4800600"/>
                <a:ext cx="3200400" cy="914400"/>
                <a:chOff x="304800" y="1295400"/>
                <a:chExt cx="3200400" cy="914400"/>
              </a:xfrm>
            </p:grpSpPr>
            <p:sp>
              <p:nvSpPr>
                <p:cNvPr id="38" name="AutoShape 50"/>
                <p:cNvSpPr>
                  <a:spLocks noChangeArrowheads="1"/>
                </p:cNvSpPr>
                <p:nvPr/>
              </p:nvSpPr>
              <p:spPr bwMode="auto">
                <a:xfrm>
                  <a:off x="304800" y="1295400"/>
                  <a:ext cx="3200400" cy="914400"/>
                </a:xfrm>
                <a:prstGeom prst="roundRect">
                  <a:avLst>
                    <a:gd name="adj" fmla="val 16667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tint val="66667"/>
                        <a:invGamma/>
                      </a:schemeClr>
                    </a:gs>
                  </a:gsLst>
                  <a:lin ang="5400000" scaled="1"/>
                </a:gradFill>
                <a:ln w="19050">
                  <a:solidFill>
                    <a:srgbClr val="002163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r>
                    <a:rPr lang="en-US" sz="1300" b="1" u="sng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Drawing No/Rev, Drawing Pages</a:t>
                  </a:r>
                  <a:endParaRPr lang="en-US" sz="1300" b="1" u="sng" dirty="0">
                    <a:solidFill>
                      <a:schemeClr val="bg1"/>
                    </a:solidFill>
                    <a:latin typeface="Verdana" pitchFamily="34" charset="0"/>
                  </a:endParaRPr>
                </a:p>
                <a:p>
                  <a:pPr eaLnBrk="0" hangingPunct="0">
                    <a:defRPr/>
                  </a:pPr>
                  <a:r>
                    <a:rPr lang="en-US" sz="1300" b="1" dirty="0">
                      <a:solidFill>
                        <a:schemeClr val="bg1"/>
                      </a:solidFill>
                      <a:latin typeface="Verdana" pitchFamily="34" charset="0"/>
                    </a:rPr>
                    <a:t>Enter </a:t>
                  </a:r>
                  <a:r>
                    <a:rPr lang="en-US" sz="1300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the Drawing No, Drawing </a:t>
                  </a:r>
                </a:p>
                <a:p>
                  <a:pPr eaLnBrk="0" hangingPunct="0">
                    <a:defRPr/>
                  </a:pPr>
                  <a:r>
                    <a:rPr lang="en-US" sz="1300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Pages information.</a:t>
                  </a:r>
                  <a:endParaRPr lang="en-US" sz="1300" b="1" dirty="0">
                    <a:solidFill>
                      <a:schemeClr val="bg1"/>
                    </a:solidFill>
                    <a:latin typeface="Verdana" pitchFamily="34" charset="0"/>
                  </a:endParaRPr>
                </a:p>
              </p:txBody>
            </p:sp>
            <p:sp>
              <p:nvSpPr>
                <p:cNvPr id="39" name="AutoShape 51"/>
                <p:cNvSpPr>
                  <a:spLocks noChangeArrowheads="1"/>
                </p:cNvSpPr>
                <p:nvPr/>
              </p:nvSpPr>
              <p:spPr bwMode="auto">
                <a:xfrm>
                  <a:off x="359611" y="1351085"/>
                  <a:ext cx="3069389" cy="807427"/>
                </a:xfrm>
                <a:prstGeom prst="roundRect">
                  <a:avLst>
                    <a:gd name="adj" fmla="val 16667"/>
                  </a:avLst>
                </a:prstGeom>
                <a:noFill/>
                <a:ln w="254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ea typeface="SimSun" pitchFamily="2" charset="-122"/>
                  </a:endParaRPr>
                </a:p>
              </p:txBody>
            </p:sp>
          </p:grpSp>
          <p:sp>
            <p:nvSpPr>
              <p:cNvPr id="37" name="Line 57"/>
              <p:cNvSpPr>
                <a:spLocks noChangeShapeType="1"/>
              </p:cNvSpPr>
              <p:nvPr/>
            </p:nvSpPr>
            <p:spPr bwMode="auto">
              <a:xfrm flipV="1">
                <a:off x="5410200" y="2743200"/>
                <a:ext cx="0" cy="2057400"/>
              </a:xfrm>
              <a:prstGeom prst="line">
                <a:avLst/>
              </a:prstGeom>
              <a:noFill/>
              <a:ln w="63500">
                <a:solidFill>
                  <a:srgbClr val="002163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35" name="Line 57"/>
            <p:cNvSpPr>
              <a:spLocks noChangeShapeType="1"/>
            </p:cNvSpPr>
            <p:nvPr/>
          </p:nvSpPr>
          <p:spPr bwMode="auto">
            <a:xfrm flipV="1">
              <a:off x="1981200" y="3048000"/>
              <a:ext cx="2362200" cy="1981200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40" name="群組 39"/>
          <p:cNvGrpSpPr/>
          <p:nvPr/>
        </p:nvGrpSpPr>
        <p:grpSpPr>
          <a:xfrm>
            <a:off x="4343400" y="3733800"/>
            <a:ext cx="3276600" cy="2438400"/>
            <a:chOff x="457200" y="3505200"/>
            <a:chExt cx="3276600" cy="2438400"/>
          </a:xfrm>
        </p:grpSpPr>
        <p:grpSp>
          <p:nvGrpSpPr>
            <p:cNvPr id="41" name="群組 20"/>
            <p:cNvGrpSpPr/>
            <p:nvPr/>
          </p:nvGrpSpPr>
          <p:grpSpPr>
            <a:xfrm>
              <a:off x="457200" y="3505200"/>
              <a:ext cx="3200400" cy="2438400"/>
              <a:chOff x="3962400" y="3276600"/>
              <a:chExt cx="3200400" cy="2438400"/>
            </a:xfrm>
          </p:grpSpPr>
          <p:grpSp>
            <p:nvGrpSpPr>
              <p:cNvPr id="43" name="群組 9"/>
              <p:cNvGrpSpPr/>
              <p:nvPr/>
            </p:nvGrpSpPr>
            <p:grpSpPr>
              <a:xfrm>
                <a:off x="3962400" y="4800600"/>
                <a:ext cx="3200400" cy="914400"/>
                <a:chOff x="304800" y="1295400"/>
                <a:chExt cx="3200400" cy="914400"/>
              </a:xfrm>
            </p:grpSpPr>
            <p:sp>
              <p:nvSpPr>
                <p:cNvPr id="45" name="AutoShape 50"/>
                <p:cNvSpPr>
                  <a:spLocks noChangeArrowheads="1"/>
                </p:cNvSpPr>
                <p:nvPr/>
              </p:nvSpPr>
              <p:spPr bwMode="auto">
                <a:xfrm>
                  <a:off x="304800" y="1295400"/>
                  <a:ext cx="3200400" cy="914400"/>
                </a:xfrm>
                <a:prstGeom prst="roundRect">
                  <a:avLst>
                    <a:gd name="adj" fmla="val 16667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tint val="66667"/>
                        <a:invGamma/>
                      </a:schemeClr>
                    </a:gs>
                  </a:gsLst>
                  <a:lin ang="5400000" scaled="1"/>
                </a:gradFill>
                <a:ln w="19050">
                  <a:solidFill>
                    <a:srgbClr val="002163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r>
                    <a:rPr lang="en-US" sz="1300" b="1" u="sng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Part Weight / Runner Weight</a:t>
                  </a:r>
                  <a:endParaRPr lang="en-US" sz="1300" b="1" u="sng" dirty="0">
                    <a:solidFill>
                      <a:schemeClr val="bg1"/>
                    </a:solidFill>
                    <a:latin typeface="Verdana" pitchFamily="34" charset="0"/>
                  </a:endParaRPr>
                </a:p>
                <a:p>
                  <a:pPr eaLnBrk="0" hangingPunct="0">
                    <a:defRPr/>
                  </a:pPr>
                  <a:r>
                    <a:rPr lang="en-US" sz="1300" b="1" dirty="0">
                      <a:solidFill>
                        <a:schemeClr val="bg1"/>
                      </a:solidFill>
                      <a:latin typeface="Verdana" pitchFamily="34" charset="0"/>
                    </a:rPr>
                    <a:t>Enter </a:t>
                  </a:r>
                  <a:r>
                    <a:rPr lang="en-US" sz="1300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part weight information. </a:t>
                  </a:r>
                </a:p>
                <a:p>
                  <a:pPr eaLnBrk="0" hangingPunct="0">
                    <a:defRPr/>
                  </a:pPr>
                  <a:r>
                    <a:rPr lang="en-US" sz="1300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And runner weight for injection</a:t>
                  </a:r>
                </a:p>
                <a:p>
                  <a:pPr eaLnBrk="0" hangingPunct="0">
                    <a:defRPr/>
                  </a:pPr>
                  <a:r>
                    <a:rPr lang="en-US" sz="1300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 molding parts</a:t>
                  </a:r>
                  <a:endParaRPr lang="en-US" sz="1300" b="1" dirty="0">
                    <a:solidFill>
                      <a:schemeClr val="bg1"/>
                    </a:solidFill>
                    <a:latin typeface="Verdana" pitchFamily="34" charset="0"/>
                  </a:endParaRPr>
                </a:p>
              </p:txBody>
            </p:sp>
            <p:sp>
              <p:nvSpPr>
                <p:cNvPr id="46" name="AutoShape 51"/>
                <p:cNvSpPr>
                  <a:spLocks noChangeArrowheads="1"/>
                </p:cNvSpPr>
                <p:nvPr/>
              </p:nvSpPr>
              <p:spPr bwMode="auto">
                <a:xfrm>
                  <a:off x="359611" y="1351085"/>
                  <a:ext cx="3069389" cy="807427"/>
                </a:xfrm>
                <a:prstGeom prst="roundRect">
                  <a:avLst>
                    <a:gd name="adj" fmla="val 16667"/>
                  </a:avLst>
                </a:prstGeom>
                <a:noFill/>
                <a:ln w="254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ea typeface="SimSun" pitchFamily="2" charset="-122"/>
                  </a:endParaRPr>
                </a:p>
              </p:txBody>
            </p:sp>
          </p:grpSp>
          <p:sp>
            <p:nvSpPr>
              <p:cNvPr id="44" name="Line 57"/>
              <p:cNvSpPr>
                <a:spLocks noChangeShapeType="1"/>
              </p:cNvSpPr>
              <p:nvPr/>
            </p:nvSpPr>
            <p:spPr bwMode="auto">
              <a:xfrm flipV="1">
                <a:off x="5410200" y="3276600"/>
                <a:ext cx="1066800" cy="1524000"/>
              </a:xfrm>
              <a:prstGeom prst="line">
                <a:avLst/>
              </a:prstGeom>
              <a:noFill/>
              <a:ln w="63500">
                <a:solidFill>
                  <a:srgbClr val="002163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42" name="Line 57"/>
            <p:cNvSpPr>
              <a:spLocks noChangeShapeType="1"/>
            </p:cNvSpPr>
            <p:nvPr/>
          </p:nvSpPr>
          <p:spPr bwMode="auto">
            <a:xfrm flipV="1">
              <a:off x="1981200" y="3505200"/>
              <a:ext cx="1752600" cy="1524000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47" name="群組 46"/>
          <p:cNvGrpSpPr/>
          <p:nvPr/>
        </p:nvGrpSpPr>
        <p:grpSpPr>
          <a:xfrm>
            <a:off x="4572000" y="3733800"/>
            <a:ext cx="3657600" cy="2667000"/>
            <a:chOff x="3962400" y="3048000"/>
            <a:chExt cx="3657600" cy="2667000"/>
          </a:xfrm>
        </p:grpSpPr>
        <p:grpSp>
          <p:nvGrpSpPr>
            <p:cNvPr id="48" name="群組 9"/>
            <p:cNvGrpSpPr/>
            <p:nvPr/>
          </p:nvGrpSpPr>
          <p:grpSpPr>
            <a:xfrm>
              <a:off x="3962400" y="4800600"/>
              <a:ext cx="3124200" cy="914400"/>
              <a:chOff x="304800" y="1295400"/>
              <a:chExt cx="3124200" cy="914400"/>
            </a:xfrm>
          </p:grpSpPr>
          <p:sp>
            <p:nvSpPr>
              <p:cNvPr id="50" name="AutoShape 50"/>
              <p:cNvSpPr>
                <a:spLocks noChangeArrowheads="1"/>
              </p:cNvSpPr>
              <p:nvPr/>
            </p:nvSpPr>
            <p:spPr bwMode="auto">
              <a:xfrm>
                <a:off x="304800" y="1295400"/>
                <a:ext cx="3124200" cy="914400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tint val="66667"/>
                      <a:invGamma/>
                    </a:schemeClr>
                  </a:gs>
                </a:gsLst>
                <a:lin ang="5400000" scaled="1"/>
              </a:gradFill>
              <a:ln w="19050">
                <a:solidFill>
                  <a:srgbClr val="00216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r>
                  <a:rPr lang="en-US" sz="1300" b="1" u="sng" dirty="0" smtClean="0">
                    <a:solidFill>
                      <a:schemeClr val="bg1"/>
                    </a:solidFill>
                    <a:latin typeface="Verdana" pitchFamily="34" charset="0"/>
                  </a:rPr>
                  <a:t>PPAP Level</a:t>
                </a:r>
                <a:endParaRPr lang="en-US" sz="1300" b="1" u="sng" dirty="0">
                  <a:solidFill>
                    <a:schemeClr val="bg1"/>
                  </a:solidFill>
                  <a:latin typeface="Verdana" pitchFamily="34" charset="0"/>
                </a:endParaRPr>
              </a:p>
              <a:p>
                <a:pPr eaLnBrk="0" hangingPunct="0">
                  <a:defRPr/>
                </a:pPr>
                <a:r>
                  <a:rPr lang="en-US" sz="1300" b="1" dirty="0" smtClean="0">
                    <a:solidFill>
                      <a:schemeClr val="bg1"/>
                    </a:solidFill>
                    <a:latin typeface="Verdana" pitchFamily="34" charset="0"/>
                  </a:rPr>
                  <a:t>Enter the defined PPAP </a:t>
                </a:r>
              </a:p>
              <a:p>
                <a:pPr eaLnBrk="0" hangingPunct="0">
                  <a:defRPr/>
                </a:pPr>
                <a:r>
                  <a:rPr lang="en-US" sz="1300" b="1" dirty="0" smtClean="0">
                    <a:solidFill>
                      <a:schemeClr val="bg1"/>
                    </a:solidFill>
                    <a:latin typeface="Verdana" pitchFamily="34" charset="0"/>
                  </a:rPr>
                  <a:t>submission level here. </a:t>
                </a:r>
              </a:p>
              <a:p>
                <a:pPr eaLnBrk="0" hangingPunct="0">
                  <a:defRPr/>
                </a:pPr>
                <a:r>
                  <a:rPr lang="en-US" sz="1300" b="1" dirty="0" smtClean="0">
                    <a:solidFill>
                      <a:schemeClr val="bg1"/>
                    </a:solidFill>
                    <a:latin typeface="Verdana" pitchFamily="34" charset="0"/>
                  </a:rPr>
                  <a:t>(level 1 ~ level 5)</a:t>
                </a:r>
                <a:endParaRPr lang="en-US" sz="1300" b="1" dirty="0">
                  <a:solidFill>
                    <a:schemeClr val="bg1"/>
                  </a:solidFill>
                  <a:latin typeface="Verdana" pitchFamily="34" charset="0"/>
                </a:endParaRPr>
              </a:p>
            </p:txBody>
          </p:sp>
          <p:sp>
            <p:nvSpPr>
              <p:cNvPr id="51" name="AutoShape 51"/>
              <p:cNvSpPr>
                <a:spLocks noChangeArrowheads="1"/>
              </p:cNvSpPr>
              <p:nvPr/>
            </p:nvSpPr>
            <p:spPr bwMode="auto">
              <a:xfrm>
                <a:off x="359611" y="1351085"/>
                <a:ext cx="3014579" cy="807427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ea typeface="SimSun" pitchFamily="2" charset="-122"/>
                </a:endParaRPr>
              </a:p>
            </p:txBody>
          </p:sp>
        </p:grpSp>
        <p:sp>
          <p:nvSpPr>
            <p:cNvPr id="49" name="Line 57"/>
            <p:cNvSpPr>
              <a:spLocks noChangeShapeType="1"/>
            </p:cNvSpPr>
            <p:nvPr/>
          </p:nvSpPr>
          <p:spPr bwMode="auto">
            <a:xfrm flipV="1">
              <a:off x="5410200" y="3048000"/>
              <a:ext cx="2209800" cy="1752600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61" name="群組 60"/>
          <p:cNvGrpSpPr/>
          <p:nvPr/>
        </p:nvGrpSpPr>
        <p:grpSpPr>
          <a:xfrm>
            <a:off x="914400" y="4191000"/>
            <a:ext cx="3581400" cy="2286000"/>
            <a:chOff x="914400" y="4191000"/>
            <a:chExt cx="3581400" cy="2286000"/>
          </a:xfrm>
        </p:grpSpPr>
        <p:grpSp>
          <p:nvGrpSpPr>
            <p:cNvPr id="52" name="群組 51"/>
            <p:cNvGrpSpPr/>
            <p:nvPr/>
          </p:nvGrpSpPr>
          <p:grpSpPr>
            <a:xfrm>
              <a:off x="914400" y="4191000"/>
              <a:ext cx="3581400" cy="2286000"/>
              <a:chOff x="457200" y="3657600"/>
              <a:chExt cx="3581400" cy="2286000"/>
            </a:xfrm>
          </p:grpSpPr>
          <p:grpSp>
            <p:nvGrpSpPr>
              <p:cNvPr id="53" name="群組 20"/>
              <p:cNvGrpSpPr/>
              <p:nvPr/>
            </p:nvGrpSpPr>
            <p:grpSpPr>
              <a:xfrm>
                <a:off x="457200" y="3657600"/>
                <a:ext cx="3581400" cy="2286000"/>
                <a:chOff x="3962400" y="3429000"/>
                <a:chExt cx="3581400" cy="2286000"/>
              </a:xfrm>
            </p:grpSpPr>
            <p:grpSp>
              <p:nvGrpSpPr>
                <p:cNvPr id="55" name="群組 9"/>
                <p:cNvGrpSpPr/>
                <p:nvPr/>
              </p:nvGrpSpPr>
              <p:grpSpPr>
                <a:xfrm>
                  <a:off x="3962400" y="4800600"/>
                  <a:ext cx="3581400" cy="914400"/>
                  <a:chOff x="304800" y="1295400"/>
                  <a:chExt cx="3581400" cy="914400"/>
                </a:xfrm>
              </p:grpSpPr>
              <p:sp>
                <p:nvSpPr>
                  <p:cNvPr id="57" name="AutoShape 50"/>
                  <p:cNvSpPr>
                    <a:spLocks noChangeArrowheads="1"/>
                  </p:cNvSpPr>
                  <p:nvPr/>
                </p:nvSpPr>
                <p:spPr bwMode="auto">
                  <a:xfrm>
                    <a:off x="304800" y="1295400"/>
                    <a:ext cx="3581400" cy="914400"/>
                  </a:xfrm>
                  <a:prstGeom prst="roundRect">
                    <a:avLst>
                      <a:gd name="adj" fmla="val 16667"/>
                    </a:avLst>
                  </a:prstGeom>
                  <a:gradFill rotWithShape="1">
                    <a:gsLst>
                      <a:gs pos="0">
                        <a:schemeClr val="hlink"/>
                      </a:gs>
                      <a:gs pos="100000">
                        <a:schemeClr val="hlink">
                          <a:gamma/>
                          <a:tint val="66667"/>
                          <a:invGamma/>
                        </a:schemeClr>
                      </a:gs>
                    </a:gsLst>
                    <a:lin ang="5400000" scaled="1"/>
                  </a:gradFill>
                  <a:ln w="19050">
                    <a:solidFill>
                      <a:srgbClr val="002163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r>
                      <a:rPr lang="en-US" sz="1300" b="1" u="sng" dirty="0" smtClean="0">
                        <a:solidFill>
                          <a:schemeClr val="bg1"/>
                        </a:solidFill>
                        <a:latin typeface="Verdana" pitchFamily="34" charset="0"/>
                      </a:rPr>
                      <a:t>Supplier Name / Address / Location</a:t>
                    </a:r>
                    <a:endParaRPr lang="en-US" sz="1300" b="1" u="sng" dirty="0">
                      <a:solidFill>
                        <a:schemeClr val="bg1"/>
                      </a:solidFill>
                      <a:latin typeface="Verdana" pitchFamily="34" charset="0"/>
                    </a:endParaRPr>
                  </a:p>
                  <a:p>
                    <a:pPr eaLnBrk="0" hangingPunct="0">
                      <a:defRPr/>
                    </a:pPr>
                    <a:r>
                      <a:rPr lang="en-US" sz="1300" b="1" dirty="0" smtClean="0">
                        <a:solidFill>
                          <a:schemeClr val="bg1"/>
                        </a:solidFill>
                        <a:latin typeface="Verdana" pitchFamily="34" charset="0"/>
                      </a:rPr>
                      <a:t>Enter supplier’s name / address </a:t>
                    </a:r>
                  </a:p>
                  <a:p>
                    <a:pPr eaLnBrk="0" hangingPunct="0">
                      <a:defRPr/>
                    </a:pPr>
                    <a:r>
                      <a:rPr lang="en-US" sz="1300" b="1" dirty="0" smtClean="0">
                        <a:solidFill>
                          <a:schemeClr val="bg1"/>
                        </a:solidFill>
                        <a:latin typeface="Verdana" pitchFamily="34" charset="0"/>
                      </a:rPr>
                      <a:t>/ location information.</a:t>
                    </a:r>
                    <a:endParaRPr lang="en-US" sz="1300" b="1" dirty="0">
                      <a:solidFill>
                        <a:schemeClr val="bg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58" name="AutoShape 51"/>
                  <p:cNvSpPr>
                    <a:spLocks noChangeArrowheads="1"/>
                  </p:cNvSpPr>
                  <p:nvPr/>
                </p:nvSpPr>
                <p:spPr bwMode="auto">
                  <a:xfrm>
                    <a:off x="359611" y="1351085"/>
                    <a:ext cx="3450389" cy="807427"/>
                  </a:xfrm>
                  <a:prstGeom prst="roundRect">
                    <a:avLst>
                      <a:gd name="adj" fmla="val 16667"/>
                    </a:avLst>
                  </a:prstGeom>
                  <a:noFill/>
                  <a:ln w="25400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ea typeface="SimSun" pitchFamily="2" charset="-122"/>
                    </a:endParaRPr>
                  </a:p>
                </p:txBody>
              </p:sp>
            </p:grpSp>
            <p:sp>
              <p:nvSpPr>
                <p:cNvPr id="56" name="Line 57"/>
                <p:cNvSpPr>
                  <a:spLocks noChangeShapeType="1"/>
                </p:cNvSpPr>
                <p:nvPr/>
              </p:nvSpPr>
              <p:spPr bwMode="auto">
                <a:xfrm flipV="1">
                  <a:off x="5410200" y="3429000"/>
                  <a:ext cx="0" cy="1371600"/>
                </a:xfrm>
                <a:prstGeom prst="line">
                  <a:avLst/>
                </a:prstGeom>
                <a:noFill/>
                <a:ln w="63500">
                  <a:solidFill>
                    <a:srgbClr val="002163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54" name="Line 57"/>
              <p:cNvSpPr>
                <a:spLocks noChangeShapeType="1"/>
              </p:cNvSpPr>
              <p:nvPr/>
            </p:nvSpPr>
            <p:spPr bwMode="auto">
              <a:xfrm flipV="1">
                <a:off x="1981200" y="4114800"/>
                <a:ext cx="1066800" cy="914400"/>
              </a:xfrm>
              <a:prstGeom prst="line">
                <a:avLst/>
              </a:prstGeom>
              <a:noFill/>
              <a:ln w="63500">
                <a:solidFill>
                  <a:srgbClr val="002163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59" name="Line 57"/>
            <p:cNvSpPr>
              <a:spLocks noChangeShapeType="1"/>
            </p:cNvSpPr>
            <p:nvPr/>
          </p:nvSpPr>
          <p:spPr bwMode="auto">
            <a:xfrm flipV="1">
              <a:off x="2362200" y="4419600"/>
              <a:ext cx="609600" cy="1219200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67" name="群組 66"/>
          <p:cNvGrpSpPr/>
          <p:nvPr/>
        </p:nvGrpSpPr>
        <p:grpSpPr>
          <a:xfrm>
            <a:off x="4800600" y="4267200"/>
            <a:ext cx="3200400" cy="2362200"/>
            <a:chOff x="457200" y="3581400"/>
            <a:chExt cx="3200400" cy="2362200"/>
          </a:xfrm>
        </p:grpSpPr>
        <p:grpSp>
          <p:nvGrpSpPr>
            <p:cNvPr id="68" name="群組 20"/>
            <p:cNvGrpSpPr/>
            <p:nvPr/>
          </p:nvGrpSpPr>
          <p:grpSpPr>
            <a:xfrm>
              <a:off x="457200" y="3581400"/>
              <a:ext cx="3200400" cy="2362200"/>
              <a:chOff x="3962400" y="3352800"/>
              <a:chExt cx="3200400" cy="2362200"/>
            </a:xfrm>
          </p:grpSpPr>
          <p:grpSp>
            <p:nvGrpSpPr>
              <p:cNvPr id="70" name="群組 9"/>
              <p:cNvGrpSpPr/>
              <p:nvPr/>
            </p:nvGrpSpPr>
            <p:grpSpPr>
              <a:xfrm>
                <a:off x="3962400" y="4800600"/>
                <a:ext cx="3200400" cy="914400"/>
                <a:chOff x="304800" y="1295400"/>
                <a:chExt cx="3200400" cy="914400"/>
              </a:xfrm>
            </p:grpSpPr>
            <p:sp>
              <p:nvSpPr>
                <p:cNvPr id="73" name="AutoShape 50"/>
                <p:cNvSpPr>
                  <a:spLocks noChangeArrowheads="1"/>
                </p:cNvSpPr>
                <p:nvPr/>
              </p:nvSpPr>
              <p:spPr bwMode="auto">
                <a:xfrm>
                  <a:off x="304800" y="1295400"/>
                  <a:ext cx="3200400" cy="914400"/>
                </a:xfrm>
                <a:prstGeom prst="roundRect">
                  <a:avLst>
                    <a:gd name="adj" fmla="val 16667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tint val="66667"/>
                        <a:invGamma/>
                      </a:schemeClr>
                    </a:gs>
                  </a:gsLst>
                  <a:lin ang="5400000" scaled="1"/>
                </a:gradFill>
                <a:ln w="19050">
                  <a:solidFill>
                    <a:srgbClr val="002163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r>
                    <a:rPr lang="en-US" sz="1300" b="1" u="sng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Submitted By / Reviewed by</a:t>
                  </a:r>
                  <a:endParaRPr lang="en-US" sz="1300" b="1" u="sng" dirty="0">
                    <a:solidFill>
                      <a:schemeClr val="bg1"/>
                    </a:solidFill>
                    <a:latin typeface="Verdana" pitchFamily="34" charset="0"/>
                  </a:endParaRPr>
                </a:p>
                <a:p>
                  <a:pPr eaLnBrk="0" hangingPunct="0">
                    <a:defRPr/>
                  </a:pPr>
                  <a:r>
                    <a:rPr lang="en-US" sz="1300" b="1" dirty="0">
                      <a:solidFill>
                        <a:schemeClr val="bg1"/>
                      </a:solidFill>
                      <a:latin typeface="Verdana" pitchFamily="34" charset="0"/>
                    </a:rPr>
                    <a:t>Enter </a:t>
                  </a:r>
                  <a:r>
                    <a:rPr lang="en-US" sz="1300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the responsible people</a:t>
                  </a:r>
                </a:p>
                <a:p>
                  <a:pPr eaLnBrk="0" hangingPunct="0">
                    <a:defRPr/>
                  </a:pPr>
                  <a:r>
                    <a:rPr lang="en-US" sz="1300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who submitted / reviewed the</a:t>
                  </a:r>
                </a:p>
                <a:p>
                  <a:pPr eaLnBrk="0" hangingPunct="0">
                    <a:defRPr/>
                  </a:pPr>
                  <a:r>
                    <a:rPr lang="en-US" sz="1300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whole PPAP documents.</a:t>
                  </a:r>
                  <a:endParaRPr lang="en-US" sz="1300" b="1" dirty="0">
                    <a:solidFill>
                      <a:schemeClr val="bg1"/>
                    </a:solidFill>
                    <a:latin typeface="Verdana" pitchFamily="34" charset="0"/>
                  </a:endParaRPr>
                </a:p>
              </p:txBody>
            </p:sp>
            <p:sp>
              <p:nvSpPr>
                <p:cNvPr id="74" name="AutoShape 51"/>
                <p:cNvSpPr>
                  <a:spLocks noChangeArrowheads="1"/>
                </p:cNvSpPr>
                <p:nvPr/>
              </p:nvSpPr>
              <p:spPr bwMode="auto">
                <a:xfrm>
                  <a:off x="359611" y="1351085"/>
                  <a:ext cx="3069389" cy="807427"/>
                </a:xfrm>
                <a:prstGeom prst="roundRect">
                  <a:avLst>
                    <a:gd name="adj" fmla="val 16667"/>
                  </a:avLst>
                </a:prstGeom>
                <a:noFill/>
                <a:ln w="254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ea typeface="SimSun" pitchFamily="2" charset="-122"/>
                  </a:endParaRPr>
                </a:p>
              </p:txBody>
            </p:sp>
          </p:grpSp>
          <p:sp>
            <p:nvSpPr>
              <p:cNvPr id="72" name="Line 57"/>
              <p:cNvSpPr>
                <a:spLocks noChangeShapeType="1"/>
              </p:cNvSpPr>
              <p:nvPr/>
            </p:nvSpPr>
            <p:spPr bwMode="auto">
              <a:xfrm flipV="1">
                <a:off x="5410200" y="3352800"/>
                <a:ext cx="457200" cy="1447800"/>
              </a:xfrm>
              <a:prstGeom prst="line">
                <a:avLst/>
              </a:prstGeom>
              <a:noFill/>
              <a:ln w="63500">
                <a:solidFill>
                  <a:srgbClr val="002163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69" name="Line 57"/>
            <p:cNvSpPr>
              <a:spLocks noChangeShapeType="1"/>
            </p:cNvSpPr>
            <p:nvPr/>
          </p:nvSpPr>
          <p:spPr bwMode="auto">
            <a:xfrm flipV="1">
              <a:off x="1981200" y="3886200"/>
              <a:ext cx="1371600" cy="1143000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7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Part Submission Warrant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pic>
        <p:nvPicPr>
          <p:cNvPr id="112641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227589"/>
            <a:ext cx="7772400" cy="4563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" name="群組 11"/>
          <p:cNvGrpSpPr/>
          <p:nvPr/>
        </p:nvGrpSpPr>
        <p:grpSpPr>
          <a:xfrm>
            <a:off x="609600" y="1828800"/>
            <a:ext cx="4724400" cy="2743200"/>
            <a:chOff x="609600" y="1828800"/>
            <a:chExt cx="4724400" cy="2743200"/>
          </a:xfrm>
        </p:grpSpPr>
        <p:grpSp>
          <p:nvGrpSpPr>
            <p:cNvPr id="5" name="群組 20"/>
            <p:cNvGrpSpPr/>
            <p:nvPr/>
          </p:nvGrpSpPr>
          <p:grpSpPr>
            <a:xfrm>
              <a:off x="990600" y="2438400"/>
              <a:ext cx="4343400" cy="2133600"/>
              <a:chOff x="2819400" y="3581400"/>
              <a:chExt cx="4343400" cy="2133600"/>
            </a:xfrm>
          </p:grpSpPr>
          <p:grpSp>
            <p:nvGrpSpPr>
              <p:cNvPr id="7" name="群組 9"/>
              <p:cNvGrpSpPr/>
              <p:nvPr/>
            </p:nvGrpSpPr>
            <p:grpSpPr>
              <a:xfrm>
                <a:off x="3962400" y="4800600"/>
                <a:ext cx="3200400" cy="914400"/>
                <a:chOff x="304800" y="1295400"/>
                <a:chExt cx="3200400" cy="914400"/>
              </a:xfrm>
            </p:grpSpPr>
            <p:sp>
              <p:nvSpPr>
                <p:cNvPr id="9" name="AutoShape 50"/>
                <p:cNvSpPr>
                  <a:spLocks noChangeArrowheads="1"/>
                </p:cNvSpPr>
                <p:nvPr/>
              </p:nvSpPr>
              <p:spPr bwMode="auto">
                <a:xfrm>
                  <a:off x="304800" y="1295400"/>
                  <a:ext cx="3200400" cy="914400"/>
                </a:xfrm>
                <a:prstGeom prst="roundRect">
                  <a:avLst>
                    <a:gd name="adj" fmla="val 16667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tint val="66667"/>
                        <a:invGamma/>
                      </a:schemeClr>
                    </a:gs>
                  </a:gsLst>
                  <a:lin ang="5400000" scaled="1"/>
                </a:gradFill>
                <a:ln w="19050">
                  <a:solidFill>
                    <a:srgbClr val="002163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r>
                    <a:rPr lang="en-US" sz="1300" b="1" u="sng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Submission Reason</a:t>
                  </a:r>
                  <a:endParaRPr lang="en-US" sz="1300" b="1" u="sng" dirty="0">
                    <a:solidFill>
                      <a:schemeClr val="bg1"/>
                    </a:solidFill>
                    <a:latin typeface="Verdana" pitchFamily="34" charset="0"/>
                  </a:endParaRPr>
                </a:p>
                <a:p>
                  <a:pPr eaLnBrk="0" hangingPunct="0">
                    <a:defRPr/>
                  </a:pPr>
                  <a:r>
                    <a:rPr lang="en-US" sz="1300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Tick to choose the reason for </a:t>
                  </a:r>
                </a:p>
                <a:p>
                  <a:pPr eaLnBrk="0" hangingPunct="0">
                    <a:defRPr/>
                  </a:pPr>
                  <a:r>
                    <a:rPr lang="en-US" sz="1300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PPAP submission</a:t>
                  </a:r>
                  <a:endParaRPr lang="en-US" sz="1300" b="1" dirty="0">
                    <a:solidFill>
                      <a:schemeClr val="bg1"/>
                    </a:solidFill>
                    <a:latin typeface="Verdana" pitchFamily="34" charset="0"/>
                  </a:endParaRPr>
                </a:p>
              </p:txBody>
            </p:sp>
            <p:sp>
              <p:nvSpPr>
                <p:cNvPr id="10" name="AutoShape 51"/>
                <p:cNvSpPr>
                  <a:spLocks noChangeArrowheads="1"/>
                </p:cNvSpPr>
                <p:nvPr/>
              </p:nvSpPr>
              <p:spPr bwMode="auto">
                <a:xfrm>
                  <a:off x="359611" y="1351085"/>
                  <a:ext cx="3069389" cy="807427"/>
                </a:xfrm>
                <a:prstGeom prst="roundRect">
                  <a:avLst>
                    <a:gd name="adj" fmla="val 16667"/>
                  </a:avLst>
                </a:prstGeom>
                <a:noFill/>
                <a:ln w="254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ea typeface="SimSun" pitchFamily="2" charset="-122"/>
                  </a:endParaRPr>
                </a:p>
              </p:txBody>
            </p:sp>
          </p:grpSp>
          <p:sp>
            <p:nvSpPr>
              <p:cNvPr id="8" name="Line 57"/>
              <p:cNvSpPr>
                <a:spLocks noChangeShapeType="1"/>
              </p:cNvSpPr>
              <p:nvPr/>
            </p:nvSpPr>
            <p:spPr bwMode="auto">
              <a:xfrm flipH="1" flipV="1">
                <a:off x="2819400" y="3581400"/>
                <a:ext cx="2590800" cy="1219200"/>
              </a:xfrm>
              <a:prstGeom prst="line">
                <a:avLst/>
              </a:prstGeom>
              <a:noFill/>
              <a:ln w="63500">
                <a:solidFill>
                  <a:srgbClr val="002163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11" name="矩形 10"/>
            <p:cNvSpPr/>
            <p:nvPr/>
          </p:nvSpPr>
          <p:spPr>
            <a:xfrm>
              <a:off x="609600" y="1828800"/>
              <a:ext cx="381000" cy="1981200"/>
            </a:xfrm>
            <a:prstGeom prst="rect">
              <a:avLst/>
            </a:prstGeom>
            <a:noFill/>
            <a:ln w="38100">
              <a:solidFill>
                <a:srgbClr val="4514F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AutoShape 51"/>
          <p:cNvSpPr>
            <a:spLocks noChangeArrowheads="1"/>
          </p:cNvSpPr>
          <p:nvPr/>
        </p:nvSpPr>
        <p:spPr bwMode="auto">
          <a:xfrm>
            <a:off x="5867400" y="5486400"/>
            <a:ext cx="3069389" cy="807427"/>
          </a:xfrm>
          <a:prstGeom prst="roundRect">
            <a:avLst>
              <a:gd name="adj" fmla="val 16667"/>
            </a:avLst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zh-CN">
              <a:ea typeface="SimSun" pitchFamily="2" charset="-122"/>
            </a:endParaRPr>
          </a:p>
        </p:txBody>
      </p:sp>
      <p:grpSp>
        <p:nvGrpSpPr>
          <p:cNvPr id="22" name="群組 21"/>
          <p:cNvGrpSpPr/>
          <p:nvPr/>
        </p:nvGrpSpPr>
        <p:grpSpPr>
          <a:xfrm>
            <a:off x="5791200" y="1828800"/>
            <a:ext cx="3200400" cy="4495800"/>
            <a:chOff x="5791200" y="1828800"/>
            <a:chExt cx="3200400" cy="4495800"/>
          </a:xfrm>
        </p:grpSpPr>
        <p:sp>
          <p:nvSpPr>
            <p:cNvPr id="18" name="AutoShape 50"/>
            <p:cNvSpPr>
              <a:spLocks noChangeArrowheads="1"/>
            </p:cNvSpPr>
            <p:nvPr/>
          </p:nvSpPr>
          <p:spPr bwMode="auto">
            <a:xfrm>
              <a:off x="5791200" y="5410200"/>
              <a:ext cx="3200400" cy="91440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66667"/>
                    <a:invGamma/>
                  </a:schemeClr>
                </a:gs>
              </a:gsLst>
              <a:lin ang="5400000" scaled="1"/>
            </a:gradFill>
            <a:ln w="19050">
              <a:solidFill>
                <a:srgbClr val="002163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1300" b="1" u="sng" dirty="0" smtClean="0">
                  <a:solidFill>
                    <a:schemeClr val="bg1"/>
                  </a:solidFill>
                  <a:latin typeface="Verdana" pitchFamily="34" charset="0"/>
                </a:rPr>
                <a:t>Submission Documentation</a:t>
              </a:r>
              <a:endParaRPr lang="en-US" sz="1300" b="1" u="sng" dirty="0">
                <a:solidFill>
                  <a:schemeClr val="bg1"/>
                </a:solidFill>
                <a:latin typeface="Verdana" pitchFamily="34" charset="0"/>
              </a:endParaRPr>
            </a:p>
            <a:p>
              <a:pPr eaLnBrk="0" hangingPunct="0">
                <a:defRPr/>
              </a:pPr>
              <a:r>
                <a:rPr lang="en-US" sz="1300" b="1" dirty="0" smtClean="0">
                  <a:solidFill>
                    <a:schemeClr val="bg1"/>
                  </a:solidFill>
                  <a:latin typeface="Verdana" pitchFamily="34" charset="0"/>
                </a:rPr>
                <a:t>Choose the documentation need</a:t>
              </a:r>
            </a:p>
            <a:p>
              <a:pPr eaLnBrk="0" hangingPunct="0">
                <a:defRPr/>
              </a:pPr>
              <a:r>
                <a:rPr lang="en-US" sz="1300" b="1" dirty="0" smtClean="0">
                  <a:solidFill>
                    <a:schemeClr val="bg1"/>
                  </a:solidFill>
                  <a:latin typeface="Verdana" pitchFamily="34" charset="0"/>
                </a:rPr>
                <a:t>to submit per the PPAP level </a:t>
              </a:r>
            </a:p>
            <a:p>
              <a:pPr eaLnBrk="0" hangingPunct="0">
                <a:defRPr/>
              </a:pPr>
              <a:r>
                <a:rPr lang="en-US" sz="1300" b="1" dirty="0" smtClean="0">
                  <a:solidFill>
                    <a:schemeClr val="bg1"/>
                  </a:solidFill>
                  <a:latin typeface="Verdana" pitchFamily="34" charset="0"/>
                </a:rPr>
                <a:t>and SQE requirements.</a:t>
              </a:r>
              <a:endParaRPr lang="en-US" sz="1300" b="1" dirty="0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sp>
          <p:nvSpPr>
            <p:cNvPr id="17" name="Line 57"/>
            <p:cNvSpPr>
              <a:spLocks noChangeShapeType="1"/>
            </p:cNvSpPr>
            <p:nvPr/>
          </p:nvSpPr>
          <p:spPr bwMode="auto">
            <a:xfrm flipH="1" flipV="1">
              <a:off x="6629400" y="4038600"/>
              <a:ext cx="381000" cy="1371600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6248400" y="1828800"/>
              <a:ext cx="381000" cy="3505200"/>
            </a:xfrm>
            <a:prstGeom prst="rect">
              <a:avLst/>
            </a:prstGeom>
            <a:noFill/>
            <a:ln w="38100">
              <a:solidFill>
                <a:srgbClr val="4514F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7467600" y="1828800"/>
              <a:ext cx="381000" cy="3505200"/>
            </a:xfrm>
            <a:prstGeom prst="rect">
              <a:avLst/>
            </a:prstGeom>
            <a:noFill/>
            <a:ln w="38100">
              <a:solidFill>
                <a:srgbClr val="4514F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Line 57"/>
            <p:cNvSpPr>
              <a:spLocks noChangeShapeType="1"/>
            </p:cNvSpPr>
            <p:nvPr/>
          </p:nvSpPr>
          <p:spPr bwMode="auto">
            <a:xfrm flipV="1">
              <a:off x="7086600" y="4038600"/>
              <a:ext cx="381000" cy="1371600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1524000" y="4572000"/>
            <a:ext cx="4724400" cy="1981200"/>
            <a:chOff x="609600" y="2971800"/>
            <a:chExt cx="4724400" cy="1981200"/>
          </a:xfrm>
        </p:grpSpPr>
        <p:grpSp>
          <p:nvGrpSpPr>
            <p:cNvPr id="24" name="群組 20"/>
            <p:cNvGrpSpPr/>
            <p:nvPr/>
          </p:nvGrpSpPr>
          <p:grpSpPr>
            <a:xfrm>
              <a:off x="990600" y="3276600"/>
              <a:ext cx="4343400" cy="1676400"/>
              <a:chOff x="2819400" y="4419600"/>
              <a:chExt cx="4343400" cy="1676400"/>
            </a:xfrm>
          </p:grpSpPr>
          <p:grpSp>
            <p:nvGrpSpPr>
              <p:cNvPr id="26" name="群組 9"/>
              <p:cNvGrpSpPr/>
              <p:nvPr/>
            </p:nvGrpSpPr>
            <p:grpSpPr>
              <a:xfrm>
                <a:off x="3962400" y="4800600"/>
                <a:ext cx="3200400" cy="1295400"/>
                <a:chOff x="304800" y="1295400"/>
                <a:chExt cx="3200400" cy="1295400"/>
              </a:xfrm>
            </p:grpSpPr>
            <p:sp>
              <p:nvSpPr>
                <p:cNvPr id="28" name="AutoShape 50"/>
                <p:cNvSpPr>
                  <a:spLocks noChangeArrowheads="1"/>
                </p:cNvSpPr>
                <p:nvPr/>
              </p:nvSpPr>
              <p:spPr bwMode="auto">
                <a:xfrm>
                  <a:off x="304800" y="1295400"/>
                  <a:ext cx="3200400" cy="1295400"/>
                </a:xfrm>
                <a:prstGeom prst="roundRect">
                  <a:avLst>
                    <a:gd name="adj" fmla="val 16667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tint val="66667"/>
                        <a:invGamma/>
                      </a:schemeClr>
                    </a:gs>
                  </a:gsLst>
                  <a:lin ang="5400000" scaled="1"/>
                </a:gradFill>
                <a:ln w="19050">
                  <a:solidFill>
                    <a:srgbClr val="002163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r>
                    <a:rPr lang="en-US" sz="1300" b="1" u="sng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Dimensional FAI Results</a:t>
                  </a:r>
                  <a:endParaRPr lang="en-US" sz="1300" b="1" u="sng" dirty="0">
                    <a:solidFill>
                      <a:schemeClr val="bg1"/>
                    </a:solidFill>
                    <a:latin typeface="Verdana" pitchFamily="34" charset="0"/>
                  </a:endParaRPr>
                </a:p>
                <a:p>
                  <a:pPr eaLnBrk="0" hangingPunct="0">
                    <a:defRPr/>
                  </a:pPr>
                  <a:r>
                    <a:rPr lang="en-US" sz="1300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Tick to choose the result of FAI</a:t>
                  </a:r>
                </a:p>
                <a:p>
                  <a:pPr eaLnBrk="0" hangingPunct="0">
                    <a:defRPr/>
                  </a:pPr>
                  <a:r>
                    <a:rPr lang="en-US" sz="1300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Results. If any requirements in</a:t>
                  </a:r>
                </a:p>
                <a:p>
                  <a:pPr eaLnBrk="0" hangingPunct="0">
                    <a:defRPr/>
                  </a:pPr>
                  <a:r>
                    <a:rPr lang="en-US" sz="1300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drawing is not met, Deviation-</a:t>
                  </a:r>
                </a:p>
                <a:p>
                  <a:pPr eaLnBrk="0" hangingPunct="0">
                    <a:defRPr/>
                  </a:pPr>
                  <a:r>
                    <a:rPr lang="en-US" sz="1300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Action sheet must be completed.</a:t>
                  </a:r>
                  <a:endParaRPr lang="en-US" sz="1300" b="1" dirty="0">
                    <a:solidFill>
                      <a:schemeClr val="bg1"/>
                    </a:solidFill>
                    <a:latin typeface="Verdana" pitchFamily="34" charset="0"/>
                  </a:endParaRPr>
                </a:p>
              </p:txBody>
            </p:sp>
            <p:sp>
              <p:nvSpPr>
                <p:cNvPr id="29" name="AutoShape 51"/>
                <p:cNvSpPr>
                  <a:spLocks noChangeArrowheads="1"/>
                </p:cNvSpPr>
                <p:nvPr/>
              </p:nvSpPr>
              <p:spPr bwMode="auto">
                <a:xfrm>
                  <a:off x="359611" y="1351085"/>
                  <a:ext cx="3069389" cy="1163515"/>
                </a:xfrm>
                <a:prstGeom prst="roundRect">
                  <a:avLst>
                    <a:gd name="adj" fmla="val 16667"/>
                  </a:avLst>
                </a:prstGeom>
                <a:noFill/>
                <a:ln w="254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ea typeface="SimSun" pitchFamily="2" charset="-122"/>
                  </a:endParaRPr>
                </a:p>
              </p:txBody>
            </p:sp>
          </p:grpSp>
          <p:sp>
            <p:nvSpPr>
              <p:cNvPr id="27" name="Line 57"/>
              <p:cNvSpPr>
                <a:spLocks noChangeShapeType="1"/>
              </p:cNvSpPr>
              <p:nvPr/>
            </p:nvSpPr>
            <p:spPr bwMode="auto">
              <a:xfrm flipH="1" flipV="1">
                <a:off x="2819400" y="4419600"/>
                <a:ext cx="2590800" cy="381000"/>
              </a:xfrm>
              <a:prstGeom prst="line">
                <a:avLst/>
              </a:prstGeom>
              <a:noFill/>
              <a:ln w="63500">
                <a:solidFill>
                  <a:srgbClr val="002163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609600" y="2971800"/>
              <a:ext cx="381000" cy="533400"/>
            </a:xfrm>
            <a:prstGeom prst="rect">
              <a:avLst/>
            </a:prstGeom>
            <a:noFill/>
            <a:ln w="38100">
              <a:solidFill>
                <a:srgbClr val="4514F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群組 29"/>
          <p:cNvGrpSpPr/>
          <p:nvPr/>
        </p:nvGrpSpPr>
        <p:grpSpPr>
          <a:xfrm>
            <a:off x="685800" y="3276600"/>
            <a:ext cx="5943600" cy="2514600"/>
            <a:chOff x="-609600" y="3657600"/>
            <a:chExt cx="5943600" cy="2514600"/>
          </a:xfrm>
        </p:grpSpPr>
        <p:grpSp>
          <p:nvGrpSpPr>
            <p:cNvPr id="31" name="群組 20"/>
            <p:cNvGrpSpPr/>
            <p:nvPr/>
          </p:nvGrpSpPr>
          <p:grpSpPr>
            <a:xfrm>
              <a:off x="533400" y="3657600"/>
              <a:ext cx="4800600" cy="2286000"/>
              <a:chOff x="2362200" y="4800600"/>
              <a:chExt cx="4800600" cy="2286000"/>
            </a:xfrm>
          </p:grpSpPr>
          <p:grpSp>
            <p:nvGrpSpPr>
              <p:cNvPr id="33" name="群組 9"/>
              <p:cNvGrpSpPr/>
              <p:nvPr/>
            </p:nvGrpSpPr>
            <p:grpSpPr>
              <a:xfrm>
                <a:off x="3657600" y="4800600"/>
                <a:ext cx="3505200" cy="1295400"/>
                <a:chOff x="0" y="1295400"/>
                <a:chExt cx="3505200" cy="1295400"/>
              </a:xfrm>
            </p:grpSpPr>
            <p:sp>
              <p:nvSpPr>
                <p:cNvPr id="35" name="AutoShape 50"/>
                <p:cNvSpPr>
                  <a:spLocks noChangeArrowheads="1"/>
                </p:cNvSpPr>
                <p:nvPr/>
              </p:nvSpPr>
              <p:spPr bwMode="auto">
                <a:xfrm>
                  <a:off x="0" y="1295400"/>
                  <a:ext cx="3505200" cy="1295400"/>
                </a:xfrm>
                <a:prstGeom prst="roundRect">
                  <a:avLst>
                    <a:gd name="adj" fmla="val 16667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tint val="66667"/>
                        <a:invGamma/>
                      </a:schemeClr>
                    </a:gs>
                  </a:gsLst>
                  <a:lin ang="5400000" scaled="1"/>
                </a:gradFill>
                <a:ln w="19050">
                  <a:solidFill>
                    <a:srgbClr val="002163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r>
                    <a:rPr lang="en-US" sz="1300" b="1" u="sng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Cosmetic</a:t>
                  </a:r>
                  <a:endParaRPr lang="en-US" sz="1300" b="1" u="sng" dirty="0">
                    <a:solidFill>
                      <a:schemeClr val="bg1"/>
                    </a:solidFill>
                    <a:latin typeface="Verdana" pitchFamily="34" charset="0"/>
                  </a:endParaRPr>
                </a:p>
                <a:p>
                  <a:pPr eaLnBrk="0" hangingPunct="0">
                    <a:defRPr/>
                  </a:pPr>
                  <a:r>
                    <a:rPr lang="en-US" sz="1300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Tick to choose whether the parts’</a:t>
                  </a:r>
                </a:p>
                <a:p>
                  <a:pPr eaLnBrk="0" hangingPunct="0">
                    <a:defRPr/>
                  </a:pPr>
                  <a:r>
                    <a:rPr lang="en-US" sz="1300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cosmetic is approved by Jabil </a:t>
                  </a:r>
                </a:p>
                <a:p>
                  <a:pPr eaLnBrk="0" hangingPunct="0">
                    <a:defRPr/>
                  </a:pPr>
                  <a:r>
                    <a:rPr lang="en-US" sz="1300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responsible engineers or not.</a:t>
                  </a:r>
                  <a:endParaRPr lang="en-US" sz="1300" b="1" dirty="0">
                    <a:solidFill>
                      <a:schemeClr val="bg1"/>
                    </a:solidFill>
                    <a:latin typeface="Verdana" pitchFamily="34" charset="0"/>
                  </a:endParaRPr>
                </a:p>
              </p:txBody>
            </p:sp>
            <p:sp>
              <p:nvSpPr>
                <p:cNvPr id="36" name="AutoShape 51"/>
                <p:cNvSpPr>
                  <a:spLocks noChangeArrowheads="1"/>
                </p:cNvSpPr>
                <p:nvPr/>
              </p:nvSpPr>
              <p:spPr bwMode="auto">
                <a:xfrm>
                  <a:off x="76201" y="1351085"/>
                  <a:ext cx="3352800" cy="1163515"/>
                </a:xfrm>
                <a:prstGeom prst="roundRect">
                  <a:avLst>
                    <a:gd name="adj" fmla="val 16667"/>
                  </a:avLst>
                </a:prstGeom>
                <a:noFill/>
                <a:ln w="254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ea typeface="SimSun" pitchFamily="2" charset="-122"/>
                  </a:endParaRPr>
                </a:p>
              </p:txBody>
            </p:sp>
          </p:grpSp>
          <p:sp>
            <p:nvSpPr>
              <p:cNvPr id="34" name="Line 57"/>
              <p:cNvSpPr>
                <a:spLocks noChangeShapeType="1"/>
              </p:cNvSpPr>
              <p:nvPr/>
            </p:nvSpPr>
            <p:spPr bwMode="auto">
              <a:xfrm flipH="1">
                <a:off x="2362200" y="6096000"/>
                <a:ext cx="3200400" cy="990600"/>
              </a:xfrm>
              <a:prstGeom prst="line">
                <a:avLst/>
              </a:prstGeom>
              <a:noFill/>
              <a:ln w="63500">
                <a:solidFill>
                  <a:srgbClr val="002163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32" name="矩形 31"/>
            <p:cNvSpPr/>
            <p:nvPr/>
          </p:nvSpPr>
          <p:spPr>
            <a:xfrm>
              <a:off x="-609600" y="5943600"/>
              <a:ext cx="2133600" cy="228600"/>
            </a:xfrm>
            <a:prstGeom prst="rect">
              <a:avLst/>
            </a:prstGeom>
            <a:noFill/>
            <a:ln w="38100">
              <a:solidFill>
                <a:srgbClr val="4514F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Part Submission Warrant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pic>
        <p:nvPicPr>
          <p:cNvPr id="110593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426" y="1276362"/>
            <a:ext cx="7719574" cy="406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群組 3"/>
          <p:cNvGrpSpPr/>
          <p:nvPr/>
        </p:nvGrpSpPr>
        <p:grpSpPr>
          <a:xfrm>
            <a:off x="3733800" y="1295400"/>
            <a:ext cx="3810000" cy="1981200"/>
            <a:chOff x="2438400" y="1676400"/>
            <a:chExt cx="3810000" cy="1981200"/>
          </a:xfrm>
        </p:grpSpPr>
        <p:grpSp>
          <p:nvGrpSpPr>
            <p:cNvPr id="5" name="群組 20"/>
            <p:cNvGrpSpPr/>
            <p:nvPr/>
          </p:nvGrpSpPr>
          <p:grpSpPr>
            <a:xfrm>
              <a:off x="2514600" y="1905000"/>
              <a:ext cx="3505200" cy="1752600"/>
              <a:chOff x="4343400" y="3048000"/>
              <a:chExt cx="3505200" cy="1752600"/>
            </a:xfrm>
          </p:grpSpPr>
          <p:grpSp>
            <p:nvGrpSpPr>
              <p:cNvPr id="7" name="群組 9"/>
              <p:cNvGrpSpPr/>
              <p:nvPr/>
            </p:nvGrpSpPr>
            <p:grpSpPr>
              <a:xfrm>
                <a:off x="4343400" y="3733800"/>
                <a:ext cx="3505200" cy="1066800"/>
                <a:chOff x="685800" y="228600"/>
                <a:chExt cx="3505200" cy="1066800"/>
              </a:xfrm>
            </p:grpSpPr>
            <p:sp>
              <p:nvSpPr>
                <p:cNvPr id="9" name="AutoShape 50"/>
                <p:cNvSpPr>
                  <a:spLocks noChangeArrowheads="1"/>
                </p:cNvSpPr>
                <p:nvPr/>
              </p:nvSpPr>
              <p:spPr bwMode="auto">
                <a:xfrm>
                  <a:off x="685800" y="228600"/>
                  <a:ext cx="3505200" cy="1066800"/>
                </a:xfrm>
                <a:prstGeom prst="roundRect">
                  <a:avLst>
                    <a:gd name="adj" fmla="val 16667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tint val="66667"/>
                        <a:invGamma/>
                      </a:schemeClr>
                    </a:gs>
                  </a:gsLst>
                  <a:lin ang="5400000" scaled="1"/>
                </a:gradFill>
                <a:ln w="19050">
                  <a:solidFill>
                    <a:srgbClr val="002163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r>
                    <a:rPr lang="en-US" sz="1300" b="1" u="sng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Customer Tool</a:t>
                  </a:r>
                  <a:endParaRPr lang="en-US" sz="1300" b="1" u="sng" dirty="0">
                    <a:solidFill>
                      <a:schemeClr val="bg1"/>
                    </a:solidFill>
                    <a:latin typeface="Verdana" pitchFamily="34" charset="0"/>
                  </a:endParaRPr>
                </a:p>
                <a:p>
                  <a:pPr eaLnBrk="0" hangingPunct="0">
                    <a:defRPr/>
                  </a:pPr>
                  <a:r>
                    <a:rPr lang="en-US" sz="1300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If the tool was customer property,</a:t>
                  </a:r>
                </a:p>
                <a:p>
                  <a:pPr eaLnBrk="0" hangingPunct="0">
                    <a:defRPr/>
                  </a:pPr>
                  <a:r>
                    <a:rPr lang="en-US" sz="1300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tick “Yes”, and fill in the Tool No.</a:t>
                  </a:r>
                </a:p>
                <a:p>
                  <a:pPr eaLnBrk="0" hangingPunct="0">
                    <a:defRPr/>
                  </a:pPr>
                  <a:r>
                    <a:rPr lang="en-US" sz="1300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Otherwise, tick “No”.</a:t>
                  </a:r>
                  <a:endParaRPr lang="en-US" sz="1300" b="1" dirty="0">
                    <a:solidFill>
                      <a:schemeClr val="bg1"/>
                    </a:solidFill>
                    <a:latin typeface="Verdana" pitchFamily="34" charset="0"/>
                  </a:endParaRPr>
                </a:p>
              </p:txBody>
            </p:sp>
            <p:sp>
              <p:nvSpPr>
                <p:cNvPr id="10" name="AutoShape 51"/>
                <p:cNvSpPr>
                  <a:spLocks noChangeArrowheads="1"/>
                </p:cNvSpPr>
                <p:nvPr/>
              </p:nvSpPr>
              <p:spPr bwMode="auto">
                <a:xfrm>
                  <a:off x="762000" y="304801"/>
                  <a:ext cx="3352800" cy="914400"/>
                </a:xfrm>
                <a:prstGeom prst="roundRect">
                  <a:avLst>
                    <a:gd name="adj" fmla="val 16667"/>
                  </a:avLst>
                </a:prstGeom>
                <a:noFill/>
                <a:ln w="254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ea typeface="SimSun" pitchFamily="2" charset="-122"/>
                  </a:endParaRPr>
                </a:p>
              </p:txBody>
            </p:sp>
          </p:grpSp>
          <p:sp>
            <p:nvSpPr>
              <p:cNvPr id="8" name="Line 57"/>
              <p:cNvSpPr>
                <a:spLocks noChangeShapeType="1"/>
              </p:cNvSpPr>
              <p:nvPr/>
            </p:nvSpPr>
            <p:spPr bwMode="auto">
              <a:xfrm flipV="1">
                <a:off x="6096000" y="3048000"/>
                <a:ext cx="0" cy="762000"/>
              </a:xfrm>
              <a:prstGeom prst="line">
                <a:avLst/>
              </a:prstGeom>
              <a:noFill/>
              <a:ln w="63500">
                <a:solidFill>
                  <a:srgbClr val="002163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6" name="矩形 5"/>
            <p:cNvSpPr/>
            <p:nvPr/>
          </p:nvSpPr>
          <p:spPr>
            <a:xfrm>
              <a:off x="2438400" y="1676400"/>
              <a:ext cx="3810000" cy="228600"/>
            </a:xfrm>
            <a:prstGeom prst="rect">
              <a:avLst/>
            </a:prstGeom>
            <a:noFill/>
            <a:ln w="38100">
              <a:solidFill>
                <a:srgbClr val="4514F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609600" y="1524000"/>
            <a:ext cx="7772400" cy="2057400"/>
            <a:chOff x="609600" y="1524000"/>
            <a:chExt cx="7772400" cy="2057400"/>
          </a:xfrm>
        </p:grpSpPr>
        <p:sp>
          <p:nvSpPr>
            <p:cNvPr id="11" name="AutoShape 50"/>
            <p:cNvSpPr>
              <a:spLocks noChangeArrowheads="1"/>
            </p:cNvSpPr>
            <p:nvPr/>
          </p:nvSpPr>
          <p:spPr bwMode="auto">
            <a:xfrm>
              <a:off x="3200400" y="2514600"/>
              <a:ext cx="3505200" cy="106680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66667"/>
                    <a:invGamma/>
                  </a:schemeClr>
                </a:gs>
              </a:gsLst>
              <a:lin ang="5400000" scaled="1"/>
            </a:gradFill>
            <a:ln w="19050">
              <a:solidFill>
                <a:srgbClr val="002163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1300" b="1" u="sng" dirty="0" smtClean="0">
                  <a:solidFill>
                    <a:schemeClr val="bg1"/>
                  </a:solidFill>
                  <a:latin typeface="Verdana" pitchFamily="34" charset="0"/>
                </a:rPr>
                <a:t>Supplier Contact Information</a:t>
              </a:r>
              <a:endParaRPr lang="en-US" sz="1300" b="1" u="sng" dirty="0">
                <a:solidFill>
                  <a:schemeClr val="bg1"/>
                </a:solidFill>
                <a:latin typeface="Verdana" pitchFamily="34" charset="0"/>
              </a:endParaRPr>
            </a:p>
            <a:p>
              <a:pPr eaLnBrk="0" hangingPunct="0">
                <a:defRPr/>
              </a:pPr>
              <a:r>
                <a:rPr lang="en-US" sz="1300" b="1" dirty="0" smtClean="0">
                  <a:solidFill>
                    <a:schemeClr val="bg1"/>
                  </a:solidFill>
                  <a:latin typeface="Verdana" pitchFamily="34" charset="0"/>
                </a:rPr>
                <a:t>Fill supplier’s contact window </a:t>
              </a:r>
            </a:p>
            <a:p>
              <a:pPr eaLnBrk="0" hangingPunct="0">
                <a:defRPr/>
              </a:pPr>
              <a:r>
                <a:rPr lang="en-US" sz="1300" b="1" dirty="0" smtClean="0">
                  <a:solidFill>
                    <a:schemeClr val="bg1"/>
                  </a:solidFill>
                  <a:latin typeface="Verdana" pitchFamily="34" charset="0"/>
                </a:rPr>
                <a:t>information and sign here.</a:t>
              </a:r>
              <a:endParaRPr lang="en-US" sz="1300" b="1" dirty="0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sp>
          <p:nvSpPr>
            <p:cNvPr id="12" name="AutoShape 51"/>
            <p:cNvSpPr>
              <a:spLocks noChangeArrowheads="1"/>
            </p:cNvSpPr>
            <p:nvPr/>
          </p:nvSpPr>
          <p:spPr bwMode="auto">
            <a:xfrm>
              <a:off x="3276600" y="2590801"/>
              <a:ext cx="3352800" cy="914400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  <p:sp>
          <p:nvSpPr>
            <p:cNvPr id="13" name="Line 57"/>
            <p:cNvSpPr>
              <a:spLocks noChangeShapeType="1"/>
            </p:cNvSpPr>
            <p:nvPr/>
          </p:nvSpPr>
          <p:spPr bwMode="auto">
            <a:xfrm flipV="1">
              <a:off x="4953000" y="2133600"/>
              <a:ext cx="0" cy="457200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609600" y="1524000"/>
              <a:ext cx="7772400" cy="609600"/>
            </a:xfrm>
            <a:prstGeom prst="rect">
              <a:avLst/>
            </a:prstGeom>
            <a:noFill/>
            <a:ln w="38100">
              <a:solidFill>
                <a:srgbClr val="4514F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457200" y="2971800"/>
            <a:ext cx="3505200" cy="3124200"/>
            <a:chOff x="457200" y="1524000"/>
            <a:chExt cx="3505200" cy="2971800"/>
          </a:xfrm>
        </p:grpSpPr>
        <p:sp>
          <p:nvSpPr>
            <p:cNvPr id="18" name="AutoShape 50"/>
            <p:cNvSpPr>
              <a:spLocks noChangeArrowheads="1"/>
            </p:cNvSpPr>
            <p:nvPr/>
          </p:nvSpPr>
          <p:spPr bwMode="auto">
            <a:xfrm>
              <a:off x="457200" y="3352800"/>
              <a:ext cx="3505200" cy="114300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66667"/>
                    <a:invGamma/>
                  </a:schemeClr>
                </a:gs>
              </a:gsLst>
              <a:lin ang="5400000" scaled="1"/>
            </a:gradFill>
            <a:ln w="19050">
              <a:solidFill>
                <a:srgbClr val="002163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1300" b="1" u="sng" dirty="0" smtClean="0">
                  <a:solidFill>
                    <a:schemeClr val="bg1"/>
                  </a:solidFill>
                  <a:latin typeface="Verdana" pitchFamily="34" charset="0"/>
                </a:rPr>
                <a:t>Approval Status</a:t>
              </a:r>
              <a:endParaRPr lang="en-US" sz="1300" b="1" u="sng" dirty="0">
                <a:solidFill>
                  <a:schemeClr val="bg1"/>
                </a:solidFill>
                <a:latin typeface="Verdana" pitchFamily="34" charset="0"/>
              </a:endParaRPr>
            </a:p>
            <a:p>
              <a:pPr eaLnBrk="0" hangingPunct="0">
                <a:defRPr/>
              </a:pPr>
              <a:r>
                <a:rPr lang="en-US" sz="1300" b="1" dirty="0" smtClean="0">
                  <a:solidFill>
                    <a:schemeClr val="bg1"/>
                  </a:solidFill>
                  <a:latin typeface="Verdana" pitchFamily="34" charset="0"/>
                </a:rPr>
                <a:t>Tick to choose the Approval Status </a:t>
              </a:r>
            </a:p>
            <a:p>
              <a:pPr eaLnBrk="0" hangingPunct="0">
                <a:defRPr/>
              </a:pPr>
              <a:r>
                <a:rPr lang="en-US" sz="1300" b="1" dirty="0" smtClean="0">
                  <a:solidFill>
                    <a:schemeClr val="bg1"/>
                  </a:solidFill>
                  <a:latin typeface="Verdana" pitchFamily="34" charset="0"/>
                </a:rPr>
                <a:t>by Jabil </a:t>
              </a:r>
              <a:r>
                <a:rPr lang="en-US" sz="1300" b="1" dirty="0" err="1" smtClean="0">
                  <a:solidFill>
                    <a:schemeClr val="bg1"/>
                  </a:solidFill>
                  <a:latin typeface="Verdana" pitchFamily="34" charset="0"/>
                </a:rPr>
                <a:t>Jabil</a:t>
              </a:r>
              <a:r>
                <a:rPr lang="en-US" sz="1300" b="1" dirty="0" smtClean="0">
                  <a:solidFill>
                    <a:schemeClr val="bg1"/>
                  </a:solidFill>
                  <a:latin typeface="Verdana" pitchFamily="34" charset="0"/>
                </a:rPr>
                <a:t> Quality / Engineering.</a:t>
              </a:r>
            </a:p>
            <a:p>
              <a:pPr eaLnBrk="0" hangingPunct="0">
                <a:defRPr/>
              </a:pPr>
              <a:r>
                <a:rPr lang="en-US" sz="1300" b="1" dirty="0" smtClean="0">
                  <a:solidFill>
                    <a:schemeClr val="bg1"/>
                  </a:solidFill>
                  <a:latin typeface="Verdana" pitchFamily="34" charset="0"/>
                </a:rPr>
                <a:t>Or Customer representative,</a:t>
              </a:r>
            </a:p>
            <a:p>
              <a:pPr eaLnBrk="0" hangingPunct="0">
                <a:defRPr/>
              </a:pPr>
              <a:r>
                <a:rPr lang="en-US" sz="1300" b="1" dirty="0" smtClean="0">
                  <a:solidFill>
                    <a:schemeClr val="bg1"/>
                  </a:solidFill>
                  <a:latin typeface="Verdana" pitchFamily="34" charset="0"/>
                </a:rPr>
                <a:t>if applicable.</a:t>
              </a:r>
              <a:endParaRPr lang="en-US" sz="1300" b="1" dirty="0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sp>
          <p:nvSpPr>
            <p:cNvPr id="19" name="AutoShape 51"/>
            <p:cNvSpPr>
              <a:spLocks noChangeArrowheads="1"/>
            </p:cNvSpPr>
            <p:nvPr/>
          </p:nvSpPr>
          <p:spPr bwMode="auto">
            <a:xfrm>
              <a:off x="533400" y="3429000"/>
              <a:ext cx="3352800" cy="994317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  <p:sp>
          <p:nvSpPr>
            <p:cNvPr id="20" name="Line 57"/>
            <p:cNvSpPr>
              <a:spLocks noChangeShapeType="1"/>
            </p:cNvSpPr>
            <p:nvPr/>
          </p:nvSpPr>
          <p:spPr bwMode="auto">
            <a:xfrm flipV="1">
              <a:off x="1905000" y="2819400"/>
              <a:ext cx="0" cy="533400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609600" y="1524000"/>
              <a:ext cx="2438400" cy="1295400"/>
            </a:xfrm>
            <a:prstGeom prst="rect">
              <a:avLst/>
            </a:prstGeom>
            <a:noFill/>
            <a:ln w="38100">
              <a:solidFill>
                <a:srgbClr val="4514F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群組 21"/>
          <p:cNvGrpSpPr/>
          <p:nvPr/>
        </p:nvGrpSpPr>
        <p:grpSpPr>
          <a:xfrm>
            <a:off x="4953000" y="3124200"/>
            <a:ext cx="3962400" cy="3124200"/>
            <a:chOff x="457200" y="1524000"/>
            <a:chExt cx="3962400" cy="2971800"/>
          </a:xfrm>
        </p:grpSpPr>
        <p:sp>
          <p:nvSpPr>
            <p:cNvPr id="23" name="AutoShape 50"/>
            <p:cNvSpPr>
              <a:spLocks noChangeArrowheads="1"/>
            </p:cNvSpPr>
            <p:nvPr/>
          </p:nvSpPr>
          <p:spPr bwMode="auto">
            <a:xfrm>
              <a:off x="457200" y="3352800"/>
              <a:ext cx="3962400" cy="114300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66667"/>
                    <a:invGamma/>
                  </a:schemeClr>
                </a:gs>
              </a:gsLst>
              <a:lin ang="5400000" scaled="1"/>
            </a:gradFill>
            <a:ln w="19050">
              <a:solidFill>
                <a:srgbClr val="002163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1300" b="1" u="sng" dirty="0" smtClean="0">
                  <a:solidFill>
                    <a:schemeClr val="bg1"/>
                  </a:solidFill>
                  <a:latin typeface="Verdana" pitchFamily="34" charset="0"/>
                </a:rPr>
                <a:t>Submission Sign Off</a:t>
              </a:r>
              <a:endParaRPr lang="en-US" sz="1300" b="1" u="sng" dirty="0">
                <a:solidFill>
                  <a:schemeClr val="bg1"/>
                </a:solidFill>
                <a:latin typeface="Verdana" pitchFamily="34" charset="0"/>
              </a:endParaRPr>
            </a:p>
            <a:p>
              <a:pPr eaLnBrk="0" hangingPunct="0">
                <a:defRPr/>
              </a:pPr>
              <a:r>
                <a:rPr lang="en-US" sz="1300" b="1" dirty="0" smtClean="0">
                  <a:solidFill>
                    <a:schemeClr val="bg1"/>
                  </a:solidFill>
                  <a:latin typeface="Verdana" pitchFamily="34" charset="0"/>
                </a:rPr>
                <a:t>Sign by Jabil </a:t>
              </a:r>
              <a:r>
                <a:rPr lang="en-US" sz="1300" b="1" dirty="0" err="1" smtClean="0">
                  <a:solidFill>
                    <a:schemeClr val="bg1"/>
                  </a:solidFill>
                  <a:latin typeface="Verdana" pitchFamily="34" charset="0"/>
                </a:rPr>
                <a:t>Jabil</a:t>
              </a:r>
              <a:r>
                <a:rPr lang="en-US" sz="1300" b="1" dirty="0" smtClean="0">
                  <a:solidFill>
                    <a:schemeClr val="bg1"/>
                  </a:solidFill>
                  <a:latin typeface="Verdana" pitchFamily="34" charset="0"/>
                </a:rPr>
                <a:t> Quality / Engineering.</a:t>
              </a:r>
            </a:p>
            <a:p>
              <a:pPr eaLnBrk="0" hangingPunct="0">
                <a:defRPr/>
              </a:pPr>
              <a:r>
                <a:rPr lang="en-US" sz="1300" b="1" dirty="0" smtClean="0">
                  <a:solidFill>
                    <a:schemeClr val="bg1"/>
                  </a:solidFill>
                  <a:latin typeface="Verdana" pitchFamily="34" charset="0"/>
                </a:rPr>
                <a:t>Or Customer representative, if applicable.</a:t>
              </a:r>
              <a:endParaRPr lang="en-US" sz="1300" b="1" dirty="0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sp>
          <p:nvSpPr>
            <p:cNvPr id="24" name="AutoShape 51"/>
            <p:cNvSpPr>
              <a:spLocks noChangeArrowheads="1"/>
            </p:cNvSpPr>
            <p:nvPr/>
          </p:nvSpPr>
          <p:spPr bwMode="auto">
            <a:xfrm>
              <a:off x="533400" y="3429000"/>
              <a:ext cx="3810000" cy="994317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  <p:sp>
          <p:nvSpPr>
            <p:cNvPr id="25" name="Line 57"/>
            <p:cNvSpPr>
              <a:spLocks noChangeShapeType="1"/>
            </p:cNvSpPr>
            <p:nvPr/>
          </p:nvSpPr>
          <p:spPr bwMode="auto">
            <a:xfrm flipV="1">
              <a:off x="2209800" y="2819400"/>
              <a:ext cx="0" cy="533400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609600" y="1524000"/>
              <a:ext cx="3276600" cy="1295400"/>
            </a:xfrm>
            <a:prstGeom prst="rect">
              <a:avLst/>
            </a:prstGeom>
            <a:noFill/>
            <a:ln w="38100">
              <a:solidFill>
                <a:srgbClr val="4514F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群組 26"/>
          <p:cNvGrpSpPr/>
          <p:nvPr/>
        </p:nvGrpSpPr>
        <p:grpSpPr>
          <a:xfrm>
            <a:off x="2819400" y="4419600"/>
            <a:ext cx="5562600" cy="2209800"/>
            <a:chOff x="-76200" y="2393795"/>
            <a:chExt cx="5562600" cy="2102005"/>
          </a:xfrm>
        </p:grpSpPr>
        <p:sp>
          <p:nvSpPr>
            <p:cNvPr id="28" name="AutoShape 50"/>
            <p:cNvSpPr>
              <a:spLocks noChangeArrowheads="1"/>
            </p:cNvSpPr>
            <p:nvPr/>
          </p:nvSpPr>
          <p:spPr bwMode="auto">
            <a:xfrm>
              <a:off x="-76200" y="3352800"/>
              <a:ext cx="4495800" cy="114300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66667"/>
                    <a:invGamma/>
                  </a:schemeClr>
                </a:gs>
              </a:gsLst>
              <a:lin ang="5400000" scaled="1"/>
            </a:gradFill>
            <a:ln w="19050">
              <a:solidFill>
                <a:srgbClr val="002163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1300" b="1" u="sng" dirty="0" smtClean="0">
                  <a:solidFill>
                    <a:schemeClr val="bg1"/>
                  </a:solidFill>
                  <a:latin typeface="Verdana" pitchFamily="34" charset="0"/>
                </a:rPr>
                <a:t>Ref Deviation / Action sheet</a:t>
              </a:r>
              <a:endParaRPr lang="en-US" sz="1300" b="1" u="sng" dirty="0">
                <a:solidFill>
                  <a:schemeClr val="bg1"/>
                </a:solidFill>
                <a:latin typeface="Verdana" pitchFamily="34" charset="0"/>
              </a:endParaRPr>
            </a:p>
            <a:p>
              <a:pPr eaLnBrk="0" hangingPunct="0">
                <a:defRPr/>
              </a:pPr>
              <a:r>
                <a:rPr lang="en-US" sz="1300" b="1" dirty="0" smtClean="0">
                  <a:solidFill>
                    <a:schemeClr val="bg1"/>
                  </a:solidFill>
                  <a:latin typeface="Verdana" pitchFamily="34" charset="0"/>
                </a:rPr>
                <a:t>If PPAP is Conditional Approval, details of </a:t>
              </a:r>
            </a:p>
            <a:p>
              <a:pPr eaLnBrk="0" hangingPunct="0">
                <a:defRPr/>
              </a:pPr>
              <a:r>
                <a:rPr lang="en-US" sz="1300" b="1" dirty="0" smtClean="0">
                  <a:solidFill>
                    <a:schemeClr val="bg1"/>
                  </a:solidFill>
                  <a:latin typeface="Verdana" pitchFamily="34" charset="0"/>
                </a:rPr>
                <a:t>Conditional Approval, such as time limitation, </a:t>
              </a:r>
            </a:p>
            <a:p>
              <a:pPr eaLnBrk="0" hangingPunct="0">
                <a:defRPr/>
              </a:pPr>
              <a:r>
                <a:rPr lang="en-US" sz="1300" b="1" dirty="0" smtClean="0">
                  <a:solidFill>
                    <a:schemeClr val="bg1"/>
                  </a:solidFill>
                  <a:latin typeface="Verdana" pitchFamily="34" charset="0"/>
                </a:rPr>
                <a:t>or qty limitation should be described. And </a:t>
              </a:r>
            </a:p>
            <a:p>
              <a:pPr eaLnBrk="0" hangingPunct="0">
                <a:defRPr/>
              </a:pPr>
              <a:r>
                <a:rPr lang="en-US" sz="1300" b="1" dirty="0" smtClean="0">
                  <a:solidFill>
                    <a:schemeClr val="bg1"/>
                  </a:solidFill>
                  <a:latin typeface="Verdana" pitchFamily="34" charset="0"/>
                </a:rPr>
                <a:t>action plan need to be provided.</a:t>
              </a:r>
            </a:p>
          </p:txBody>
        </p:sp>
        <p:sp>
          <p:nvSpPr>
            <p:cNvPr id="29" name="AutoShape 51"/>
            <p:cNvSpPr>
              <a:spLocks noChangeArrowheads="1"/>
            </p:cNvSpPr>
            <p:nvPr/>
          </p:nvSpPr>
          <p:spPr bwMode="auto">
            <a:xfrm>
              <a:off x="0" y="3429000"/>
              <a:ext cx="4343400" cy="994317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  <p:sp>
          <p:nvSpPr>
            <p:cNvPr id="30" name="Line 57"/>
            <p:cNvSpPr>
              <a:spLocks noChangeShapeType="1"/>
            </p:cNvSpPr>
            <p:nvPr/>
          </p:nvSpPr>
          <p:spPr bwMode="auto">
            <a:xfrm flipV="1">
              <a:off x="2438400" y="2819400"/>
              <a:ext cx="0" cy="533400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609600" y="2393795"/>
              <a:ext cx="4876800" cy="425605"/>
            </a:xfrm>
            <a:prstGeom prst="rect">
              <a:avLst/>
            </a:prstGeom>
            <a:noFill/>
            <a:ln w="38100">
              <a:solidFill>
                <a:srgbClr val="4514F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990600" y="2743200"/>
            <a:ext cx="6934200" cy="1219200"/>
            <a:chOff x="624" y="1728"/>
            <a:chExt cx="4368" cy="768"/>
          </a:xfrm>
          <a:solidFill>
            <a:srgbClr val="4514FA"/>
          </a:solidFill>
        </p:grpSpPr>
        <p:sp>
          <p:nvSpPr>
            <p:cNvPr id="4" name="AutoShape 3"/>
            <p:cNvSpPr>
              <a:spLocks noChangeArrowheads="1"/>
            </p:cNvSpPr>
            <p:nvPr/>
          </p:nvSpPr>
          <p:spPr bwMode="gray">
            <a:xfrm>
              <a:off x="624" y="1728"/>
              <a:ext cx="4356" cy="768"/>
            </a:xfrm>
            <a:prstGeom prst="roundRect">
              <a:avLst>
                <a:gd name="adj" fmla="val 16667"/>
              </a:avLst>
            </a:prstGeom>
            <a:grpFill/>
            <a:ln w="9525">
              <a:noFill/>
              <a:round/>
              <a:headEnd/>
              <a:tailEnd/>
            </a:ln>
            <a:effectLst>
              <a:outerShdw dist="81320" dir="2319588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  <p:sp>
          <p:nvSpPr>
            <p:cNvPr id="5" name="Rectangle 4"/>
            <p:cNvSpPr>
              <a:spLocks noChangeArrowheads="1"/>
            </p:cNvSpPr>
            <p:nvPr/>
          </p:nvSpPr>
          <p:spPr bwMode="gray">
            <a:xfrm>
              <a:off x="633" y="1776"/>
              <a:ext cx="4359" cy="67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rPr>
                <a:t>AUTHORIZED ENGINEERING CHANGE DOCUMENTS </a:t>
              </a:r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b="1" dirty="0" smtClean="0">
                <a:solidFill>
                  <a:schemeClr val="bg1"/>
                </a:solidFill>
                <a:ea typeface="SimSun" pitchFamily="2" charset="-122"/>
              </a:rPr>
              <a:t>Authorized Engineering Change Documents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216900" cy="5105400"/>
          </a:xfrm>
        </p:spPr>
        <p:txBody>
          <a:bodyPr/>
          <a:lstStyle/>
          <a:p>
            <a:pPr marL="0" eaLnBrk="1" hangingPunct="1">
              <a:lnSpc>
                <a:spcPct val="120000"/>
              </a:lnSpc>
              <a:spcAft>
                <a:spcPts val="600"/>
              </a:spcAft>
              <a:buNone/>
            </a:pPr>
            <a:r>
              <a:rPr lang="en-US" altLang="zh-CN" sz="2200" b="1" dirty="0" smtClean="0">
                <a:ea typeface="SimSun" pitchFamily="2" charset="-122"/>
              </a:rPr>
              <a:t>The supplier shall provide authorized change documents for those changes not yet recorded in the design record, but incorporated in the product, part or tooling, such as:</a:t>
            </a:r>
          </a:p>
          <a:p>
            <a:pPr marL="360000" lvl="2" eaLnBrk="1" hangingPunct="1">
              <a:spcAft>
                <a:spcPts val="900"/>
              </a:spcAft>
              <a:buClr>
                <a:srgbClr val="A50021"/>
              </a:buClr>
              <a:buFont typeface="Wingdings" pitchFamily="2" charset="2"/>
              <a:buChar char="Ø"/>
            </a:pPr>
            <a:r>
              <a:rPr lang="en-US" altLang="zh-CN" sz="2000" b="1" dirty="0" smtClean="0">
                <a:solidFill>
                  <a:srgbClr val="4514FA"/>
                </a:solidFill>
                <a:ea typeface="SimSun" pitchFamily="2" charset="-122"/>
              </a:rPr>
              <a:t>ECNs </a:t>
            </a:r>
            <a:r>
              <a:rPr lang="en-US" altLang="zh-CN" sz="2000" b="1" i="1" dirty="0" smtClean="0">
                <a:solidFill>
                  <a:srgbClr val="4514FA"/>
                </a:solidFill>
                <a:ea typeface="SimSun" pitchFamily="2" charset="-122"/>
              </a:rPr>
              <a:t>(must be approved, not pending)</a:t>
            </a:r>
          </a:p>
          <a:p>
            <a:pPr marL="360000" lvl="2" eaLnBrk="1" hangingPunct="1">
              <a:spcAft>
                <a:spcPts val="900"/>
              </a:spcAft>
              <a:buClr>
                <a:srgbClr val="A50021"/>
              </a:buClr>
              <a:buFont typeface="Wingdings" pitchFamily="2" charset="2"/>
              <a:buChar char="Ø"/>
            </a:pPr>
            <a:r>
              <a:rPr lang="en-US" altLang="zh-CN" sz="2000" b="1" dirty="0" smtClean="0">
                <a:ea typeface="SimSun" pitchFamily="2" charset="-122"/>
              </a:rPr>
              <a:t>Specifications</a:t>
            </a:r>
          </a:p>
          <a:p>
            <a:pPr marL="360000" lvl="2" eaLnBrk="1" hangingPunct="1">
              <a:spcAft>
                <a:spcPts val="900"/>
              </a:spcAft>
              <a:buClr>
                <a:srgbClr val="A50021"/>
              </a:buClr>
              <a:buFont typeface="Wingdings" pitchFamily="2" charset="2"/>
              <a:buChar char="Ø"/>
            </a:pPr>
            <a:r>
              <a:rPr lang="en-US" altLang="zh-CN" sz="2000" b="1" dirty="0" smtClean="0">
                <a:solidFill>
                  <a:srgbClr val="4514FA"/>
                </a:solidFill>
                <a:ea typeface="SimSun" pitchFamily="2" charset="-122"/>
              </a:rPr>
              <a:t>Feasibility studies</a:t>
            </a:r>
          </a:p>
          <a:p>
            <a:pPr marL="360000" lvl="2" eaLnBrk="1" hangingPunct="1">
              <a:spcAft>
                <a:spcPts val="900"/>
              </a:spcAft>
              <a:buClr>
                <a:srgbClr val="A50021"/>
              </a:buClr>
              <a:buFont typeface="Wingdings" pitchFamily="2" charset="2"/>
              <a:buChar char="Ø"/>
            </a:pPr>
            <a:r>
              <a:rPr lang="en-US" altLang="zh-CN" sz="2000" b="1" dirty="0" smtClean="0">
                <a:ea typeface="SimSun" pitchFamily="2" charset="-122"/>
              </a:rPr>
              <a:t>Supplier change requests</a:t>
            </a:r>
          </a:p>
          <a:p>
            <a:pPr marL="360000" lvl="2" eaLnBrk="1" hangingPunct="1">
              <a:spcAft>
                <a:spcPts val="900"/>
              </a:spcAft>
              <a:buClr>
                <a:srgbClr val="A50021"/>
              </a:buClr>
              <a:buFont typeface="Wingdings" pitchFamily="2" charset="2"/>
              <a:buChar char="Ø"/>
            </a:pPr>
            <a:r>
              <a:rPr lang="en-US" altLang="zh-CN" sz="2000" b="1" dirty="0" smtClean="0">
                <a:solidFill>
                  <a:srgbClr val="4514FA"/>
                </a:solidFill>
                <a:ea typeface="SimSun" pitchFamily="2" charset="-122"/>
              </a:rPr>
              <a:t>Sub-assembly drawings</a:t>
            </a:r>
          </a:p>
          <a:p>
            <a:pPr marL="360000" lvl="2" eaLnBrk="1" hangingPunct="1">
              <a:spcAft>
                <a:spcPts val="900"/>
              </a:spcAft>
              <a:buClr>
                <a:srgbClr val="A50021"/>
              </a:buClr>
              <a:buFont typeface="Wingdings" pitchFamily="2" charset="2"/>
              <a:buChar char="Ø"/>
            </a:pPr>
            <a:r>
              <a:rPr lang="en-US" altLang="zh-CN" sz="2000" b="1" dirty="0" smtClean="0">
                <a:solidFill>
                  <a:schemeClr val="tx1"/>
                </a:solidFill>
                <a:ea typeface="SimSun" pitchFamily="2" charset="-122"/>
              </a:rPr>
              <a:t>Life or reliability testing requirements</a:t>
            </a:r>
          </a:p>
          <a:p>
            <a:pPr eaLnBrk="1" hangingPunct="1"/>
            <a:endParaRPr lang="en-US" altLang="zh-CN" sz="1800" b="1" dirty="0" smtClean="0">
              <a:solidFill>
                <a:schemeClr val="tx1"/>
              </a:solidFill>
              <a:ea typeface="SimSun" pitchFamily="2" charset="-122"/>
            </a:endParaRPr>
          </a:p>
          <a:p>
            <a:pPr eaLnBrk="1" hangingPunct="1"/>
            <a:endParaRPr lang="en-US" altLang="zh-CN" dirty="0" smtClean="0">
              <a:ea typeface="SimSun" pitchFamily="2" charset="-122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295400" y="2743200"/>
            <a:ext cx="6553200" cy="952500"/>
            <a:chOff x="1152" y="1728"/>
            <a:chExt cx="3744" cy="600"/>
          </a:xfrm>
          <a:solidFill>
            <a:srgbClr val="4514FA"/>
          </a:solidFill>
        </p:grpSpPr>
        <p:sp>
          <p:nvSpPr>
            <p:cNvPr id="4" name="AutoShape 3"/>
            <p:cNvSpPr>
              <a:spLocks noChangeArrowheads="1"/>
            </p:cNvSpPr>
            <p:nvPr/>
          </p:nvSpPr>
          <p:spPr bwMode="gray">
            <a:xfrm>
              <a:off x="1152" y="1728"/>
              <a:ext cx="3734" cy="600"/>
            </a:xfrm>
            <a:prstGeom prst="roundRect">
              <a:avLst>
                <a:gd name="adj" fmla="val 16667"/>
              </a:avLst>
            </a:prstGeom>
            <a:grpFill/>
            <a:ln w="9525">
              <a:noFill/>
              <a:round/>
              <a:headEnd/>
              <a:tailEnd/>
            </a:ln>
            <a:effectLst>
              <a:outerShdw dist="81320" dir="2319588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  <p:sp>
          <p:nvSpPr>
            <p:cNvPr id="5" name="Rectangle 4"/>
            <p:cNvSpPr>
              <a:spLocks noChangeArrowheads="1"/>
            </p:cNvSpPr>
            <p:nvPr/>
          </p:nvSpPr>
          <p:spPr bwMode="gray">
            <a:xfrm>
              <a:off x="1160" y="1843"/>
              <a:ext cx="3736" cy="36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en-US" sz="3200" b="1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rPr>
                <a:t>PROCESS FLOW DIAGRAM </a:t>
              </a:r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Process Flow Diagram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4957763" y="1033463"/>
            <a:ext cx="4149725" cy="135421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7800" indent="-177800" eaLnBrk="0" hangingPunct="0"/>
            <a:r>
              <a:rPr lang="en-US" altLang="zh-CN" sz="1800" b="1" u="sng" dirty="0">
                <a:solidFill>
                  <a:srgbClr val="4514FA"/>
                </a:solidFill>
                <a:latin typeface="Verdana" pitchFamily="34" charset="0"/>
                <a:ea typeface="SimSun" pitchFamily="2" charset="-122"/>
              </a:rPr>
              <a:t>What is It?</a:t>
            </a:r>
          </a:p>
          <a:p>
            <a:pPr marL="177800" indent="-177800" eaLnBrk="0" hangingPunct="0">
              <a:buClr>
                <a:schemeClr val="accent2"/>
              </a:buClr>
              <a:buFontTx/>
              <a:buChar char="•"/>
            </a:pPr>
            <a:r>
              <a:rPr lang="en-US" altLang="zh-CN" sz="1600" dirty="0">
                <a:latin typeface="Verdana" pitchFamily="34" charset="0"/>
                <a:ea typeface="SimSun" pitchFamily="2" charset="-122"/>
              </a:rPr>
              <a:t>A visual diagram of the entire process from </a:t>
            </a:r>
            <a:r>
              <a:rPr lang="en-US" altLang="zh-CN" sz="1600" b="1" dirty="0">
                <a:latin typeface="Verdana" pitchFamily="34" charset="0"/>
                <a:ea typeface="SimSun" pitchFamily="2" charset="-122"/>
              </a:rPr>
              <a:t>receiving through shipping, </a:t>
            </a:r>
            <a:r>
              <a:rPr lang="en-US" altLang="zh-CN" sz="1600" dirty="0">
                <a:latin typeface="Verdana" pitchFamily="34" charset="0"/>
                <a:ea typeface="SimSun" pitchFamily="2" charset="-122"/>
              </a:rPr>
              <a:t>including outside processes and services</a:t>
            </a:r>
          </a:p>
        </p:txBody>
      </p:sp>
      <p:grpSp>
        <p:nvGrpSpPr>
          <p:cNvPr id="4" name="Group 5"/>
          <p:cNvGrpSpPr>
            <a:grpSpLocks/>
          </p:cNvGrpSpPr>
          <p:nvPr/>
        </p:nvGrpSpPr>
        <p:grpSpPr bwMode="auto">
          <a:xfrm>
            <a:off x="4951413" y="2511424"/>
            <a:ext cx="4149725" cy="2365376"/>
            <a:chOff x="3119" y="1380"/>
            <a:chExt cx="2614" cy="1490"/>
          </a:xfrm>
        </p:grpSpPr>
        <p:sp>
          <p:nvSpPr>
            <p:cNvPr id="5" name="Text Box 6"/>
            <p:cNvSpPr txBox="1">
              <a:spLocks noChangeArrowheads="1"/>
            </p:cNvSpPr>
            <p:nvPr/>
          </p:nvSpPr>
          <p:spPr bwMode="auto">
            <a:xfrm>
              <a:off x="3119" y="1580"/>
              <a:ext cx="2614" cy="129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altLang="zh-CN" sz="1600" dirty="0">
                  <a:latin typeface="Verdana" pitchFamily="34" charset="0"/>
                  <a:ea typeface="SimSun" pitchFamily="2" charset="-122"/>
                </a:rPr>
                <a:t>To help people “see” the real process. Process maps can be used to understand the following characteristics of a process:</a:t>
              </a:r>
            </a:p>
            <a:p>
              <a:pPr lvl="1" indent="-228600" eaLnBrk="0" hangingPunct="0">
                <a:buClr>
                  <a:schemeClr val="accent2"/>
                </a:buClr>
                <a:buFontTx/>
                <a:buChar char="•"/>
              </a:pPr>
              <a:r>
                <a:rPr lang="en-US" altLang="zh-CN" sz="1600" dirty="0">
                  <a:latin typeface="Verdana" pitchFamily="34" charset="0"/>
                  <a:ea typeface="SimSun" pitchFamily="2" charset="-122"/>
                </a:rPr>
                <a:t> Set-by-step process linkage</a:t>
              </a:r>
            </a:p>
            <a:p>
              <a:pPr lvl="1" indent="-228600" eaLnBrk="0" hangingPunct="0">
                <a:buClr>
                  <a:schemeClr val="accent2"/>
                </a:buClr>
                <a:buFontTx/>
                <a:buChar char="•"/>
              </a:pPr>
              <a:r>
                <a:rPr lang="en-US" altLang="zh-CN" sz="1600" dirty="0">
                  <a:latin typeface="Verdana" pitchFamily="34" charset="0"/>
                  <a:ea typeface="SimSun" pitchFamily="2" charset="-122"/>
                </a:rPr>
                <a:t> Offline activities (measurement, inspection, handling)</a:t>
              </a:r>
            </a:p>
            <a:p>
              <a:pPr lvl="1" indent="-228600" eaLnBrk="0" hangingPunct="0">
                <a:buClr>
                  <a:schemeClr val="accent2"/>
                </a:buClr>
                <a:buFontTx/>
                <a:buChar char="•"/>
              </a:pPr>
              <a:r>
                <a:rPr lang="en-US" altLang="zh-CN" sz="1600" dirty="0">
                  <a:latin typeface="Verdana" pitchFamily="34" charset="0"/>
                  <a:ea typeface="SimSun" pitchFamily="2" charset="-122"/>
                </a:rPr>
                <a:t> Rework, scrap</a:t>
              </a:r>
            </a:p>
          </p:txBody>
        </p:sp>
        <p:sp>
          <p:nvSpPr>
            <p:cNvPr id="7" name="Text Box 8"/>
            <p:cNvSpPr txBox="1">
              <a:spLocks noChangeArrowheads="1"/>
            </p:cNvSpPr>
            <p:nvPr/>
          </p:nvSpPr>
          <p:spPr bwMode="auto">
            <a:xfrm>
              <a:off x="3120" y="1380"/>
              <a:ext cx="1831" cy="23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>
                <a:buClr>
                  <a:schemeClr val="tx1"/>
                </a:buClr>
              </a:pPr>
              <a:r>
                <a:rPr lang="en-US" altLang="zh-CN" sz="1800" b="1" u="sng" dirty="0">
                  <a:solidFill>
                    <a:srgbClr val="4514FA"/>
                  </a:solidFill>
                  <a:latin typeface="Verdana" pitchFamily="34" charset="0"/>
                  <a:ea typeface="SimSun" pitchFamily="2" charset="-122"/>
                </a:rPr>
                <a:t>Objective or Purpose</a:t>
              </a:r>
              <a:endParaRPr lang="en-US" altLang="zh-CN" sz="1800" u="sng" dirty="0">
                <a:solidFill>
                  <a:srgbClr val="4514FA"/>
                </a:solidFill>
                <a:latin typeface="Verdana" pitchFamily="34" charset="0"/>
                <a:ea typeface="SimSun" pitchFamily="2" charset="-122"/>
              </a:endParaRPr>
            </a:p>
          </p:txBody>
        </p:sp>
      </p:grp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4957763" y="5064204"/>
            <a:ext cx="3946525" cy="1107996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4625" indent="-174625" eaLnBrk="0" hangingPunct="0"/>
            <a:r>
              <a:rPr lang="en-US" altLang="zh-CN" sz="1800" b="1" u="sng" dirty="0">
                <a:solidFill>
                  <a:srgbClr val="4514FA"/>
                </a:solidFill>
                <a:latin typeface="Verdana" pitchFamily="34" charset="0"/>
                <a:ea typeface="SimSun" pitchFamily="2" charset="-122"/>
              </a:rPr>
              <a:t>When to Use It</a:t>
            </a:r>
          </a:p>
          <a:p>
            <a:pPr marL="174625" indent="-174625" eaLnBrk="0" hangingPunct="0">
              <a:buClr>
                <a:schemeClr val="accent2"/>
              </a:buClr>
              <a:buFontTx/>
              <a:buChar char="•"/>
            </a:pPr>
            <a:r>
              <a:rPr lang="en-US" altLang="zh-CN" sz="1600" dirty="0">
                <a:latin typeface="Verdana" pitchFamily="34" charset="0"/>
                <a:ea typeface="SimSun" pitchFamily="2" charset="-122"/>
              </a:rPr>
              <a:t>To understand how a process is done</a:t>
            </a:r>
          </a:p>
          <a:p>
            <a:pPr marL="174625" indent="-174625" eaLnBrk="0" hangingPunct="0">
              <a:buClr>
                <a:schemeClr val="accent2"/>
              </a:buClr>
              <a:buFontTx/>
              <a:buChar char="•"/>
            </a:pPr>
            <a:r>
              <a:rPr lang="en-US" altLang="zh-CN" sz="1600" dirty="0">
                <a:latin typeface="Verdana" pitchFamily="34" charset="0"/>
                <a:ea typeface="SimSun" pitchFamily="2" charset="-122"/>
              </a:rPr>
              <a:t>Prior to completing the PFMEA</a:t>
            </a:r>
            <a:endParaRPr lang="en-US" altLang="zh-CN" sz="1600" b="1" dirty="0">
              <a:latin typeface="Verdana" pitchFamily="34" charset="0"/>
              <a:ea typeface="SimSun" pitchFamily="2" charset="-122"/>
            </a:endParaRPr>
          </a:p>
        </p:txBody>
      </p:sp>
      <p:grpSp>
        <p:nvGrpSpPr>
          <p:cNvPr id="11" name="Group 12"/>
          <p:cNvGrpSpPr>
            <a:grpSpLocks/>
          </p:cNvGrpSpPr>
          <p:nvPr/>
        </p:nvGrpSpPr>
        <p:grpSpPr bwMode="auto">
          <a:xfrm>
            <a:off x="317500" y="1327150"/>
            <a:ext cx="4254500" cy="2254250"/>
            <a:chOff x="200" y="836"/>
            <a:chExt cx="2680" cy="1420"/>
          </a:xfrm>
        </p:grpSpPr>
        <p:sp>
          <p:nvSpPr>
            <p:cNvPr id="12" name="Rectangle 13"/>
            <p:cNvSpPr>
              <a:spLocks noChangeArrowheads="1"/>
            </p:cNvSpPr>
            <p:nvPr/>
          </p:nvSpPr>
          <p:spPr bwMode="auto">
            <a:xfrm>
              <a:off x="200" y="836"/>
              <a:ext cx="2680" cy="1420"/>
            </a:xfrm>
            <a:prstGeom prst="rect">
              <a:avLst/>
            </a:prstGeom>
            <a:solidFill>
              <a:srgbClr val="009999">
                <a:alpha val="14902"/>
              </a:srgbClr>
            </a:solidFill>
            <a:ln w="254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  <p:graphicFrame>
          <p:nvGraphicFramePr>
            <p:cNvPr id="13" name="Object 14"/>
            <p:cNvGraphicFramePr>
              <a:graphicFrameLocks noChangeAspect="1"/>
            </p:cNvGraphicFramePr>
            <p:nvPr/>
          </p:nvGraphicFramePr>
          <p:xfrm>
            <a:off x="288" y="912"/>
            <a:ext cx="2496" cy="1258"/>
          </p:xfrm>
          <a:graphic>
            <a:graphicData uri="http://schemas.openxmlformats.org/presentationml/2006/ole">
              <p:oleObj spid="_x0000_s102401" name="VISIO" r:id="rId4" imgW="9505440" imgH="4235040" progId="">
                <p:embed/>
              </p:oleObj>
            </a:graphicData>
          </a:graphic>
        </p:graphicFrame>
      </p:grpSp>
      <p:grpSp>
        <p:nvGrpSpPr>
          <p:cNvPr id="14" name="Group 15"/>
          <p:cNvGrpSpPr>
            <a:grpSpLocks/>
          </p:cNvGrpSpPr>
          <p:nvPr/>
        </p:nvGrpSpPr>
        <p:grpSpPr bwMode="auto">
          <a:xfrm>
            <a:off x="317500" y="3965575"/>
            <a:ext cx="4254500" cy="2130425"/>
            <a:chOff x="200" y="2498"/>
            <a:chExt cx="2680" cy="1342"/>
          </a:xfrm>
        </p:grpSpPr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200" y="2498"/>
              <a:ext cx="2680" cy="1342"/>
            </a:xfrm>
            <a:prstGeom prst="rect">
              <a:avLst/>
            </a:prstGeom>
            <a:solidFill>
              <a:schemeClr val="tx2">
                <a:lumMod val="75000"/>
                <a:alpha val="30000"/>
              </a:schemeClr>
            </a:solidFill>
            <a:ln w="254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  <p:grpSp>
          <p:nvGrpSpPr>
            <p:cNvPr id="16" name="Group 17"/>
            <p:cNvGrpSpPr>
              <a:grpSpLocks/>
            </p:cNvGrpSpPr>
            <p:nvPr/>
          </p:nvGrpSpPr>
          <p:grpSpPr bwMode="auto">
            <a:xfrm>
              <a:off x="459" y="2522"/>
              <a:ext cx="2229" cy="1270"/>
              <a:chOff x="1395" y="1943"/>
              <a:chExt cx="1399" cy="886"/>
            </a:xfrm>
          </p:grpSpPr>
          <p:graphicFrame>
            <p:nvGraphicFramePr>
              <p:cNvPr id="17" name="Object 18"/>
              <p:cNvGraphicFramePr>
                <a:graphicFrameLocks noChangeAspect="1"/>
              </p:cNvGraphicFramePr>
              <p:nvPr/>
            </p:nvGraphicFramePr>
            <p:xfrm>
              <a:off x="1407" y="1979"/>
              <a:ext cx="1332" cy="798"/>
            </p:xfrm>
            <a:graphic>
              <a:graphicData uri="http://schemas.openxmlformats.org/presentationml/2006/ole">
                <p:oleObj spid="_x0000_s102402" name="VISIO" r:id="rId5" imgW="14664960" imgH="8778600" progId="">
                  <p:embed/>
                </p:oleObj>
              </a:graphicData>
            </a:graphic>
          </p:graphicFrame>
          <p:sp>
            <p:nvSpPr>
              <p:cNvPr id="18" name="Rectangle 19"/>
              <p:cNvSpPr>
                <a:spLocks noChangeArrowheads="1"/>
              </p:cNvSpPr>
              <p:nvPr/>
            </p:nvSpPr>
            <p:spPr bwMode="auto">
              <a:xfrm>
                <a:off x="1395" y="1943"/>
                <a:ext cx="1399" cy="88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ea typeface="SimSun" pitchFamily="2" charset="-122"/>
                </a:endParaRPr>
              </a:p>
            </p:txBody>
          </p:sp>
        </p:grp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Process Flow Diagram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5486400" y="3048000"/>
            <a:ext cx="3276600" cy="1066800"/>
            <a:chOff x="3456" y="1920"/>
            <a:chExt cx="2064" cy="864"/>
          </a:xfrm>
        </p:grpSpPr>
        <p:sp>
          <p:nvSpPr>
            <p:cNvPr id="5" name="AutoShape 8"/>
            <p:cNvSpPr>
              <a:spLocks noChangeArrowheads="1"/>
            </p:cNvSpPr>
            <p:nvPr/>
          </p:nvSpPr>
          <p:spPr bwMode="gray">
            <a:xfrm>
              <a:off x="3456" y="1920"/>
              <a:ext cx="2064" cy="864"/>
            </a:xfrm>
            <a:prstGeom prst="roundRect">
              <a:avLst>
                <a:gd name="adj" fmla="val 16667"/>
              </a:avLst>
            </a:prstGeom>
            <a:solidFill>
              <a:srgbClr val="4514FA"/>
            </a:solidFill>
            <a:ln w="9525">
              <a:noFill/>
              <a:round/>
              <a:headEnd/>
              <a:tailEnd/>
            </a:ln>
            <a:effectLst>
              <a:outerShdw dist="81320" dir="2319588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zh-CN" altLang="zh-CN" b="1">
                <a:solidFill>
                  <a:schemeClr val="bg1"/>
                </a:solidFill>
                <a:latin typeface="Verdana" pitchFamily="34" charset="0"/>
                <a:ea typeface="SimSun" pitchFamily="2" charset="-122"/>
              </a:endParaRPr>
            </a:p>
          </p:txBody>
        </p:sp>
        <p:sp>
          <p:nvSpPr>
            <p:cNvPr id="6" name="Rectangle 9"/>
            <p:cNvSpPr>
              <a:spLocks noChangeArrowheads="1"/>
            </p:cNvSpPr>
            <p:nvPr/>
          </p:nvSpPr>
          <p:spPr bwMode="gray">
            <a:xfrm>
              <a:off x="3504" y="1968"/>
              <a:ext cx="1982" cy="5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85000"/>
                </a:lnSpc>
                <a:spcBef>
                  <a:spcPct val="50000"/>
                </a:spcBef>
                <a:buClr>
                  <a:srgbClr val="1F3F5F"/>
                </a:buClr>
              </a:pPr>
              <a:r>
                <a:rPr lang="en-US" altLang="zh-CN" sz="1600" b="1" dirty="0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rPr>
                <a:t>The process flow diagram utilizes these symbols to clearly identify each step in the process</a:t>
              </a:r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990600" y="1219200"/>
            <a:ext cx="4168775" cy="4953000"/>
            <a:chOff x="1012825" y="1219200"/>
            <a:chExt cx="4168775" cy="4953000"/>
          </a:xfrm>
        </p:grpSpPr>
        <p:pic>
          <p:nvPicPr>
            <p:cNvPr id="3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12825" y="1219200"/>
              <a:ext cx="4168775" cy="4953000"/>
            </a:xfrm>
            <a:prstGeom prst="rect">
              <a:avLst/>
            </a:prstGeom>
            <a:noFill/>
            <a:ln w="25400">
              <a:solidFill>
                <a:schemeClr val="hlink"/>
              </a:solidFill>
              <a:miter lim="800000"/>
              <a:headEnd/>
              <a:tailEnd/>
            </a:ln>
          </p:spPr>
        </p:pic>
        <p:sp>
          <p:nvSpPr>
            <p:cNvPr id="9" name="文字方塊 8"/>
            <p:cNvSpPr txBox="1"/>
            <p:nvPr/>
          </p:nvSpPr>
          <p:spPr>
            <a:xfrm>
              <a:off x="1066800" y="1295400"/>
              <a:ext cx="609600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 altLang="zh-CN" dirty="0" smtClean="0"/>
            </a:p>
            <a:p>
              <a:endParaRPr lang="zh-CN" altLang="en-US" dirty="0"/>
            </a:p>
          </p:txBody>
        </p:sp>
      </p:grpSp>
      <p:sp>
        <p:nvSpPr>
          <p:cNvPr id="8" name="Line 12"/>
          <p:cNvSpPr>
            <a:spLocks noChangeShapeType="1"/>
          </p:cNvSpPr>
          <p:nvPr/>
        </p:nvSpPr>
        <p:spPr bwMode="auto">
          <a:xfrm flipH="1" flipV="1">
            <a:off x="2438400" y="3200400"/>
            <a:ext cx="3048000" cy="533400"/>
          </a:xfrm>
          <a:prstGeom prst="line">
            <a:avLst/>
          </a:prstGeom>
          <a:noFill/>
          <a:ln w="25400">
            <a:solidFill>
              <a:srgbClr val="A5002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Oval 11"/>
          <p:cNvSpPr>
            <a:spLocks noChangeArrowheads="1"/>
          </p:cNvSpPr>
          <p:nvPr/>
        </p:nvSpPr>
        <p:spPr bwMode="auto">
          <a:xfrm>
            <a:off x="1447800" y="2895600"/>
            <a:ext cx="914400" cy="457200"/>
          </a:xfrm>
          <a:prstGeom prst="ellipse">
            <a:avLst/>
          </a:prstGeom>
          <a:noFill/>
          <a:ln w="25400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zh-CN">
              <a:ea typeface="SimSun" pitchFamily="2" charset="-122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Process Flow Diagram - Example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grpSp>
        <p:nvGrpSpPr>
          <p:cNvPr id="5" name="群組 4"/>
          <p:cNvGrpSpPr/>
          <p:nvPr/>
        </p:nvGrpSpPr>
        <p:grpSpPr>
          <a:xfrm>
            <a:off x="685800" y="1063625"/>
            <a:ext cx="7772400" cy="5260975"/>
            <a:chOff x="685800" y="1063625"/>
            <a:chExt cx="7772400" cy="5260975"/>
          </a:xfrm>
        </p:grpSpPr>
        <p:pic>
          <p:nvPicPr>
            <p:cNvPr id="3" name="Picture 234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85800" y="1063625"/>
              <a:ext cx="7772400" cy="5260975"/>
            </a:xfrm>
            <a:prstGeom prst="rect">
              <a:avLst/>
            </a:prstGeom>
            <a:noFill/>
            <a:ln w="25400">
              <a:solidFill>
                <a:srgbClr val="A50021"/>
              </a:solidFill>
              <a:miter lim="800000"/>
              <a:headEnd/>
              <a:tailEnd/>
            </a:ln>
          </p:spPr>
        </p:pic>
        <p:sp>
          <p:nvSpPr>
            <p:cNvPr id="4" name="Rectangle 2347"/>
            <p:cNvSpPr>
              <a:spLocks noChangeArrowheads="1"/>
            </p:cNvSpPr>
            <p:nvPr/>
          </p:nvSpPr>
          <p:spPr bwMode="auto">
            <a:xfrm>
              <a:off x="4191000" y="1219200"/>
              <a:ext cx="762000" cy="22860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524000" y="2743200"/>
            <a:ext cx="5943600" cy="952500"/>
            <a:chOff x="1152" y="1728"/>
            <a:chExt cx="3744" cy="600"/>
          </a:xfrm>
          <a:solidFill>
            <a:srgbClr val="4514FA"/>
          </a:solidFill>
        </p:grpSpPr>
        <p:sp>
          <p:nvSpPr>
            <p:cNvPr id="4" name="AutoShape 3"/>
            <p:cNvSpPr>
              <a:spLocks noChangeArrowheads="1"/>
            </p:cNvSpPr>
            <p:nvPr/>
          </p:nvSpPr>
          <p:spPr bwMode="gray">
            <a:xfrm>
              <a:off x="1152" y="1728"/>
              <a:ext cx="3734" cy="600"/>
            </a:xfrm>
            <a:prstGeom prst="roundRect">
              <a:avLst>
                <a:gd name="adj" fmla="val 16667"/>
              </a:avLst>
            </a:prstGeom>
            <a:grpFill/>
            <a:ln w="9525">
              <a:noFill/>
              <a:round/>
              <a:headEnd/>
              <a:tailEnd/>
            </a:ln>
            <a:effectLst>
              <a:outerShdw dist="81320" dir="2319588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  <p:sp>
          <p:nvSpPr>
            <p:cNvPr id="5" name="Rectangle 4"/>
            <p:cNvSpPr>
              <a:spLocks noChangeArrowheads="1"/>
            </p:cNvSpPr>
            <p:nvPr/>
          </p:nvSpPr>
          <p:spPr bwMode="gray">
            <a:xfrm>
              <a:off x="1160" y="1843"/>
              <a:ext cx="3736" cy="36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en-US" sz="3200" b="1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rPr>
                <a:t>PROCESS FMEA </a:t>
              </a:r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Process FMEA (PFMEA)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pic>
        <p:nvPicPr>
          <p:cNvPr id="94209" name="Picture 1"/>
          <p:cNvPicPr>
            <a:picLocks noChangeAspect="1" noChangeArrowheads="1"/>
          </p:cNvPicPr>
          <p:nvPr/>
        </p:nvPicPr>
        <p:blipFill>
          <a:blip r:embed="rId3"/>
          <a:srcRect b="9240"/>
          <a:stretch>
            <a:fillRect/>
          </a:stretch>
        </p:blipFill>
        <p:spPr bwMode="auto">
          <a:xfrm>
            <a:off x="637960" y="1223963"/>
            <a:ext cx="7796675" cy="494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PFMEA - Step 1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pic>
        <p:nvPicPr>
          <p:cNvPr id="3" name="Picture 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236663"/>
            <a:ext cx="7162800" cy="438943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79400" y="5562600"/>
            <a:ext cx="8686800" cy="1066800"/>
          </a:xfrm>
          <a:noFill/>
        </p:spPr>
        <p:txBody>
          <a:bodyPr lIns="91440"/>
          <a:lstStyle/>
          <a:p>
            <a:pPr marL="231775" indent="-231775" eaLnBrk="1" hangingPunct="1">
              <a:lnSpc>
                <a:spcPct val="100000"/>
              </a:lnSpc>
              <a:spcBef>
                <a:spcPct val="20000"/>
              </a:spcBef>
              <a:buFont typeface="Verdana" pitchFamily="34" charset="0"/>
              <a:buNone/>
            </a:pPr>
            <a:r>
              <a:rPr lang="en-US" altLang="zh-CN" sz="1600" b="1" u="sng" dirty="0" smtClean="0">
                <a:solidFill>
                  <a:srgbClr val="A50021"/>
                </a:solidFill>
                <a:ea typeface="SimSun" pitchFamily="2" charset="-122"/>
              </a:rPr>
              <a:t>TIPS</a:t>
            </a:r>
          </a:p>
          <a:p>
            <a:pPr marL="231775" indent="-231775" eaLnBrk="1" hangingPunct="1">
              <a:lnSpc>
                <a:spcPct val="100000"/>
              </a:lnSpc>
              <a:spcBef>
                <a:spcPct val="20000"/>
              </a:spcBef>
              <a:buClr>
                <a:srgbClr val="A50021"/>
              </a:buClr>
              <a:buFontTx/>
              <a:buChar char="•"/>
            </a:pPr>
            <a:r>
              <a:rPr lang="en-US" altLang="zh-CN" sz="1600" b="1" dirty="0" smtClean="0">
                <a:ea typeface="SimSun" pitchFamily="2" charset="-122"/>
              </a:rPr>
              <a:t>There should be at least one failure mode for each input.</a:t>
            </a:r>
          </a:p>
          <a:p>
            <a:pPr marL="231775" indent="-231775" eaLnBrk="1" hangingPunct="1">
              <a:lnSpc>
                <a:spcPct val="100000"/>
              </a:lnSpc>
              <a:spcBef>
                <a:spcPct val="20000"/>
              </a:spcBef>
              <a:buFont typeface="Verdana" pitchFamily="34" charset="0"/>
              <a:buNone/>
            </a:pPr>
            <a:endParaRPr lang="en-US" altLang="zh-CN" sz="1600" b="1" dirty="0" smtClean="0">
              <a:ea typeface="SimSun" pitchFamily="2" charset="-122"/>
            </a:endParaRP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rot="16200000">
            <a:off x="1181100" y="3238500"/>
            <a:ext cx="533400" cy="0"/>
          </a:xfrm>
          <a:prstGeom prst="line">
            <a:avLst/>
          </a:prstGeom>
          <a:noFill/>
          <a:ln w="101600">
            <a:solidFill>
              <a:srgbClr val="002163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52400" y="3429000"/>
            <a:ext cx="2566988" cy="1066800"/>
            <a:chOff x="120" y="1149"/>
            <a:chExt cx="1617" cy="937"/>
          </a:xfrm>
        </p:grpSpPr>
        <p:sp>
          <p:nvSpPr>
            <p:cNvPr id="7" name="AutoShape 6"/>
            <p:cNvSpPr>
              <a:spLocks noChangeArrowheads="1"/>
            </p:cNvSpPr>
            <p:nvPr/>
          </p:nvSpPr>
          <p:spPr bwMode="auto">
            <a:xfrm>
              <a:off x="120" y="1149"/>
              <a:ext cx="1617" cy="93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66667"/>
                    <a:invGamma/>
                  </a:schemeClr>
                </a:gs>
              </a:gsLst>
              <a:lin ang="5400000" scaled="1"/>
            </a:gradFill>
            <a:ln w="19050">
              <a:solidFill>
                <a:srgbClr val="002163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1300" b="1">
                  <a:solidFill>
                    <a:schemeClr val="bg1"/>
                  </a:solidFill>
                  <a:latin typeface="Verdana" pitchFamily="34" charset="0"/>
                </a:rPr>
                <a:t>Using the completed </a:t>
              </a:r>
            </a:p>
            <a:p>
              <a:pPr eaLnBrk="0" hangingPunct="0">
                <a:defRPr/>
              </a:pPr>
              <a:r>
                <a:rPr lang="en-US" sz="1300" b="1">
                  <a:solidFill>
                    <a:schemeClr val="bg1"/>
                  </a:solidFill>
                  <a:latin typeface="Verdana" pitchFamily="34" charset="0"/>
                </a:rPr>
                <a:t>Process Flow Diagram, </a:t>
              </a:r>
            </a:p>
            <a:p>
              <a:pPr eaLnBrk="0" hangingPunct="0">
                <a:defRPr/>
              </a:pPr>
              <a:r>
                <a:rPr lang="en-US" sz="1300" b="1">
                  <a:solidFill>
                    <a:schemeClr val="bg1"/>
                  </a:solidFill>
                  <a:latin typeface="Verdana" pitchFamily="34" charset="0"/>
                </a:rPr>
                <a:t>enter the process step.</a:t>
              </a:r>
            </a:p>
          </p:txBody>
        </p:sp>
        <p:sp>
          <p:nvSpPr>
            <p:cNvPr id="8" name="AutoShape 7"/>
            <p:cNvSpPr>
              <a:spLocks noChangeArrowheads="1"/>
            </p:cNvSpPr>
            <p:nvPr/>
          </p:nvSpPr>
          <p:spPr bwMode="auto">
            <a:xfrm>
              <a:off x="166" y="1200"/>
              <a:ext cx="1497" cy="827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</p:grp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914400" y="2057400"/>
            <a:ext cx="1295400" cy="838200"/>
          </a:xfrm>
          <a:prstGeom prst="rect">
            <a:avLst/>
          </a:prstGeom>
          <a:solidFill>
            <a:srgbClr val="99CCFF">
              <a:alpha val="20000"/>
            </a:srgbClr>
          </a:solidFill>
          <a:ln w="25400">
            <a:solidFill>
              <a:srgbClr val="00216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zh-CN">
              <a:ea typeface="SimSun" pitchFamily="2" charset="-122"/>
            </a:endParaRPr>
          </a:p>
        </p:txBody>
      </p:sp>
      <p:grpSp>
        <p:nvGrpSpPr>
          <p:cNvPr id="15" name="群組 14"/>
          <p:cNvGrpSpPr/>
          <p:nvPr/>
        </p:nvGrpSpPr>
        <p:grpSpPr>
          <a:xfrm>
            <a:off x="2057400" y="1290638"/>
            <a:ext cx="4217988" cy="4271962"/>
            <a:chOff x="2057400" y="1290638"/>
            <a:chExt cx="4217988" cy="4271962"/>
          </a:xfrm>
        </p:grpSpPr>
        <p:sp>
          <p:nvSpPr>
            <p:cNvPr id="10" name="Line 9"/>
            <p:cNvSpPr>
              <a:spLocks noChangeShapeType="1"/>
            </p:cNvSpPr>
            <p:nvPr/>
          </p:nvSpPr>
          <p:spPr bwMode="auto">
            <a:xfrm rot="16200000" flipH="1" flipV="1">
              <a:off x="3446463" y="2547937"/>
              <a:ext cx="960438" cy="995363"/>
            </a:xfrm>
            <a:prstGeom prst="line">
              <a:avLst/>
            </a:prstGeom>
            <a:noFill/>
            <a:ln w="1016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11" name="Group 10"/>
            <p:cNvGrpSpPr>
              <a:grpSpLocks/>
            </p:cNvGrpSpPr>
            <p:nvPr/>
          </p:nvGrpSpPr>
          <p:grpSpPr bwMode="auto">
            <a:xfrm>
              <a:off x="3708400" y="1290638"/>
              <a:ext cx="2566988" cy="1487487"/>
              <a:chOff x="2968" y="1101"/>
              <a:chExt cx="1617" cy="937"/>
            </a:xfrm>
          </p:grpSpPr>
          <p:sp>
            <p:nvSpPr>
              <p:cNvPr id="12" name="AutoShape 11"/>
              <p:cNvSpPr>
                <a:spLocks noChangeArrowheads="1"/>
              </p:cNvSpPr>
              <p:nvPr/>
            </p:nvSpPr>
            <p:spPr bwMode="auto">
              <a:xfrm>
                <a:off x="2968" y="1101"/>
                <a:ext cx="1617" cy="937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tint val="66667"/>
                      <a:invGamma/>
                    </a:schemeClr>
                  </a:gs>
                </a:gsLst>
                <a:lin ang="5400000" scaled="1"/>
              </a:gradFill>
              <a:ln w="19050">
                <a:solidFill>
                  <a:srgbClr val="00216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r>
                  <a:rPr lang="en-US" sz="1300" b="1" u="sng">
                    <a:solidFill>
                      <a:schemeClr val="bg1"/>
                    </a:solidFill>
                    <a:latin typeface="Verdana" pitchFamily="34" charset="0"/>
                  </a:rPr>
                  <a:t>Failure Modes</a:t>
                </a:r>
              </a:p>
              <a:p>
                <a:pPr eaLnBrk="0" hangingPunct="0">
                  <a:defRPr/>
                </a:pPr>
                <a:r>
                  <a:rPr lang="en-US" sz="1300" b="1">
                    <a:solidFill>
                      <a:schemeClr val="bg1"/>
                    </a:solidFill>
                    <a:latin typeface="Verdana" pitchFamily="34" charset="0"/>
                  </a:rPr>
                  <a:t>For each Process Input, </a:t>
                </a:r>
              </a:p>
              <a:p>
                <a:pPr eaLnBrk="0" hangingPunct="0">
                  <a:defRPr/>
                </a:pPr>
                <a:r>
                  <a:rPr lang="en-US" sz="1300" b="1">
                    <a:solidFill>
                      <a:schemeClr val="bg1"/>
                    </a:solidFill>
                    <a:latin typeface="Verdana" pitchFamily="34" charset="0"/>
                  </a:rPr>
                  <a:t>determine the ways in </a:t>
                </a:r>
              </a:p>
              <a:p>
                <a:pPr eaLnBrk="0" hangingPunct="0">
                  <a:defRPr/>
                </a:pPr>
                <a:r>
                  <a:rPr lang="en-US" sz="1300" b="1">
                    <a:solidFill>
                      <a:schemeClr val="bg1"/>
                    </a:solidFill>
                    <a:latin typeface="Verdana" pitchFamily="34" charset="0"/>
                  </a:rPr>
                  <a:t>which the input can go</a:t>
                </a:r>
              </a:p>
              <a:p>
                <a:pPr eaLnBrk="0" hangingPunct="0">
                  <a:defRPr/>
                </a:pPr>
                <a:r>
                  <a:rPr lang="en-US" sz="1300" b="1">
                    <a:solidFill>
                      <a:schemeClr val="bg1"/>
                    </a:solidFill>
                    <a:latin typeface="Verdana" pitchFamily="34" charset="0"/>
                  </a:rPr>
                  <a:t>wrong.</a:t>
                </a:r>
              </a:p>
            </p:txBody>
          </p:sp>
          <p:sp>
            <p:nvSpPr>
              <p:cNvPr id="13" name="AutoShape 12"/>
              <p:cNvSpPr>
                <a:spLocks noChangeArrowheads="1"/>
              </p:cNvSpPr>
              <p:nvPr/>
            </p:nvSpPr>
            <p:spPr bwMode="auto">
              <a:xfrm>
                <a:off x="3022" y="1160"/>
                <a:ext cx="1497" cy="827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ea typeface="SimSun" pitchFamily="2" charset="-122"/>
                </a:endParaRPr>
              </a:p>
            </p:txBody>
          </p:sp>
        </p:grp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2057400" y="2133600"/>
              <a:ext cx="1330325" cy="3429000"/>
            </a:xfrm>
            <a:prstGeom prst="rect">
              <a:avLst/>
            </a:prstGeom>
            <a:solidFill>
              <a:srgbClr val="99CCFF">
                <a:alpha val="20000"/>
              </a:srgbClr>
            </a:solidFill>
            <a:ln w="25400">
              <a:solidFill>
                <a:srgbClr val="00216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5" grpId="0" animBg="1"/>
      <p:bldP spid="5" grpId="1" animBg="1"/>
      <p:bldP spid="9" grpId="0" animBg="1"/>
      <p:bldP spid="9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PFMEA - Step 2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pic>
        <p:nvPicPr>
          <p:cNvPr id="3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143000"/>
            <a:ext cx="7162800" cy="438943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5227638"/>
            <a:ext cx="8296275" cy="1477962"/>
          </a:xfrm>
          <a:noFill/>
        </p:spPr>
        <p:txBody>
          <a:bodyPr lIns="91440"/>
          <a:lstStyle/>
          <a:p>
            <a:pPr marL="231775" indent="-231775" eaLnBrk="1" hangingPunct="1">
              <a:lnSpc>
                <a:spcPct val="100000"/>
              </a:lnSpc>
              <a:buFont typeface="Verdana" pitchFamily="34" charset="0"/>
              <a:buNone/>
            </a:pPr>
            <a:r>
              <a:rPr lang="en-US" altLang="zh-CN" sz="1400" b="1" u="sng" smtClean="0">
                <a:solidFill>
                  <a:srgbClr val="A50021"/>
                </a:solidFill>
                <a:ea typeface="SimSun" pitchFamily="2" charset="-122"/>
              </a:rPr>
              <a:t>TIPS</a:t>
            </a:r>
          </a:p>
          <a:p>
            <a:pPr marL="231775" indent="-231775" eaLnBrk="1" hangingPunct="1">
              <a:lnSpc>
                <a:spcPct val="100000"/>
              </a:lnSpc>
              <a:spcBef>
                <a:spcPct val="20000"/>
              </a:spcBef>
              <a:buClr>
                <a:srgbClr val="A50021"/>
              </a:buClr>
              <a:buFontTx/>
              <a:buChar char="•"/>
            </a:pPr>
            <a:r>
              <a:rPr lang="en-US" altLang="zh-CN" sz="1400" b="1" smtClean="0">
                <a:ea typeface="SimSun" pitchFamily="2" charset="-122"/>
              </a:rPr>
              <a:t>There should be at least one failure effect for each failure mode.</a:t>
            </a:r>
          </a:p>
          <a:p>
            <a:pPr marL="231775" indent="-231775" eaLnBrk="1" hangingPunct="1">
              <a:lnSpc>
                <a:spcPct val="100000"/>
              </a:lnSpc>
              <a:buClr>
                <a:srgbClr val="A50021"/>
              </a:buClr>
              <a:buFontTx/>
              <a:buChar char="•"/>
            </a:pPr>
            <a:r>
              <a:rPr lang="en-US" altLang="zh-CN" sz="1400" b="1" smtClean="0">
                <a:ea typeface="SimSun" pitchFamily="2" charset="-122"/>
              </a:rPr>
              <a:t>Effects should be specific, clear, and leave no doubt to the uninformed reviewer.</a:t>
            </a: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H="1" flipV="1">
            <a:off x="4638675" y="3195638"/>
            <a:ext cx="681038" cy="4762"/>
          </a:xfrm>
          <a:prstGeom prst="line">
            <a:avLst/>
          </a:prstGeom>
          <a:noFill/>
          <a:ln w="101600">
            <a:solidFill>
              <a:srgbClr val="002163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5332413" y="2395538"/>
            <a:ext cx="2516187" cy="1665287"/>
            <a:chOff x="3696" y="1653"/>
            <a:chExt cx="1585" cy="1049"/>
          </a:xfrm>
        </p:grpSpPr>
        <p:sp>
          <p:nvSpPr>
            <p:cNvPr id="7" name="AutoShape 6"/>
            <p:cNvSpPr>
              <a:spLocks noChangeArrowheads="1"/>
            </p:cNvSpPr>
            <p:nvPr/>
          </p:nvSpPr>
          <p:spPr bwMode="auto">
            <a:xfrm>
              <a:off x="3696" y="1653"/>
              <a:ext cx="1585" cy="1049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66667"/>
                    <a:invGamma/>
                  </a:schemeClr>
                </a:gs>
              </a:gsLst>
              <a:lin ang="5400000" scaled="1"/>
            </a:gradFill>
            <a:ln w="19050">
              <a:solidFill>
                <a:srgbClr val="002163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1300" b="1" u="sng">
                  <a:solidFill>
                    <a:schemeClr val="bg1"/>
                  </a:solidFill>
                  <a:latin typeface="Verdana" pitchFamily="34" charset="0"/>
                </a:rPr>
                <a:t>Potential Failure Effects</a:t>
              </a:r>
            </a:p>
            <a:p>
              <a:pPr eaLnBrk="0" hangingPunct="0">
                <a:defRPr/>
              </a:pPr>
              <a:r>
                <a:rPr lang="en-US" sz="1300" b="1">
                  <a:solidFill>
                    <a:schemeClr val="bg1"/>
                  </a:solidFill>
                  <a:latin typeface="Verdana" pitchFamily="34" charset="0"/>
                </a:rPr>
                <a:t>For each Failure Mode, </a:t>
              </a:r>
            </a:p>
            <a:p>
              <a:pPr eaLnBrk="0" hangingPunct="0">
                <a:defRPr/>
              </a:pPr>
              <a:r>
                <a:rPr lang="en-US" sz="1300" b="1">
                  <a:solidFill>
                    <a:schemeClr val="bg1"/>
                  </a:solidFill>
                  <a:latin typeface="Verdana" pitchFamily="34" charset="0"/>
                </a:rPr>
                <a:t>determine what effect</a:t>
              </a:r>
            </a:p>
            <a:p>
              <a:pPr eaLnBrk="0" hangingPunct="0">
                <a:defRPr/>
              </a:pPr>
              <a:r>
                <a:rPr lang="en-US" sz="1300" b="1">
                  <a:solidFill>
                    <a:schemeClr val="bg1"/>
                  </a:solidFill>
                  <a:latin typeface="Verdana" pitchFamily="34" charset="0"/>
                </a:rPr>
                <a:t>the specific failure </a:t>
              </a:r>
            </a:p>
            <a:p>
              <a:pPr eaLnBrk="0" hangingPunct="0">
                <a:defRPr/>
              </a:pPr>
              <a:r>
                <a:rPr lang="en-US" sz="1300" b="1">
                  <a:solidFill>
                    <a:schemeClr val="bg1"/>
                  </a:solidFill>
                  <a:latin typeface="Verdana" pitchFamily="34" charset="0"/>
                </a:rPr>
                <a:t>could have on the </a:t>
              </a:r>
            </a:p>
            <a:p>
              <a:pPr eaLnBrk="0" hangingPunct="0">
                <a:defRPr/>
              </a:pPr>
              <a:r>
                <a:rPr lang="en-US" sz="1300" b="1">
                  <a:solidFill>
                    <a:schemeClr val="bg1"/>
                  </a:solidFill>
                  <a:latin typeface="Verdana" pitchFamily="34" charset="0"/>
                </a:rPr>
                <a:t>process output.</a:t>
              </a:r>
            </a:p>
          </p:txBody>
        </p:sp>
        <p:sp>
          <p:nvSpPr>
            <p:cNvPr id="8" name="AutoShape 7"/>
            <p:cNvSpPr>
              <a:spLocks noChangeArrowheads="1"/>
            </p:cNvSpPr>
            <p:nvPr/>
          </p:nvSpPr>
          <p:spPr bwMode="auto">
            <a:xfrm>
              <a:off x="3758" y="1717"/>
              <a:ext cx="1467" cy="926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</p:grp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276600" y="2014538"/>
            <a:ext cx="1219200" cy="3471862"/>
          </a:xfrm>
          <a:prstGeom prst="rect">
            <a:avLst/>
          </a:prstGeom>
          <a:solidFill>
            <a:srgbClr val="99CCFF">
              <a:alpha val="20000"/>
            </a:srgbClr>
          </a:solidFill>
          <a:ln w="25400">
            <a:solidFill>
              <a:srgbClr val="00216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zh-CN">
              <a:ea typeface="SimSun" pitchFamily="2" charset="-122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animBg="1"/>
      <p:bldP spid="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PFMEA - Step 3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pic>
        <p:nvPicPr>
          <p:cNvPr id="3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236663"/>
            <a:ext cx="7010400" cy="429577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3863" y="5588000"/>
            <a:ext cx="8296275" cy="965200"/>
          </a:xfrm>
          <a:noFill/>
        </p:spPr>
        <p:txBody>
          <a:bodyPr lIns="91440"/>
          <a:lstStyle/>
          <a:p>
            <a:pPr marL="231775" indent="-231775" eaLnBrk="1" hangingPunct="1">
              <a:lnSpc>
                <a:spcPct val="100000"/>
              </a:lnSpc>
              <a:buFont typeface="Verdana" pitchFamily="34" charset="0"/>
              <a:buNone/>
            </a:pPr>
            <a:r>
              <a:rPr lang="en-US" altLang="zh-CN" sz="1600" b="1" u="sng" smtClean="0">
                <a:solidFill>
                  <a:srgbClr val="A50021"/>
                </a:solidFill>
                <a:ea typeface="SimSun" pitchFamily="2" charset="-122"/>
              </a:rPr>
              <a:t>TIPS</a:t>
            </a:r>
          </a:p>
          <a:p>
            <a:pPr marL="231775" indent="-231775" eaLnBrk="1" hangingPunct="1">
              <a:lnSpc>
                <a:spcPct val="100000"/>
              </a:lnSpc>
              <a:spcBef>
                <a:spcPct val="20000"/>
              </a:spcBef>
              <a:buClr>
                <a:srgbClr val="A50021"/>
              </a:buClr>
              <a:buFontTx/>
              <a:buChar char="•"/>
            </a:pPr>
            <a:r>
              <a:rPr lang="en-US" altLang="zh-CN" sz="1600" b="1" smtClean="0">
                <a:ea typeface="SimSun" pitchFamily="2" charset="-122"/>
              </a:rPr>
              <a:t>There should be at least one potential cause for each failure mode.</a:t>
            </a: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4195763" y="3259138"/>
            <a:ext cx="681037" cy="4762"/>
          </a:xfrm>
          <a:prstGeom prst="line">
            <a:avLst/>
          </a:prstGeom>
          <a:noFill/>
          <a:ln w="101600">
            <a:solidFill>
              <a:srgbClr val="002163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447800" y="2667000"/>
            <a:ext cx="2770188" cy="1219200"/>
            <a:chOff x="1312" y="1813"/>
            <a:chExt cx="1585" cy="1049"/>
          </a:xfrm>
        </p:grpSpPr>
        <p:sp>
          <p:nvSpPr>
            <p:cNvPr id="7" name="AutoShape 6"/>
            <p:cNvSpPr>
              <a:spLocks noChangeArrowheads="1"/>
            </p:cNvSpPr>
            <p:nvPr/>
          </p:nvSpPr>
          <p:spPr bwMode="auto">
            <a:xfrm>
              <a:off x="1312" y="1813"/>
              <a:ext cx="1585" cy="1049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66667"/>
                    <a:invGamma/>
                  </a:schemeClr>
                </a:gs>
              </a:gsLst>
              <a:lin ang="5400000" scaled="1"/>
            </a:gradFill>
            <a:ln w="19050">
              <a:solidFill>
                <a:srgbClr val="002163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1300" b="1" u="sng">
                  <a:solidFill>
                    <a:schemeClr val="bg1"/>
                  </a:solidFill>
                  <a:latin typeface="Verdana" pitchFamily="34" charset="0"/>
                </a:rPr>
                <a:t>Potential Causes</a:t>
              </a:r>
            </a:p>
            <a:p>
              <a:pPr eaLnBrk="0" hangingPunct="0">
                <a:defRPr/>
              </a:pPr>
              <a:r>
                <a:rPr lang="en-US" sz="1300" b="1">
                  <a:solidFill>
                    <a:schemeClr val="bg1"/>
                  </a:solidFill>
                  <a:latin typeface="Verdana" pitchFamily="34" charset="0"/>
                </a:rPr>
                <a:t>For each Failure Mode, </a:t>
              </a:r>
            </a:p>
            <a:p>
              <a:pPr eaLnBrk="0" hangingPunct="0">
                <a:defRPr/>
              </a:pPr>
              <a:r>
                <a:rPr lang="en-US" sz="1300" b="1">
                  <a:solidFill>
                    <a:schemeClr val="bg1"/>
                  </a:solidFill>
                  <a:latin typeface="Verdana" pitchFamily="34" charset="0"/>
                </a:rPr>
                <a:t>determine the possible </a:t>
              </a:r>
              <a:br>
                <a:rPr lang="en-US" sz="1300" b="1">
                  <a:solidFill>
                    <a:schemeClr val="bg1"/>
                  </a:solidFill>
                  <a:latin typeface="Verdana" pitchFamily="34" charset="0"/>
                </a:rPr>
              </a:br>
              <a:r>
                <a:rPr lang="en-US" sz="1300" b="1">
                  <a:solidFill>
                    <a:schemeClr val="bg1"/>
                  </a:solidFill>
                  <a:latin typeface="Verdana" pitchFamily="34" charset="0"/>
                </a:rPr>
                <a:t>cause of the failure.</a:t>
              </a:r>
            </a:p>
          </p:txBody>
        </p:sp>
        <p:sp>
          <p:nvSpPr>
            <p:cNvPr id="8" name="AutoShape 7"/>
            <p:cNvSpPr>
              <a:spLocks noChangeArrowheads="1"/>
            </p:cNvSpPr>
            <p:nvPr/>
          </p:nvSpPr>
          <p:spPr bwMode="auto">
            <a:xfrm>
              <a:off x="1374" y="1877"/>
              <a:ext cx="1467" cy="926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</p:grp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953000" y="2057400"/>
            <a:ext cx="1219200" cy="2590800"/>
          </a:xfrm>
          <a:prstGeom prst="rect">
            <a:avLst/>
          </a:prstGeom>
          <a:solidFill>
            <a:srgbClr val="99CCFF">
              <a:alpha val="20000"/>
            </a:srgbClr>
          </a:solidFill>
          <a:ln w="25400">
            <a:solidFill>
              <a:srgbClr val="00216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zh-CN">
              <a:ea typeface="SimSun" pitchFamily="2" charset="-122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animBg="1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PFMEA - Step 4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pic>
        <p:nvPicPr>
          <p:cNvPr id="3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143000"/>
            <a:ext cx="7162800" cy="438943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81000" y="4800600"/>
            <a:ext cx="8539163" cy="1524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31775" indent="-231775">
              <a:spcBef>
                <a:spcPct val="30000"/>
              </a:spcBef>
              <a:spcAft>
                <a:spcPct val="30000"/>
              </a:spcAft>
              <a:buClr>
                <a:srgbClr val="A50021"/>
              </a:buClr>
            </a:pPr>
            <a:r>
              <a:rPr lang="en-US" altLang="zh-CN" sz="1600" b="1" u="sng" dirty="0">
                <a:solidFill>
                  <a:srgbClr val="A50021"/>
                </a:solidFill>
                <a:latin typeface="Verdana" pitchFamily="34" charset="0"/>
                <a:ea typeface="SimSun" pitchFamily="2" charset="-122"/>
              </a:rPr>
              <a:t>TIPS</a:t>
            </a:r>
          </a:p>
          <a:p>
            <a:pPr marL="231775" indent="-231775">
              <a:spcAft>
                <a:spcPct val="30000"/>
              </a:spcAft>
              <a:buClr>
                <a:srgbClr val="A50021"/>
              </a:buClr>
              <a:buFontTx/>
              <a:buChar char="•"/>
            </a:pPr>
            <a:r>
              <a:rPr lang="en-US" altLang="zh-CN" sz="1500" b="1" dirty="0">
                <a:solidFill>
                  <a:srgbClr val="232323"/>
                </a:solidFill>
                <a:latin typeface="Verdana" pitchFamily="34" charset="0"/>
                <a:ea typeface="SimSun" pitchFamily="2" charset="-122"/>
              </a:rPr>
              <a:t>This step in the FMEA begins to identify initial shortcomings or gaps in the current control plan. </a:t>
            </a:r>
          </a:p>
          <a:p>
            <a:pPr marL="231775" indent="-231775">
              <a:spcAft>
                <a:spcPct val="30000"/>
              </a:spcAft>
              <a:buClr>
                <a:srgbClr val="A50021"/>
              </a:buClr>
              <a:buFontTx/>
              <a:buChar char="•"/>
            </a:pPr>
            <a:r>
              <a:rPr lang="en-US" altLang="zh-CN" sz="1500" b="1" dirty="0">
                <a:solidFill>
                  <a:srgbClr val="232323"/>
                </a:solidFill>
                <a:latin typeface="Verdana" pitchFamily="34" charset="0"/>
                <a:ea typeface="SimSun" pitchFamily="2" charset="-122"/>
              </a:rPr>
              <a:t>If a procedure exists, enter the document number.</a:t>
            </a:r>
          </a:p>
          <a:p>
            <a:pPr marL="231775" indent="-231775">
              <a:spcAft>
                <a:spcPct val="30000"/>
              </a:spcAft>
              <a:buClr>
                <a:srgbClr val="A50021"/>
              </a:buClr>
              <a:buFontTx/>
              <a:buChar char="•"/>
            </a:pPr>
            <a:r>
              <a:rPr lang="en-US" altLang="zh-CN" sz="1500" b="1" dirty="0">
                <a:solidFill>
                  <a:srgbClr val="232323"/>
                </a:solidFill>
                <a:latin typeface="Verdana" pitchFamily="34" charset="0"/>
                <a:ea typeface="SimSun" pitchFamily="2" charset="-122"/>
              </a:rPr>
              <a:t>If no current control exists, list as “none.”</a:t>
            </a: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5618163" y="3059113"/>
            <a:ext cx="681037" cy="4762"/>
          </a:xfrm>
          <a:prstGeom prst="line">
            <a:avLst/>
          </a:prstGeom>
          <a:noFill/>
          <a:ln w="101600">
            <a:solidFill>
              <a:srgbClr val="002163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3124200" y="2297113"/>
            <a:ext cx="2516188" cy="1665287"/>
            <a:chOff x="2032" y="1677"/>
            <a:chExt cx="1585" cy="1049"/>
          </a:xfrm>
        </p:grpSpPr>
        <p:sp>
          <p:nvSpPr>
            <p:cNvPr id="7" name="AutoShape 6"/>
            <p:cNvSpPr>
              <a:spLocks noChangeArrowheads="1"/>
            </p:cNvSpPr>
            <p:nvPr/>
          </p:nvSpPr>
          <p:spPr bwMode="auto">
            <a:xfrm>
              <a:off x="2032" y="1677"/>
              <a:ext cx="1585" cy="1049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66667"/>
                    <a:invGamma/>
                  </a:schemeClr>
                </a:gs>
              </a:gsLst>
              <a:lin ang="5400000" scaled="1"/>
            </a:gradFill>
            <a:ln w="19050">
              <a:solidFill>
                <a:srgbClr val="002163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1300" b="1" u="sng">
                  <a:solidFill>
                    <a:schemeClr val="bg1"/>
                  </a:solidFill>
                  <a:latin typeface="Verdana" pitchFamily="34" charset="0"/>
                </a:rPr>
                <a:t>Current Controls</a:t>
              </a:r>
            </a:p>
            <a:p>
              <a:pPr eaLnBrk="0" hangingPunct="0">
                <a:defRPr/>
              </a:pPr>
              <a:r>
                <a:rPr lang="en-US" sz="1300" b="1">
                  <a:solidFill>
                    <a:schemeClr val="bg1"/>
                  </a:solidFill>
                  <a:latin typeface="Verdana" pitchFamily="34" charset="0"/>
                </a:rPr>
                <a:t>For each potential</a:t>
              </a:r>
            </a:p>
            <a:p>
              <a:pPr eaLnBrk="0" hangingPunct="0">
                <a:defRPr/>
              </a:pPr>
              <a:r>
                <a:rPr lang="en-US" sz="1300" b="1">
                  <a:solidFill>
                    <a:schemeClr val="bg1"/>
                  </a:solidFill>
                  <a:latin typeface="Verdana" pitchFamily="34" charset="0"/>
                </a:rPr>
                <a:t>cause, list the current</a:t>
              </a:r>
            </a:p>
            <a:p>
              <a:pPr eaLnBrk="0" hangingPunct="0">
                <a:defRPr/>
              </a:pPr>
              <a:r>
                <a:rPr lang="en-US" sz="1300" b="1">
                  <a:solidFill>
                    <a:schemeClr val="bg1"/>
                  </a:solidFill>
                  <a:latin typeface="Verdana" pitchFamily="34" charset="0"/>
                </a:rPr>
                <a:t>method used for </a:t>
              </a:r>
            </a:p>
            <a:p>
              <a:pPr eaLnBrk="0" hangingPunct="0">
                <a:defRPr/>
              </a:pPr>
              <a:r>
                <a:rPr lang="en-US" sz="1300" b="1">
                  <a:solidFill>
                    <a:schemeClr val="bg1"/>
                  </a:solidFill>
                  <a:latin typeface="Verdana" pitchFamily="34" charset="0"/>
                </a:rPr>
                <a:t>preventing or detecting</a:t>
              </a:r>
            </a:p>
            <a:p>
              <a:pPr eaLnBrk="0" hangingPunct="0">
                <a:defRPr/>
              </a:pPr>
              <a:r>
                <a:rPr lang="en-US" sz="1300" b="1">
                  <a:solidFill>
                    <a:schemeClr val="bg1"/>
                  </a:solidFill>
                  <a:latin typeface="Verdana" pitchFamily="34" charset="0"/>
                </a:rPr>
                <a:t>failure.</a:t>
              </a:r>
            </a:p>
          </p:txBody>
        </p:sp>
        <p:sp>
          <p:nvSpPr>
            <p:cNvPr id="8" name="AutoShape 7"/>
            <p:cNvSpPr>
              <a:spLocks noChangeArrowheads="1"/>
            </p:cNvSpPr>
            <p:nvPr/>
          </p:nvSpPr>
          <p:spPr bwMode="auto">
            <a:xfrm>
              <a:off x="2094" y="1741"/>
              <a:ext cx="1467" cy="926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</p:grp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389688" y="1981200"/>
            <a:ext cx="1230312" cy="3505200"/>
          </a:xfrm>
          <a:prstGeom prst="rect">
            <a:avLst/>
          </a:prstGeom>
          <a:solidFill>
            <a:srgbClr val="99CCFF">
              <a:alpha val="20000"/>
            </a:srgbClr>
          </a:solidFill>
          <a:ln w="25400">
            <a:solidFill>
              <a:srgbClr val="00216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zh-CN">
              <a:ea typeface="SimSun" pitchFamily="2" charset="-122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9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PFMEA - Step 5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pic>
        <p:nvPicPr>
          <p:cNvPr id="3" name="Picture 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524000"/>
            <a:ext cx="7162800" cy="438943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" y="1066800"/>
            <a:ext cx="7010400" cy="685800"/>
          </a:xfrm>
          <a:noFill/>
        </p:spPr>
        <p:txBody>
          <a:bodyPr lIns="91440"/>
          <a:lstStyle/>
          <a:p>
            <a:pPr marL="231775" indent="-231775" eaLnBrk="1" hangingPunct="1">
              <a:lnSpc>
                <a:spcPct val="100000"/>
              </a:lnSpc>
            </a:pPr>
            <a:r>
              <a:rPr lang="en-US" altLang="zh-CN" sz="1800" dirty="0" smtClean="0">
                <a:ea typeface="SimSun" pitchFamily="2" charset="-122"/>
              </a:rPr>
              <a:t>Assign </a:t>
            </a:r>
            <a:r>
              <a:rPr lang="en-US" altLang="zh-CN" sz="1800" u="sng" dirty="0" smtClean="0">
                <a:ea typeface="SimSun" pitchFamily="2" charset="-122"/>
              </a:rPr>
              <a:t>Severit</a:t>
            </a:r>
            <a:r>
              <a:rPr lang="en-US" altLang="zh-CN" sz="1800" dirty="0" smtClean="0">
                <a:ea typeface="SimSun" pitchFamily="2" charset="-122"/>
              </a:rPr>
              <a:t>y, </a:t>
            </a:r>
            <a:r>
              <a:rPr lang="en-US" altLang="zh-CN" sz="1800" u="sng" dirty="0" smtClean="0">
                <a:ea typeface="SimSun" pitchFamily="2" charset="-122"/>
              </a:rPr>
              <a:t>Occurrence,</a:t>
            </a:r>
            <a:r>
              <a:rPr lang="en-US" altLang="zh-CN" sz="1800" dirty="0" smtClean="0">
                <a:ea typeface="SimSun" pitchFamily="2" charset="-122"/>
              </a:rPr>
              <a:t> and </a:t>
            </a:r>
            <a:r>
              <a:rPr lang="en-US" altLang="zh-CN" sz="1800" u="sng" dirty="0" smtClean="0">
                <a:ea typeface="SimSun" pitchFamily="2" charset="-122"/>
              </a:rPr>
              <a:t>Detection</a:t>
            </a:r>
            <a:r>
              <a:rPr lang="en-US" altLang="zh-CN" sz="1800" dirty="0" smtClean="0">
                <a:ea typeface="SimSun" pitchFamily="2" charset="-122"/>
              </a:rPr>
              <a:t> ratings</a:t>
            </a: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V="1">
            <a:off x="3827463" y="2528888"/>
            <a:ext cx="681037" cy="4762"/>
          </a:xfrm>
          <a:prstGeom prst="line">
            <a:avLst/>
          </a:prstGeom>
          <a:noFill/>
          <a:ln w="101600">
            <a:solidFill>
              <a:srgbClr val="002163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752600" y="2133600"/>
            <a:ext cx="2135188" cy="801688"/>
            <a:chOff x="1624" y="1653"/>
            <a:chExt cx="1153" cy="505"/>
          </a:xfrm>
        </p:grpSpPr>
        <p:sp>
          <p:nvSpPr>
            <p:cNvPr id="7" name="AutoShape 6"/>
            <p:cNvSpPr>
              <a:spLocks noChangeArrowheads="1"/>
            </p:cNvSpPr>
            <p:nvPr/>
          </p:nvSpPr>
          <p:spPr bwMode="auto">
            <a:xfrm>
              <a:off x="1624" y="1653"/>
              <a:ext cx="1153" cy="50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66667"/>
                    <a:invGamma/>
                  </a:schemeClr>
                </a:gs>
              </a:gsLst>
              <a:lin ang="5400000" scaled="1"/>
            </a:gradFill>
            <a:ln w="19050">
              <a:solidFill>
                <a:srgbClr val="002163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1300" b="1">
                  <a:solidFill>
                    <a:schemeClr val="bg1"/>
                  </a:solidFill>
                  <a:latin typeface="Verdana" pitchFamily="34" charset="0"/>
                </a:rPr>
                <a:t>Assign </a:t>
              </a:r>
              <a:r>
                <a:rPr lang="en-US" sz="1300" b="1" u="sng">
                  <a:solidFill>
                    <a:schemeClr val="bg1"/>
                  </a:solidFill>
                  <a:latin typeface="Verdana" pitchFamily="34" charset="0"/>
                </a:rPr>
                <a:t>Severity</a:t>
              </a:r>
            </a:p>
            <a:p>
              <a:pPr eaLnBrk="0" hangingPunct="0">
                <a:defRPr/>
              </a:pPr>
              <a:r>
                <a:rPr lang="en-US" sz="1300" b="1">
                  <a:solidFill>
                    <a:schemeClr val="bg1"/>
                  </a:solidFill>
                  <a:latin typeface="Verdana" pitchFamily="34" charset="0"/>
                </a:rPr>
                <a:t>(How serious is the </a:t>
              </a:r>
              <a:br>
                <a:rPr lang="en-US" sz="1300" b="1">
                  <a:solidFill>
                    <a:schemeClr val="bg1"/>
                  </a:solidFill>
                  <a:latin typeface="Verdana" pitchFamily="34" charset="0"/>
                </a:rPr>
              </a:br>
              <a:r>
                <a:rPr lang="en-US" sz="1300" b="1">
                  <a:solidFill>
                    <a:schemeClr val="bg1"/>
                  </a:solidFill>
                  <a:latin typeface="Verdana" pitchFamily="34" charset="0"/>
                </a:rPr>
                <a:t>effect if it fails?)</a:t>
              </a:r>
            </a:p>
          </p:txBody>
        </p:sp>
        <p:sp>
          <p:nvSpPr>
            <p:cNvPr id="8" name="AutoShape 7"/>
            <p:cNvSpPr>
              <a:spLocks noChangeArrowheads="1"/>
            </p:cNvSpPr>
            <p:nvPr/>
          </p:nvSpPr>
          <p:spPr bwMode="auto">
            <a:xfrm>
              <a:off x="1670" y="1697"/>
              <a:ext cx="1067" cy="432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zh-CN" altLang="zh-CN" sz="900" b="1">
                <a:solidFill>
                  <a:schemeClr val="bg1"/>
                </a:solidFill>
                <a:ea typeface="SimSun" pitchFamily="2" charset="-122"/>
              </a:endParaRPr>
            </a:p>
          </p:txBody>
        </p:sp>
      </p:grpSp>
      <p:sp>
        <p:nvSpPr>
          <p:cNvPr id="9" name="Line 9"/>
          <p:cNvSpPr>
            <a:spLocks noChangeShapeType="1"/>
          </p:cNvSpPr>
          <p:nvPr/>
        </p:nvSpPr>
        <p:spPr bwMode="auto">
          <a:xfrm flipV="1">
            <a:off x="5338763" y="4151313"/>
            <a:ext cx="681037" cy="4762"/>
          </a:xfrm>
          <a:prstGeom prst="line">
            <a:avLst/>
          </a:prstGeom>
          <a:noFill/>
          <a:ln w="101600">
            <a:solidFill>
              <a:srgbClr val="002163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10" name="Group 10"/>
          <p:cNvGrpSpPr>
            <a:grpSpLocks/>
          </p:cNvGrpSpPr>
          <p:nvPr/>
        </p:nvGrpSpPr>
        <p:grpSpPr bwMode="auto">
          <a:xfrm>
            <a:off x="3317875" y="3770313"/>
            <a:ext cx="2020888" cy="801687"/>
            <a:chOff x="2352" y="3125"/>
            <a:chExt cx="1273" cy="505"/>
          </a:xfrm>
        </p:grpSpPr>
        <p:sp>
          <p:nvSpPr>
            <p:cNvPr id="11" name="AutoShape 11"/>
            <p:cNvSpPr>
              <a:spLocks noChangeArrowheads="1"/>
            </p:cNvSpPr>
            <p:nvPr/>
          </p:nvSpPr>
          <p:spPr bwMode="auto">
            <a:xfrm>
              <a:off x="2352" y="3125"/>
              <a:ext cx="1273" cy="50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66667"/>
                    <a:invGamma/>
                  </a:schemeClr>
                </a:gs>
              </a:gsLst>
              <a:lin ang="5400000" scaled="1"/>
            </a:gradFill>
            <a:ln w="19050">
              <a:solidFill>
                <a:srgbClr val="002163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1300" b="1">
                  <a:solidFill>
                    <a:schemeClr val="bg1"/>
                  </a:solidFill>
                  <a:latin typeface="Verdana" pitchFamily="34" charset="0"/>
                </a:rPr>
                <a:t>Assign </a:t>
              </a:r>
              <a:r>
                <a:rPr lang="en-US" sz="1300" b="1" u="sng">
                  <a:solidFill>
                    <a:schemeClr val="bg1"/>
                  </a:solidFill>
                  <a:latin typeface="Verdana" pitchFamily="34" charset="0"/>
                </a:rPr>
                <a:t>Occurrence</a:t>
              </a:r>
              <a:br>
                <a:rPr lang="en-US" sz="1300" b="1" u="sng">
                  <a:solidFill>
                    <a:schemeClr val="bg1"/>
                  </a:solidFill>
                  <a:latin typeface="Verdana" pitchFamily="34" charset="0"/>
                </a:rPr>
              </a:br>
              <a:r>
                <a:rPr lang="en-US" sz="1300" b="1">
                  <a:solidFill>
                    <a:schemeClr val="bg1"/>
                  </a:solidFill>
                  <a:latin typeface="Verdana" pitchFamily="34" charset="0"/>
                </a:rPr>
                <a:t>(How likely is the </a:t>
              </a:r>
              <a:br>
                <a:rPr lang="en-US" sz="1300" b="1">
                  <a:solidFill>
                    <a:schemeClr val="bg1"/>
                  </a:solidFill>
                  <a:latin typeface="Verdana" pitchFamily="34" charset="0"/>
                </a:rPr>
              </a:br>
              <a:r>
                <a:rPr lang="en-US" sz="1300" b="1">
                  <a:solidFill>
                    <a:schemeClr val="bg1"/>
                  </a:solidFill>
                  <a:latin typeface="Verdana" pitchFamily="34" charset="0"/>
                </a:rPr>
                <a:t>cause to occur?)</a:t>
              </a:r>
            </a:p>
          </p:txBody>
        </p:sp>
        <p:sp>
          <p:nvSpPr>
            <p:cNvPr id="12" name="AutoShape 12"/>
            <p:cNvSpPr>
              <a:spLocks noChangeArrowheads="1"/>
            </p:cNvSpPr>
            <p:nvPr/>
          </p:nvSpPr>
          <p:spPr bwMode="auto">
            <a:xfrm>
              <a:off x="2382" y="3161"/>
              <a:ext cx="1210" cy="432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</p:grp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6096000" y="2362200"/>
            <a:ext cx="288925" cy="2779713"/>
          </a:xfrm>
          <a:prstGeom prst="rect">
            <a:avLst/>
          </a:prstGeom>
          <a:solidFill>
            <a:srgbClr val="99CCFF">
              <a:alpha val="20000"/>
            </a:srgbClr>
          </a:solidFill>
          <a:ln w="25400">
            <a:solidFill>
              <a:srgbClr val="00216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zh-CN">
              <a:ea typeface="SimSun" pitchFamily="2" charset="-122"/>
            </a:endParaRPr>
          </a:p>
        </p:txBody>
      </p:sp>
      <p:sp>
        <p:nvSpPr>
          <p:cNvPr id="14" name="Line 14"/>
          <p:cNvSpPr>
            <a:spLocks noChangeShapeType="1"/>
          </p:cNvSpPr>
          <p:nvPr/>
        </p:nvSpPr>
        <p:spPr bwMode="auto">
          <a:xfrm flipV="1">
            <a:off x="6850063" y="3055938"/>
            <a:ext cx="681037" cy="4762"/>
          </a:xfrm>
          <a:prstGeom prst="line">
            <a:avLst/>
          </a:prstGeom>
          <a:noFill/>
          <a:ln w="101600">
            <a:solidFill>
              <a:srgbClr val="002163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15" name="Group 15"/>
          <p:cNvGrpSpPr>
            <a:grpSpLocks/>
          </p:cNvGrpSpPr>
          <p:nvPr/>
        </p:nvGrpSpPr>
        <p:grpSpPr bwMode="auto">
          <a:xfrm>
            <a:off x="4800600" y="2674938"/>
            <a:ext cx="2151063" cy="982662"/>
            <a:chOff x="3456" y="2165"/>
            <a:chExt cx="1273" cy="505"/>
          </a:xfrm>
        </p:grpSpPr>
        <p:sp>
          <p:nvSpPr>
            <p:cNvPr id="16" name="AutoShape 16"/>
            <p:cNvSpPr>
              <a:spLocks noChangeArrowheads="1"/>
            </p:cNvSpPr>
            <p:nvPr/>
          </p:nvSpPr>
          <p:spPr bwMode="auto">
            <a:xfrm>
              <a:off x="3456" y="2165"/>
              <a:ext cx="1273" cy="50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66667"/>
                    <a:invGamma/>
                  </a:schemeClr>
                </a:gs>
              </a:gsLst>
              <a:lin ang="5400000" scaled="1"/>
            </a:gradFill>
            <a:ln w="19050">
              <a:solidFill>
                <a:srgbClr val="002163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1300" b="1">
                  <a:solidFill>
                    <a:schemeClr val="bg1"/>
                  </a:solidFill>
                  <a:latin typeface="Verdana" pitchFamily="34" charset="0"/>
                </a:rPr>
                <a:t>Assign </a:t>
              </a:r>
              <a:r>
                <a:rPr lang="en-US" sz="1300" b="1" u="sng">
                  <a:solidFill>
                    <a:schemeClr val="bg1"/>
                  </a:solidFill>
                  <a:latin typeface="Verdana" pitchFamily="34" charset="0"/>
                </a:rPr>
                <a:t>Detection</a:t>
              </a:r>
            </a:p>
            <a:p>
              <a:pPr eaLnBrk="0" hangingPunct="0">
                <a:defRPr/>
              </a:pPr>
              <a:r>
                <a:rPr lang="en-US" sz="1300" b="1">
                  <a:solidFill>
                    <a:schemeClr val="bg1"/>
                  </a:solidFill>
                  <a:latin typeface="Verdana" pitchFamily="34" charset="0"/>
                </a:rPr>
                <a:t>(How easily can the </a:t>
              </a:r>
              <a:br>
                <a:rPr lang="en-US" sz="1300" b="1">
                  <a:solidFill>
                    <a:schemeClr val="bg1"/>
                  </a:solidFill>
                  <a:latin typeface="Verdana" pitchFamily="34" charset="0"/>
                </a:rPr>
              </a:br>
              <a:r>
                <a:rPr lang="en-US" sz="1300" b="1">
                  <a:solidFill>
                    <a:schemeClr val="bg1"/>
                  </a:solidFill>
                  <a:latin typeface="Verdana" pitchFamily="34" charset="0"/>
                </a:rPr>
                <a:t>cause or failure </a:t>
              </a:r>
            </a:p>
            <a:p>
              <a:pPr eaLnBrk="0" hangingPunct="0">
                <a:defRPr/>
              </a:pPr>
              <a:r>
                <a:rPr lang="en-US" sz="1300" b="1">
                  <a:solidFill>
                    <a:schemeClr val="bg1"/>
                  </a:solidFill>
                  <a:latin typeface="Verdana" pitchFamily="34" charset="0"/>
                </a:rPr>
                <a:t>mode be detected?)</a:t>
              </a:r>
            </a:p>
          </p:txBody>
        </p:sp>
        <p:sp>
          <p:nvSpPr>
            <p:cNvPr id="17" name="AutoShape 17"/>
            <p:cNvSpPr>
              <a:spLocks noChangeArrowheads="1"/>
            </p:cNvSpPr>
            <p:nvPr/>
          </p:nvSpPr>
          <p:spPr bwMode="auto">
            <a:xfrm>
              <a:off x="3486" y="2201"/>
              <a:ext cx="1210" cy="432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</p:grpSp>
      <p:sp>
        <p:nvSpPr>
          <p:cNvPr id="18" name="Rectangle 18"/>
          <p:cNvSpPr>
            <a:spLocks noChangeArrowheads="1"/>
          </p:cNvSpPr>
          <p:nvPr/>
        </p:nvSpPr>
        <p:spPr bwMode="auto">
          <a:xfrm>
            <a:off x="7543800" y="2362200"/>
            <a:ext cx="288925" cy="2779713"/>
          </a:xfrm>
          <a:prstGeom prst="rect">
            <a:avLst/>
          </a:prstGeom>
          <a:solidFill>
            <a:srgbClr val="99CCFF">
              <a:alpha val="20000"/>
            </a:srgbClr>
          </a:solidFill>
          <a:ln w="25400">
            <a:solidFill>
              <a:srgbClr val="00216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zh-CN">
              <a:ea typeface="SimSun" pitchFamily="2" charset="-122"/>
            </a:endParaRPr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2601913" y="5959475"/>
            <a:ext cx="6442075" cy="5175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40000"/>
              </a:spcBef>
              <a:buClr>
                <a:schemeClr val="folHlink"/>
              </a:buClr>
            </a:pPr>
            <a:r>
              <a:rPr lang="en-US" altLang="zh-CN" sz="1400" b="1">
                <a:solidFill>
                  <a:srgbClr val="A50021"/>
                </a:solidFill>
                <a:latin typeface="Verdana" pitchFamily="34" charset="0"/>
                <a:ea typeface="SimSun" pitchFamily="2" charset="-122"/>
              </a:rPr>
              <a:t>Severity, Occurrence and Detection rating details on next slide</a:t>
            </a:r>
          </a:p>
          <a:p>
            <a:pPr algn="ctr" eaLnBrk="0" hangingPunct="0"/>
            <a:endParaRPr lang="en-US" altLang="zh-CN" sz="1400" b="1">
              <a:solidFill>
                <a:srgbClr val="A50021"/>
              </a:solidFill>
              <a:latin typeface="Verdana" pitchFamily="34" charset="0"/>
              <a:ea typeface="SimSun" pitchFamily="2" charset="-122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3" grpId="0" animBg="1"/>
      <p:bldP spid="14" grpId="0" animBg="1"/>
      <p:bldP spid="1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PFMEA - Definition of Terms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87488"/>
            <a:ext cx="7824788" cy="4989512"/>
          </a:xfrm>
        </p:spPr>
        <p:txBody>
          <a:bodyPr lIns="96838" tIns="47625" rIns="96838" bIns="47625"/>
          <a:lstStyle/>
          <a:p>
            <a:pPr eaLnBrk="1" hangingPunct="1">
              <a:lnSpc>
                <a:spcPct val="90000"/>
              </a:lnSpc>
              <a:spcBef>
                <a:spcPct val="60000"/>
              </a:spcBef>
            </a:pPr>
            <a:r>
              <a:rPr lang="en-US" altLang="zh-CN" sz="2000" b="1" u="sng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Severity</a:t>
            </a:r>
            <a:r>
              <a:rPr lang="en-US" altLang="zh-CN" sz="2000" b="1" u="sng" dirty="0" smtClean="0">
                <a:solidFill>
                  <a:srgbClr val="A50021"/>
                </a:solidFill>
                <a:ea typeface="SimSun" pitchFamily="2" charset="-122"/>
              </a:rPr>
              <a:t> (of Effect)</a:t>
            </a:r>
            <a:r>
              <a:rPr lang="en-US" altLang="zh-CN" sz="2000" dirty="0" smtClean="0">
                <a:solidFill>
                  <a:srgbClr val="00AE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</a:t>
            </a:r>
            <a:r>
              <a:rPr lang="en-US" altLang="zh-CN" dirty="0" smtClean="0">
                <a:ea typeface="SimSun" pitchFamily="2" charset="-122"/>
              </a:rPr>
              <a:t>- </a:t>
            </a:r>
            <a:r>
              <a:rPr lang="en-US" altLang="zh-CN" sz="1800" b="1" dirty="0" smtClean="0">
                <a:ea typeface="SimSun" pitchFamily="2" charset="-122"/>
              </a:rPr>
              <a:t>severity of the effect on the Customer and other stakeholders (Higher Value = Higher Severity)</a:t>
            </a:r>
          </a:p>
          <a:p>
            <a:pPr eaLnBrk="1" hangingPunct="1">
              <a:lnSpc>
                <a:spcPct val="90000"/>
              </a:lnSpc>
              <a:spcBef>
                <a:spcPct val="60000"/>
              </a:spcBef>
            </a:pPr>
            <a:r>
              <a:rPr lang="en-US" altLang="zh-CN" sz="2000" b="1" u="sng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Occurrence </a:t>
            </a:r>
            <a:r>
              <a:rPr lang="en-US" altLang="zh-CN" sz="2000" b="1" u="sng" dirty="0" smtClean="0">
                <a:solidFill>
                  <a:srgbClr val="A50021"/>
                </a:solidFill>
                <a:ea typeface="SimSun" pitchFamily="2" charset="-122"/>
              </a:rPr>
              <a:t>(of Cause)</a:t>
            </a:r>
            <a:r>
              <a:rPr lang="en-US" altLang="zh-CN" sz="2000" dirty="0" smtClean="0">
                <a:solidFill>
                  <a:srgbClr val="00AE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</a:t>
            </a:r>
            <a:r>
              <a:rPr lang="en-US" altLang="zh-CN" dirty="0" smtClean="0">
                <a:ea typeface="SimSun" pitchFamily="2" charset="-122"/>
              </a:rPr>
              <a:t>- </a:t>
            </a:r>
            <a:r>
              <a:rPr lang="en-US" altLang="zh-CN" sz="1800" b="1" dirty="0" smtClean="0">
                <a:ea typeface="SimSun" pitchFamily="2" charset="-122"/>
              </a:rPr>
              <a:t>frequency with which a given Cause occurs and creates Failure Mode. </a:t>
            </a:r>
            <a:r>
              <a:rPr lang="en-US" altLang="zh-CN" sz="1800" b="1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(</a:t>
            </a:r>
            <a:r>
              <a:rPr lang="en-US" altLang="zh-CN" sz="1800" b="1" dirty="0" smtClean="0">
                <a:ea typeface="SimSun" pitchFamily="2" charset="-122"/>
              </a:rPr>
              <a:t>Higher Value = Higher Probability of Occurrence</a:t>
            </a:r>
            <a:r>
              <a:rPr lang="en-US" altLang="zh-CN" sz="1800" b="1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)</a:t>
            </a:r>
            <a:endParaRPr lang="en-US" altLang="zh-CN" sz="1800" b="1" dirty="0" smtClean="0">
              <a:ea typeface="SimSun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ct val="60000"/>
              </a:spcBef>
            </a:pPr>
            <a:r>
              <a:rPr lang="en-US" altLang="zh-CN" sz="2000" b="1" u="sng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Detection</a:t>
            </a:r>
            <a:r>
              <a:rPr lang="en-US" altLang="zh-CN" sz="2000" b="1" u="sng" dirty="0" smtClean="0">
                <a:solidFill>
                  <a:srgbClr val="A50021"/>
                </a:solidFill>
                <a:ea typeface="SimSun" pitchFamily="2" charset="-122"/>
              </a:rPr>
              <a:t> (Capability of Current Controls)</a:t>
            </a:r>
            <a:r>
              <a:rPr lang="en-US" altLang="zh-CN" sz="2000" dirty="0" smtClean="0">
                <a:solidFill>
                  <a:srgbClr val="00AE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</a:t>
            </a:r>
            <a:r>
              <a:rPr lang="en-US" altLang="zh-CN" dirty="0" smtClean="0">
                <a:ea typeface="SimSun" pitchFamily="2" charset="-122"/>
              </a:rPr>
              <a:t>- </a:t>
            </a:r>
            <a:r>
              <a:rPr lang="en-US" altLang="zh-CN" sz="1800" b="1" dirty="0" smtClean="0">
                <a:ea typeface="SimSun" pitchFamily="2" charset="-122"/>
              </a:rPr>
              <a:t>ability of current control scheme to detect the cause before creating the failure mode and/or the failure mode before suffering the effect </a:t>
            </a:r>
            <a:r>
              <a:rPr lang="en-US" altLang="zh-CN" sz="1800" b="1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(</a:t>
            </a:r>
            <a:r>
              <a:rPr lang="en-US" altLang="zh-CN" sz="1800" b="1" dirty="0" smtClean="0">
                <a:ea typeface="SimSun" pitchFamily="2" charset="-122"/>
              </a:rPr>
              <a:t>Higher Value = </a:t>
            </a:r>
            <a:r>
              <a:rPr lang="en-US" altLang="zh-CN" sz="1800" b="1" u="sng" dirty="0" smtClean="0">
                <a:ea typeface="SimSun" pitchFamily="2" charset="-122"/>
              </a:rPr>
              <a:t>Lower</a:t>
            </a:r>
            <a:r>
              <a:rPr lang="en-US" altLang="zh-CN" sz="1800" b="1" dirty="0" smtClean="0">
                <a:ea typeface="SimSun" pitchFamily="2" charset="-122"/>
              </a:rPr>
              <a:t> Ability to Detect</a:t>
            </a:r>
            <a:r>
              <a:rPr lang="en-US" altLang="zh-CN" sz="1800" b="1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)</a:t>
            </a:r>
          </a:p>
        </p:txBody>
      </p: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1447800" y="5334000"/>
            <a:ext cx="6248400" cy="685800"/>
            <a:chOff x="1200" y="3456"/>
            <a:chExt cx="3456" cy="480"/>
          </a:xfrm>
        </p:grpSpPr>
        <p:sp>
          <p:nvSpPr>
            <p:cNvPr id="5" name="AutoShape 9"/>
            <p:cNvSpPr>
              <a:spLocks noChangeArrowheads="1"/>
            </p:cNvSpPr>
            <p:nvPr/>
          </p:nvSpPr>
          <p:spPr bwMode="gray">
            <a:xfrm>
              <a:off x="1200" y="3456"/>
              <a:ext cx="3456" cy="48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hlink">
                    <a:gamma/>
                    <a:tint val="76863"/>
                    <a:invGamma/>
                  </a:schemeClr>
                </a:gs>
                <a:gs pos="100000">
                  <a:schemeClr val="hlink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outerShdw dist="81320" dir="2319588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zh-CN" altLang="zh-CN" b="1">
                <a:solidFill>
                  <a:schemeClr val="bg1"/>
                </a:solidFill>
                <a:latin typeface="Verdana" pitchFamily="34" charset="0"/>
                <a:ea typeface="SimSun" pitchFamily="2" charset="-122"/>
              </a:endParaRPr>
            </a:p>
          </p:txBody>
        </p:sp>
        <p:sp>
          <p:nvSpPr>
            <p:cNvPr id="6" name="Rectangle 10"/>
            <p:cNvSpPr>
              <a:spLocks noChangeArrowheads="1"/>
            </p:cNvSpPr>
            <p:nvPr/>
          </p:nvSpPr>
          <p:spPr bwMode="gray">
            <a:xfrm>
              <a:off x="1248" y="3523"/>
              <a:ext cx="3321" cy="3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  <a:buClr>
                  <a:srgbClr val="1F3F5F"/>
                </a:buClr>
                <a:defRPr/>
              </a:pPr>
              <a:r>
                <a:rPr lang="en-US" sz="1800" b="1" dirty="0">
                  <a:solidFill>
                    <a:schemeClr val="bg1"/>
                  </a:solidFill>
                  <a:latin typeface="Verdana" pitchFamily="34" charset="0"/>
                </a:rPr>
                <a:t>Caution: Notice the scale difference for </a:t>
              </a:r>
              <a:r>
                <a:rPr lang="en-US" sz="1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rPr>
                <a:t>Detection</a:t>
              </a:r>
              <a:r>
                <a:rPr lang="en-US" sz="1800" b="1" dirty="0">
                  <a:solidFill>
                    <a:schemeClr val="bg1"/>
                  </a:solidFill>
                  <a:latin typeface="Verdana" pitchFamily="34" charset="0"/>
                </a:rPr>
                <a:t>!</a:t>
              </a:r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Example of Rating Definitions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431800" y="1403350"/>
            <a:ext cx="1638300" cy="3848100"/>
          </a:xfrm>
          <a:prstGeom prst="rect">
            <a:avLst/>
          </a:prstGeom>
          <a:solidFill>
            <a:srgbClr val="B8B8B8">
              <a:alpha val="41176"/>
            </a:srgbClr>
          </a:solidFill>
          <a:ln w="254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zh-CN">
              <a:ea typeface="SimSun" pitchFamily="2" charset="-122"/>
            </a:endParaRP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679450" y="990600"/>
            <a:ext cx="1125538" cy="38946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800" b="1" dirty="0">
                <a:solidFill>
                  <a:srgbClr val="002163"/>
                </a:solidFill>
                <a:latin typeface="Verdana" pitchFamily="34" charset="0"/>
                <a:ea typeface="SimSun" pitchFamily="2" charset="-122"/>
              </a:rPr>
              <a:t>Rating</a:t>
            </a:r>
          </a:p>
        </p:txBody>
      </p:sp>
      <p:graphicFrame>
        <p:nvGraphicFramePr>
          <p:cNvPr id="5" name="Group 47"/>
          <p:cNvGraphicFramePr>
            <a:graphicFrameLocks noGrp="1"/>
          </p:cNvGraphicFramePr>
          <p:nvPr/>
        </p:nvGraphicFramePr>
        <p:xfrm>
          <a:off x="2514600" y="1066800"/>
          <a:ext cx="5562600" cy="4389120"/>
        </p:xfrm>
        <a:graphic>
          <a:graphicData uri="http://schemas.openxmlformats.org/drawingml/2006/table">
            <a:tbl>
              <a:tblPr/>
              <a:tblGrid>
                <a:gridCol w="1854200"/>
                <a:gridCol w="1854200"/>
                <a:gridCol w="1854200"/>
              </a:tblGrid>
              <a:tr h="356206">
                <a:tc>
                  <a:txBody>
                    <a:bodyPr/>
                    <a:lstStyle/>
                    <a:p>
                      <a:pPr marL="0" marR="0" lvl="0" indent="0" algn="ctr" defTabSz="1114425" rtl="0" eaLnBrk="1" fontAlgn="base" latinLnBrk="0" hangingPunct="1">
                        <a:lnSpc>
                          <a:spcPct val="15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2323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Severity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CCFF">
                            <a:gamma/>
                            <a:tint val="60392"/>
                            <a:invGamma/>
                          </a:srgbClr>
                        </a:gs>
                        <a:gs pos="100000">
                          <a:srgbClr val="99CCFF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14425" rtl="0" eaLnBrk="1" fontAlgn="base" latinLnBrk="0" hangingPunct="1">
                        <a:lnSpc>
                          <a:spcPct val="15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2323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Occurrence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CCFF">
                            <a:gamma/>
                            <a:tint val="60392"/>
                            <a:invGamma/>
                          </a:srgbClr>
                        </a:gs>
                        <a:gs pos="100000">
                          <a:srgbClr val="99CCFF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14425" rtl="0" eaLnBrk="1" fontAlgn="base" latinLnBrk="0" hangingPunct="1">
                        <a:lnSpc>
                          <a:spcPct val="15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2323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Detection*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CCFF">
                            <a:gamma/>
                            <a:tint val="60392"/>
                            <a:invGamma/>
                          </a:srgbClr>
                        </a:gs>
                        <a:gs pos="100000">
                          <a:srgbClr val="99CCFF"/>
                        </a:gs>
                      </a:gsLst>
                      <a:lin ang="5400000" scaled="1"/>
                    </a:gradFill>
                  </a:tcPr>
                </a:tc>
              </a:tr>
              <a:tr h="956476">
                <a:tc>
                  <a:txBody>
                    <a:bodyPr/>
                    <a:lstStyle/>
                    <a:p>
                      <a:pPr marL="0" marR="0" lvl="0" indent="0" algn="ctr" defTabSz="1114425" rtl="0" eaLnBrk="1" fontAlgn="base" latinLnBrk="0" hangingPunct="1">
                        <a:lnSpc>
                          <a:spcPct val="11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2323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Hazardous without warning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14425" rtl="0" eaLnBrk="1" fontAlgn="base" latinLnBrk="0" hangingPunct="1">
                        <a:lnSpc>
                          <a:spcPct val="11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2323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Very high and almost inevitable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14425" rtl="0" eaLnBrk="1" fontAlgn="base" latinLnBrk="0" hangingPunct="1">
                        <a:lnSpc>
                          <a:spcPct val="11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2323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Cannot detect or detection with very low probability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33874">
                <a:tc>
                  <a:txBody>
                    <a:bodyPr/>
                    <a:lstStyle/>
                    <a:p>
                      <a:pPr marL="0" marR="0" lvl="0" indent="0" algn="ctr" defTabSz="1114425" rtl="0" eaLnBrk="1" fontAlgn="base" latinLnBrk="0" hangingPunct="1">
                        <a:lnSpc>
                          <a:spcPct val="11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2323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Loss of primary function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14425" rtl="0" eaLnBrk="1" fontAlgn="base" latinLnBrk="0" hangingPunct="1">
                        <a:lnSpc>
                          <a:spcPct val="11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2323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High repeated failures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14425" rtl="0" eaLnBrk="1" fontAlgn="base" latinLnBrk="0" hangingPunct="1">
                        <a:lnSpc>
                          <a:spcPct val="11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2323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Remote or low chance of detection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33874">
                <a:tc>
                  <a:txBody>
                    <a:bodyPr/>
                    <a:lstStyle/>
                    <a:p>
                      <a:pPr marL="0" marR="0" lvl="0" indent="0" algn="ctr" defTabSz="1114425" rtl="0" eaLnBrk="1" fontAlgn="base" latinLnBrk="0" hangingPunct="1">
                        <a:lnSpc>
                          <a:spcPct val="11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2323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Loss of secondary function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14425" rtl="0" eaLnBrk="1" fontAlgn="base" latinLnBrk="0" hangingPunct="1">
                        <a:lnSpc>
                          <a:spcPct val="11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2323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Moderate failures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14425" rtl="0" eaLnBrk="1" fontAlgn="base" latinLnBrk="0" hangingPunct="1">
                        <a:lnSpc>
                          <a:spcPct val="11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2323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Low detection probability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33874">
                <a:tc>
                  <a:txBody>
                    <a:bodyPr/>
                    <a:lstStyle/>
                    <a:p>
                      <a:pPr marL="0" marR="0" lvl="0" indent="0" algn="ctr" defTabSz="1114425" rtl="0" eaLnBrk="1" fontAlgn="base" latinLnBrk="0" hangingPunct="1">
                        <a:lnSpc>
                          <a:spcPct val="11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2323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Minor defect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14425" rtl="0" eaLnBrk="1" fontAlgn="base" latinLnBrk="0" hangingPunct="1">
                        <a:lnSpc>
                          <a:spcPct val="11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2323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Occasional failures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14425" rtl="0" eaLnBrk="1" fontAlgn="base" latinLnBrk="0" hangingPunct="1">
                        <a:lnSpc>
                          <a:spcPct val="11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2323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Moderate detection probability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11273">
                <a:tc>
                  <a:txBody>
                    <a:bodyPr/>
                    <a:lstStyle/>
                    <a:p>
                      <a:pPr marL="0" marR="0" lvl="0" indent="0" algn="ctr" defTabSz="1114425" rtl="0" eaLnBrk="1" fontAlgn="base" latinLnBrk="0" hangingPunct="1">
                        <a:lnSpc>
                          <a:spcPct val="11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2323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No effect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14425" rtl="0" eaLnBrk="1" fontAlgn="base" latinLnBrk="0" hangingPunct="1">
                        <a:lnSpc>
                          <a:spcPct val="11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2323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Failure unlikely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14425" rtl="0" eaLnBrk="1" fontAlgn="base" latinLnBrk="0" hangingPunct="1">
                        <a:lnSpc>
                          <a:spcPct val="11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2323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Almost certain detection</a:t>
                      </a:r>
                    </a:p>
                  </a:txBody>
                  <a:tcPr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36"/>
          <p:cNvSpPr>
            <a:spLocks noChangeArrowheads="1"/>
          </p:cNvSpPr>
          <p:nvPr/>
        </p:nvSpPr>
        <p:spPr bwMode="auto">
          <a:xfrm>
            <a:off x="2776538" y="5381625"/>
            <a:ext cx="42259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/>
            <a:r>
              <a:rPr lang="en-US" altLang="zh-CN" sz="1200" b="1" i="1">
                <a:solidFill>
                  <a:srgbClr val="A50021"/>
                </a:solidFill>
                <a:latin typeface="Verdana" pitchFamily="34" charset="0"/>
                <a:ea typeface="SimSun" pitchFamily="2" charset="-122"/>
              </a:rPr>
              <a:t>*If No Controls Exist, Detection = 10</a:t>
            </a:r>
          </a:p>
        </p:txBody>
      </p:sp>
      <p:sp>
        <p:nvSpPr>
          <p:cNvPr id="7" name="Rectangle 37"/>
          <p:cNvSpPr>
            <a:spLocks noChangeArrowheads="1"/>
          </p:cNvSpPr>
          <p:nvPr/>
        </p:nvSpPr>
        <p:spPr bwMode="auto">
          <a:xfrm>
            <a:off x="1095375" y="5667375"/>
            <a:ext cx="7118350" cy="606425"/>
          </a:xfrm>
          <a:prstGeom prst="rect">
            <a:avLst/>
          </a:prstGeom>
          <a:noFill/>
          <a:ln w="28575" algn="ctr">
            <a:solidFill>
              <a:srgbClr val="153B6C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zh-CN" altLang="zh-CN">
              <a:ea typeface="SimSun" pitchFamily="2" charset="-122"/>
            </a:endParaRPr>
          </a:p>
        </p:txBody>
      </p:sp>
      <p:sp>
        <p:nvSpPr>
          <p:cNvPr id="8" name="Text Box 38"/>
          <p:cNvSpPr txBox="1">
            <a:spLocks noChangeArrowheads="1"/>
          </p:cNvSpPr>
          <p:nvPr/>
        </p:nvSpPr>
        <p:spPr bwMode="auto">
          <a:xfrm>
            <a:off x="1779588" y="5670550"/>
            <a:ext cx="5761037" cy="5810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1600" b="1">
                <a:latin typeface="Verdana" pitchFamily="34" charset="0"/>
                <a:ea typeface="SimSun" pitchFamily="2" charset="-122"/>
              </a:rPr>
              <a:t>Create a rating system that makes sense for the </a:t>
            </a:r>
          </a:p>
          <a:p>
            <a:pPr algn="ctr" eaLnBrk="0" hangingPunct="0"/>
            <a:r>
              <a:rPr lang="en-US" altLang="zh-CN" sz="1600" b="1">
                <a:latin typeface="Verdana" pitchFamily="34" charset="0"/>
                <a:ea typeface="SimSun" pitchFamily="2" charset="-122"/>
              </a:rPr>
              <a:t>defects you are trying to prevent.</a:t>
            </a: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519113" y="1404938"/>
            <a:ext cx="1528762" cy="3667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0" rIns="0">
            <a:spAutoFit/>
          </a:bodyPr>
          <a:lstStyle/>
          <a:p>
            <a:pPr>
              <a:lnSpc>
                <a:spcPct val="90000"/>
              </a:lnSpc>
              <a:tabLst>
                <a:tab pos="1028700" algn="l"/>
              </a:tabLst>
            </a:pPr>
            <a:r>
              <a:rPr lang="en-US" altLang="zh-CN" sz="2000">
                <a:solidFill>
                  <a:srgbClr val="A50021"/>
                </a:solidFill>
                <a:latin typeface="Verdana" pitchFamily="34" charset="0"/>
                <a:ea typeface="SimSun" pitchFamily="2" charset="-122"/>
              </a:rPr>
              <a:t>High	10</a:t>
            </a: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V="1">
            <a:off x="1663700" y="1765300"/>
            <a:ext cx="0" cy="31623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519113" y="4891088"/>
            <a:ext cx="1530350" cy="3667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0" rIns="0">
            <a:spAutoFit/>
          </a:bodyPr>
          <a:lstStyle/>
          <a:p>
            <a:pPr>
              <a:lnSpc>
                <a:spcPct val="90000"/>
              </a:lnSpc>
              <a:tabLst>
                <a:tab pos="1093788" algn="l"/>
              </a:tabLst>
            </a:pPr>
            <a:r>
              <a:rPr lang="en-US" altLang="zh-CN" sz="2000">
                <a:solidFill>
                  <a:srgbClr val="A50021"/>
                </a:solidFill>
                <a:latin typeface="Verdana" pitchFamily="34" charset="0"/>
                <a:ea typeface="SimSun" pitchFamily="2" charset="-122"/>
              </a:rPr>
              <a:t>Low	1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PFMEA - Step 6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pic>
        <p:nvPicPr>
          <p:cNvPr id="3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236663"/>
            <a:ext cx="7162800" cy="438943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95275" y="4114800"/>
            <a:ext cx="8720138" cy="2209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1775" indent="-231775">
              <a:spcBef>
                <a:spcPct val="30000"/>
              </a:spcBef>
              <a:spcAft>
                <a:spcPct val="30000"/>
              </a:spcAft>
              <a:buClr>
                <a:srgbClr val="A50021"/>
              </a:buClr>
              <a:defRPr/>
            </a:pPr>
            <a:r>
              <a:rPr lang="en-US" sz="1600" b="1" u="sng" dirty="0">
                <a:solidFill>
                  <a:srgbClr val="A50021"/>
                </a:solidFill>
                <a:latin typeface="Verdana" pitchFamily="34" charset="0"/>
              </a:rPr>
              <a:t>TIPS</a:t>
            </a:r>
          </a:p>
          <a:p>
            <a:pPr marL="231775" indent="-231775">
              <a:lnSpc>
                <a:spcPct val="110000"/>
              </a:lnSpc>
              <a:spcBef>
                <a:spcPct val="50000"/>
              </a:spcBef>
              <a:spcAft>
                <a:spcPct val="30000"/>
              </a:spcAft>
              <a:buClr>
                <a:srgbClr val="A50021"/>
              </a:buClr>
              <a:buFontTx/>
              <a:buChar char="•"/>
              <a:defRPr/>
            </a:pPr>
            <a:r>
              <a:rPr lang="en-US" sz="1500" b="1" dirty="0">
                <a:solidFill>
                  <a:srgbClr val="232323"/>
                </a:solidFill>
                <a:latin typeface="Verdana" pitchFamily="34" charset="0"/>
              </a:rPr>
              <a:t>The RPN is used to prioritize the most critical risks identified in the first half of the FMEA.</a:t>
            </a:r>
          </a:p>
          <a:p>
            <a:pPr marL="231775" indent="-231775">
              <a:lnSpc>
                <a:spcPct val="110000"/>
              </a:lnSpc>
              <a:spcBef>
                <a:spcPct val="50000"/>
              </a:spcBef>
              <a:spcAft>
                <a:spcPct val="30000"/>
              </a:spcAft>
              <a:buClr>
                <a:srgbClr val="A50021"/>
              </a:buClr>
              <a:buFontTx/>
              <a:buChar char="•"/>
              <a:defRPr/>
            </a:pPr>
            <a:r>
              <a:rPr lang="en-US" sz="1500" b="1" dirty="0">
                <a:solidFill>
                  <a:srgbClr val="232323"/>
                </a:solidFill>
                <a:latin typeface="Verdana" pitchFamily="34" charset="0"/>
              </a:rPr>
              <a:t>High RPNs </a:t>
            </a:r>
            <a:r>
              <a:rPr lang="en-US" sz="1500" b="1" dirty="0" smtClean="0">
                <a:solidFill>
                  <a:srgbClr val="232323"/>
                </a:solidFill>
                <a:latin typeface="Verdana" pitchFamily="34" charset="0"/>
              </a:rPr>
              <a:t>are </a:t>
            </a:r>
            <a:r>
              <a:rPr lang="en-US" sz="1500" b="1" dirty="0">
                <a:solidFill>
                  <a:srgbClr val="232323"/>
                </a:solidFill>
                <a:latin typeface="Verdana" pitchFamily="34" charset="0"/>
              </a:rPr>
              <a:t>flags to take effort to reduce the calculated risk.</a:t>
            </a:r>
          </a:p>
          <a:p>
            <a:pPr marL="231775" indent="-231775">
              <a:lnSpc>
                <a:spcPct val="110000"/>
              </a:lnSpc>
              <a:spcBef>
                <a:spcPct val="50000"/>
              </a:spcBef>
              <a:spcAft>
                <a:spcPct val="30000"/>
              </a:spcAft>
              <a:buClr>
                <a:srgbClr val="A50021"/>
              </a:buClr>
              <a:buFontTx/>
              <a:buChar char="•"/>
              <a:defRPr/>
            </a:pPr>
            <a:r>
              <a:rPr lang="en-US" sz="1500" b="1" dirty="0">
                <a:solidFill>
                  <a:srgbClr val="232323"/>
                </a:solidFill>
                <a:latin typeface="Verdana" pitchFamily="34" charset="0"/>
              </a:rPr>
              <a:t>Regardless of RPN, </a:t>
            </a:r>
            <a:r>
              <a:rPr lang="en-US" sz="1500" b="1" i="1" dirty="0">
                <a:solidFill>
                  <a:srgbClr val="A50021"/>
                </a:solidFill>
                <a:latin typeface="Verdana" pitchFamily="34" charset="0"/>
              </a:rPr>
              <a:t>high </a:t>
            </a:r>
            <a:r>
              <a:rPr lang="en-US" sz="1500" b="1" i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Severity</a:t>
            </a:r>
            <a:r>
              <a:rPr lang="en-US" sz="1500" b="1" dirty="0">
                <a:solidFill>
                  <a:srgbClr val="232323"/>
                </a:solidFill>
                <a:latin typeface="Verdana" pitchFamily="34" charset="0"/>
              </a:rPr>
              <a:t> scores (9 or 10) should be given special attention.</a:t>
            </a: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V="1">
            <a:off x="7165975" y="3114675"/>
            <a:ext cx="666750" cy="9525"/>
          </a:xfrm>
          <a:prstGeom prst="line">
            <a:avLst/>
          </a:prstGeom>
          <a:noFill/>
          <a:ln w="101600">
            <a:solidFill>
              <a:srgbClr val="002163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6" name="Group 10"/>
          <p:cNvGrpSpPr>
            <a:grpSpLocks/>
          </p:cNvGrpSpPr>
          <p:nvPr/>
        </p:nvGrpSpPr>
        <p:grpSpPr bwMode="auto">
          <a:xfrm>
            <a:off x="1905000" y="2581275"/>
            <a:ext cx="5283200" cy="1022350"/>
            <a:chOff x="1536" y="1420"/>
            <a:chExt cx="3328" cy="912"/>
          </a:xfrm>
        </p:grpSpPr>
        <p:sp>
          <p:nvSpPr>
            <p:cNvPr id="7" name="AutoShape 6"/>
            <p:cNvSpPr>
              <a:spLocks noChangeArrowheads="1"/>
            </p:cNvSpPr>
            <p:nvPr/>
          </p:nvSpPr>
          <p:spPr bwMode="auto">
            <a:xfrm>
              <a:off x="1536" y="1420"/>
              <a:ext cx="3328" cy="912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66667"/>
                    <a:invGamma/>
                  </a:schemeClr>
                </a:gs>
              </a:gsLst>
              <a:lin ang="5400000" scaled="1"/>
            </a:gra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sz="1600" b="1">
                  <a:solidFill>
                    <a:schemeClr val="bg1"/>
                  </a:solidFill>
                  <a:latin typeface="Verdana" pitchFamily="34" charset="0"/>
                </a:rPr>
                <a:t>Calculate the Risk Priority Number </a:t>
              </a:r>
              <a:br>
                <a:rPr lang="en-US" sz="1600" b="1">
                  <a:solidFill>
                    <a:schemeClr val="bg1"/>
                  </a:solidFill>
                  <a:latin typeface="Verdana" pitchFamily="34" charset="0"/>
                </a:rPr>
              </a:br>
              <a:r>
                <a:rPr lang="en-US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</a:rPr>
                <a:t>RPN</a:t>
              </a:r>
              <a:r>
                <a:rPr lang="en-US" sz="1600" b="1">
                  <a:solidFill>
                    <a:schemeClr val="bg1"/>
                  </a:solidFill>
                  <a:latin typeface="Verdana" pitchFamily="34" charset="0"/>
                </a:rPr>
                <a:t> = Severity x Occurrence x Detection </a:t>
              </a:r>
            </a:p>
          </p:txBody>
        </p:sp>
        <p:sp>
          <p:nvSpPr>
            <p:cNvPr id="8" name="AutoShape 7"/>
            <p:cNvSpPr>
              <a:spLocks noChangeArrowheads="1"/>
            </p:cNvSpPr>
            <p:nvPr/>
          </p:nvSpPr>
          <p:spPr bwMode="auto">
            <a:xfrm>
              <a:off x="1632" y="1468"/>
              <a:ext cx="3142" cy="805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</p:grp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7848600" y="2057400"/>
            <a:ext cx="333375" cy="2057400"/>
          </a:xfrm>
          <a:prstGeom prst="rect">
            <a:avLst/>
          </a:prstGeom>
          <a:solidFill>
            <a:srgbClr val="99CCFF">
              <a:alpha val="20000"/>
            </a:srgbClr>
          </a:solidFill>
          <a:ln w="25400">
            <a:solidFill>
              <a:srgbClr val="00216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zh-CN">
              <a:ea typeface="SimSun" pitchFamily="2" charset="-122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5" grpId="0" animBg="1"/>
      <p:bldP spid="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PFMEA – Remediation Guidelines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7824788" cy="4989512"/>
          </a:xfrm>
        </p:spPr>
        <p:txBody>
          <a:bodyPr lIns="96838" tIns="47625" rIns="96838" bIns="47625"/>
          <a:lstStyle/>
          <a:p>
            <a:pPr eaLnBrk="1" hangingPunct="1">
              <a:lnSpc>
                <a:spcPct val="90000"/>
              </a:lnSpc>
              <a:spcBef>
                <a:spcPct val="60000"/>
              </a:spcBef>
            </a:pPr>
            <a:r>
              <a:rPr lang="en-US" altLang="zh-CN" sz="2000" b="1" u="sng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Severity</a:t>
            </a:r>
            <a:r>
              <a:rPr lang="en-US" altLang="zh-CN" dirty="0" smtClean="0">
                <a:solidFill>
                  <a:srgbClr val="00AE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</a:t>
            </a:r>
            <a:r>
              <a:rPr lang="en-US" altLang="zh-CN" dirty="0" smtClean="0">
                <a:ea typeface="SimSun" pitchFamily="2" charset="-122"/>
              </a:rPr>
              <a:t>– </a:t>
            </a:r>
            <a:r>
              <a:rPr lang="en-US" altLang="zh-CN" sz="1800" b="1" dirty="0" smtClean="0">
                <a:ea typeface="SimSun" pitchFamily="2" charset="-122"/>
              </a:rPr>
              <a:t>can only be improved by a design change to the product or process</a:t>
            </a:r>
          </a:p>
          <a:p>
            <a:pPr eaLnBrk="1" hangingPunct="1">
              <a:lnSpc>
                <a:spcPct val="90000"/>
              </a:lnSpc>
              <a:spcBef>
                <a:spcPct val="60000"/>
              </a:spcBef>
            </a:pPr>
            <a:r>
              <a:rPr lang="en-US" altLang="zh-CN" sz="2000" b="1" u="sng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Occurrence</a:t>
            </a:r>
            <a:r>
              <a:rPr lang="en-US" altLang="zh-CN" dirty="0" smtClean="0">
                <a:solidFill>
                  <a:srgbClr val="00AE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</a:t>
            </a:r>
            <a:r>
              <a:rPr lang="en-US" altLang="zh-CN" dirty="0" smtClean="0">
                <a:ea typeface="SimSun" pitchFamily="2" charset="-122"/>
              </a:rPr>
              <a:t>– </a:t>
            </a:r>
            <a:r>
              <a:rPr lang="en-US" altLang="zh-CN" sz="1800" b="1" dirty="0" smtClean="0">
                <a:solidFill>
                  <a:schemeClr val="tx1"/>
                </a:solidFill>
                <a:ea typeface="SimSun" pitchFamily="2" charset="-122"/>
              </a:rPr>
              <a:t>can only be reduced by a change which removes or controls a cause.  Examples are redundancy, substituting a more reliable component or function or mistake-proofing.</a:t>
            </a:r>
          </a:p>
          <a:p>
            <a:pPr eaLnBrk="1" hangingPunct="1">
              <a:lnSpc>
                <a:spcPct val="90000"/>
              </a:lnSpc>
              <a:spcBef>
                <a:spcPct val="60000"/>
              </a:spcBef>
            </a:pPr>
            <a:r>
              <a:rPr lang="en-US" altLang="zh-CN" sz="2000" b="1" u="sng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Detection</a:t>
            </a:r>
            <a:r>
              <a:rPr lang="en-US" altLang="zh-CN" b="1" dirty="0" smtClean="0">
                <a:solidFill>
                  <a:srgbClr val="A50021"/>
                </a:solidFill>
                <a:ea typeface="SimSun" pitchFamily="2" charset="-122"/>
              </a:rPr>
              <a:t> </a:t>
            </a:r>
            <a:r>
              <a:rPr lang="en-US" altLang="zh-CN" b="1" dirty="0" smtClean="0">
                <a:solidFill>
                  <a:schemeClr val="tx1"/>
                </a:solidFill>
                <a:ea typeface="SimSun" pitchFamily="2" charset="-122"/>
              </a:rPr>
              <a:t>–</a:t>
            </a:r>
            <a:r>
              <a:rPr lang="en-US" altLang="zh-CN" dirty="0" smtClean="0">
                <a:ea typeface="SimSun" pitchFamily="2" charset="-122"/>
              </a:rPr>
              <a:t> </a:t>
            </a:r>
            <a:r>
              <a:rPr lang="en-US" altLang="zh-CN" sz="1800" b="1" dirty="0" smtClean="0">
                <a:ea typeface="SimSun" pitchFamily="2" charset="-122"/>
              </a:rPr>
              <a:t>can</a:t>
            </a:r>
            <a:r>
              <a:rPr lang="en-US" altLang="zh-CN" dirty="0" smtClean="0">
                <a:ea typeface="SimSun" pitchFamily="2" charset="-122"/>
              </a:rPr>
              <a:t> </a:t>
            </a:r>
            <a:r>
              <a:rPr lang="en-US" altLang="zh-CN" sz="1800" b="1" dirty="0" smtClean="0">
                <a:solidFill>
                  <a:schemeClr val="tx1"/>
                </a:solidFill>
                <a:ea typeface="SimSun" pitchFamily="2" charset="-122"/>
              </a:rPr>
              <a:t>be reduced by improving detection.  Examples are mistake-proofing, simplification and statistically sound monitoring.</a:t>
            </a:r>
          </a:p>
          <a:p>
            <a:pPr eaLnBrk="1" hangingPunct="1">
              <a:lnSpc>
                <a:spcPct val="90000"/>
              </a:lnSpc>
              <a:spcBef>
                <a:spcPct val="60000"/>
              </a:spcBef>
            </a:pPr>
            <a:endParaRPr lang="en-US" altLang="zh-CN" sz="1800" b="1" dirty="0" smtClean="0">
              <a:effectLst>
                <a:outerShdw blurRad="38100" dist="38100" dir="2700000" algn="tl">
                  <a:srgbClr val="C0C0C0"/>
                </a:outerShdw>
              </a:effectLst>
              <a:ea typeface="SimSun" pitchFamily="2" charset="-122"/>
            </a:endParaRPr>
          </a:p>
        </p:txBody>
      </p:sp>
      <p:grpSp>
        <p:nvGrpSpPr>
          <p:cNvPr id="4" name="Group 5"/>
          <p:cNvGrpSpPr>
            <a:grpSpLocks/>
          </p:cNvGrpSpPr>
          <p:nvPr/>
        </p:nvGrpSpPr>
        <p:grpSpPr bwMode="auto">
          <a:xfrm>
            <a:off x="1447800" y="4876800"/>
            <a:ext cx="6248400" cy="685800"/>
            <a:chOff x="1200" y="3456"/>
            <a:chExt cx="3456" cy="480"/>
          </a:xfrm>
        </p:grpSpPr>
        <p:sp>
          <p:nvSpPr>
            <p:cNvPr id="5" name="AutoShape 6"/>
            <p:cNvSpPr>
              <a:spLocks noChangeArrowheads="1"/>
            </p:cNvSpPr>
            <p:nvPr/>
          </p:nvSpPr>
          <p:spPr bwMode="gray">
            <a:xfrm>
              <a:off x="1200" y="3456"/>
              <a:ext cx="3456" cy="48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hlink">
                    <a:gamma/>
                    <a:tint val="76863"/>
                    <a:invGamma/>
                  </a:schemeClr>
                </a:gs>
                <a:gs pos="100000">
                  <a:schemeClr val="hlink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outerShdw dist="81320" dir="2319588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b="1">
                  <a:solidFill>
                    <a:schemeClr val="bg1"/>
                  </a:solidFill>
                  <a:latin typeface="Verdana" pitchFamily="34" charset="0"/>
                </a:rPr>
                <a:t>In general, reducing the Occurrence </a:t>
              </a:r>
            </a:p>
            <a:p>
              <a:pPr algn="ctr">
                <a:defRPr/>
              </a:pPr>
              <a:r>
                <a:rPr lang="en-US" sz="1800" b="1">
                  <a:solidFill>
                    <a:schemeClr val="bg1"/>
                  </a:solidFill>
                  <a:latin typeface="Verdana" pitchFamily="34" charset="0"/>
                </a:rPr>
                <a:t>is preferable to improving the Detection</a:t>
              </a:r>
            </a:p>
          </p:txBody>
        </p:sp>
        <p:sp>
          <p:nvSpPr>
            <p:cNvPr id="6" name="Rectangle 7"/>
            <p:cNvSpPr>
              <a:spLocks noChangeArrowheads="1"/>
            </p:cNvSpPr>
            <p:nvPr/>
          </p:nvSpPr>
          <p:spPr bwMode="gray">
            <a:xfrm>
              <a:off x="1248" y="3523"/>
              <a:ext cx="3321" cy="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  <a:buClr>
                  <a:srgbClr val="1F3F5F"/>
                </a:buClr>
              </a:pPr>
              <a:endParaRPr lang="zh-CN" altLang="zh-CN" sz="1800" b="1">
                <a:solidFill>
                  <a:schemeClr val="bg1"/>
                </a:solidFill>
                <a:latin typeface="Verdana" pitchFamily="34" charset="0"/>
                <a:ea typeface="SimSun" pitchFamily="2" charset="-122"/>
              </a:endParaRPr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FMEA – Step 7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pic>
        <p:nvPicPr>
          <p:cNvPr id="17" name="Picture 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714500"/>
            <a:ext cx="8001000" cy="43053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150938"/>
            <a:ext cx="8394700" cy="4259262"/>
          </a:xfrm>
          <a:noFill/>
        </p:spPr>
        <p:txBody>
          <a:bodyPr lIns="91440"/>
          <a:lstStyle/>
          <a:p>
            <a:pPr marL="231775" indent="-231775" eaLnBrk="1" hangingPunct="1">
              <a:lnSpc>
                <a:spcPct val="100000"/>
              </a:lnSpc>
              <a:buClr>
                <a:srgbClr val="A50021"/>
              </a:buClr>
              <a:buFontTx/>
              <a:buChar char="•"/>
            </a:pPr>
            <a:r>
              <a:rPr lang="en-US" altLang="zh-CN" sz="1800" b="1" dirty="0" smtClean="0">
                <a:ea typeface="SimSun" pitchFamily="2" charset="-122"/>
              </a:rPr>
              <a:t>Determine </a:t>
            </a:r>
            <a:r>
              <a:rPr lang="en-US" altLang="zh-CN" sz="1800" b="1" u="sng" dirty="0" smtClean="0">
                <a:ea typeface="SimSun" pitchFamily="2" charset="-122"/>
              </a:rPr>
              <a:t>Actions Recommended</a:t>
            </a:r>
            <a:r>
              <a:rPr lang="en-US" altLang="zh-CN" sz="1800" b="1" dirty="0" smtClean="0">
                <a:ea typeface="SimSun" pitchFamily="2" charset="-122"/>
              </a:rPr>
              <a:t> to reduce High RPNs</a:t>
            </a:r>
          </a:p>
        </p:txBody>
      </p:sp>
      <p:sp>
        <p:nvSpPr>
          <p:cNvPr id="19" name="Line 4"/>
          <p:cNvSpPr>
            <a:spLocks noChangeShapeType="1"/>
          </p:cNvSpPr>
          <p:nvPr/>
        </p:nvSpPr>
        <p:spPr bwMode="auto">
          <a:xfrm>
            <a:off x="3200400" y="3429000"/>
            <a:ext cx="681038" cy="4763"/>
          </a:xfrm>
          <a:prstGeom prst="line">
            <a:avLst/>
          </a:prstGeom>
          <a:noFill/>
          <a:ln w="101600">
            <a:solidFill>
              <a:srgbClr val="002163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20" name="Group 5"/>
          <p:cNvGrpSpPr>
            <a:grpSpLocks/>
          </p:cNvGrpSpPr>
          <p:nvPr/>
        </p:nvGrpSpPr>
        <p:grpSpPr bwMode="auto">
          <a:xfrm>
            <a:off x="609600" y="3048000"/>
            <a:ext cx="2795588" cy="1260475"/>
            <a:chOff x="2264" y="1678"/>
            <a:chExt cx="1761" cy="794"/>
          </a:xfrm>
        </p:grpSpPr>
        <p:sp>
          <p:nvSpPr>
            <p:cNvPr id="21" name="AutoShape 6"/>
            <p:cNvSpPr>
              <a:spLocks noChangeArrowheads="1"/>
            </p:cNvSpPr>
            <p:nvPr/>
          </p:nvSpPr>
          <p:spPr bwMode="auto">
            <a:xfrm>
              <a:off x="2264" y="1678"/>
              <a:ext cx="1761" cy="79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66667"/>
                    <a:invGamma/>
                  </a:schemeClr>
                </a:gs>
              </a:gsLst>
              <a:lin ang="5400000" scaled="1"/>
            </a:gradFill>
            <a:ln w="19050">
              <a:solidFill>
                <a:srgbClr val="002163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1300" b="1">
                  <a:solidFill>
                    <a:schemeClr val="bg1"/>
                  </a:solidFill>
                  <a:latin typeface="Verdana" pitchFamily="34" charset="0"/>
                </a:rPr>
                <a:t>For the high RPN numbers, </a:t>
              </a:r>
            </a:p>
            <a:p>
              <a:pPr eaLnBrk="0" hangingPunct="0">
                <a:defRPr/>
              </a:pPr>
              <a:r>
                <a:rPr lang="en-US" sz="1300" b="1">
                  <a:solidFill>
                    <a:schemeClr val="bg1"/>
                  </a:solidFill>
                  <a:latin typeface="Verdana" pitchFamily="34" charset="0"/>
                </a:rPr>
                <a:t>determine the </a:t>
              </a:r>
            </a:p>
            <a:p>
              <a:pPr eaLnBrk="0" hangingPunct="0">
                <a:defRPr/>
              </a:pPr>
              <a:r>
                <a:rPr lang="en-US" sz="1300" b="1">
                  <a:solidFill>
                    <a:schemeClr val="bg1"/>
                  </a:solidFill>
                  <a:latin typeface="Verdana" pitchFamily="34" charset="0"/>
                </a:rPr>
                <a:t>recommended actions.</a:t>
              </a:r>
            </a:p>
          </p:txBody>
        </p:sp>
        <p:sp>
          <p:nvSpPr>
            <p:cNvPr id="22" name="AutoShape 7"/>
            <p:cNvSpPr>
              <a:spLocks noChangeArrowheads="1"/>
            </p:cNvSpPr>
            <p:nvPr/>
          </p:nvSpPr>
          <p:spPr bwMode="auto">
            <a:xfrm>
              <a:off x="2334" y="1749"/>
              <a:ext cx="1630" cy="665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</p:grpSp>
      <p:sp>
        <p:nvSpPr>
          <p:cNvPr id="23" name="Rectangle 12"/>
          <p:cNvSpPr>
            <a:spLocks noChangeArrowheads="1"/>
          </p:cNvSpPr>
          <p:nvPr/>
        </p:nvSpPr>
        <p:spPr bwMode="auto">
          <a:xfrm>
            <a:off x="3886200" y="2590800"/>
            <a:ext cx="307975" cy="3073400"/>
          </a:xfrm>
          <a:prstGeom prst="rect">
            <a:avLst/>
          </a:prstGeom>
          <a:solidFill>
            <a:srgbClr val="99CCFF">
              <a:alpha val="20000"/>
            </a:srgbClr>
          </a:solidFill>
          <a:ln w="25400">
            <a:solidFill>
              <a:srgbClr val="00216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zh-CN">
              <a:ea typeface="SimSun" pitchFamily="2" charset="-122"/>
            </a:endParaRPr>
          </a:p>
        </p:txBody>
      </p:sp>
      <p:sp>
        <p:nvSpPr>
          <p:cNvPr id="24" name="Rectangle 16"/>
          <p:cNvSpPr>
            <a:spLocks noChangeArrowheads="1"/>
          </p:cNvSpPr>
          <p:nvPr/>
        </p:nvSpPr>
        <p:spPr bwMode="auto">
          <a:xfrm>
            <a:off x="4191000" y="2590800"/>
            <a:ext cx="1066800" cy="3073400"/>
          </a:xfrm>
          <a:prstGeom prst="rect">
            <a:avLst/>
          </a:prstGeom>
          <a:solidFill>
            <a:srgbClr val="99CCFF">
              <a:alpha val="20000"/>
            </a:srgbClr>
          </a:solidFill>
          <a:ln w="25400">
            <a:solidFill>
              <a:srgbClr val="00216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zh-CN">
              <a:ea typeface="SimSun" pitchFamily="2" charset="-122"/>
            </a:endParaRPr>
          </a:p>
        </p:txBody>
      </p:sp>
      <p:sp>
        <p:nvSpPr>
          <p:cNvPr id="25" name="Line 8"/>
          <p:cNvSpPr>
            <a:spLocks noChangeShapeType="1"/>
          </p:cNvSpPr>
          <p:nvPr/>
        </p:nvSpPr>
        <p:spPr bwMode="auto">
          <a:xfrm rot="18770145">
            <a:off x="3557588" y="3327400"/>
            <a:ext cx="687388" cy="731837"/>
          </a:xfrm>
          <a:prstGeom prst="line">
            <a:avLst/>
          </a:prstGeom>
          <a:noFill/>
          <a:ln w="101600">
            <a:solidFill>
              <a:srgbClr val="002163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3" grpId="0" animBg="1"/>
      <p:bldP spid="24" grpId="0" animBg="1"/>
      <p:bldP spid="2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FMEA – Steps 8 and 9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pic>
        <p:nvPicPr>
          <p:cNvPr id="3" name="Picture 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066800"/>
            <a:ext cx="8001000" cy="43053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4" name="Line 7"/>
          <p:cNvSpPr>
            <a:spLocks noChangeShapeType="1"/>
          </p:cNvSpPr>
          <p:nvPr/>
        </p:nvSpPr>
        <p:spPr bwMode="auto">
          <a:xfrm>
            <a:off x="4614863" y="2205038"/>
            <a:ext cx="681037" cy="4762"/>
          </a:xfrm>
          <a:prstGeom prst="line">
            <a:avLst/>
          </a:prstGeom>
          <a:noFill/>
          <a:ln w="101600">
            <a:solidFill>
              <a:srgbClr val="002163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42900" y="4800600"/>
            <a:ext cx="6197600" cy="641350"/>
          </a:xfrm>
          <a:prstGeom prst="rect">
            <a:avLst/>
          </a:prstGeom>
          <a:solidFill>
            <a:schemeClr val="bg1"/>
          </a:solidFill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23825" indent="-123825" eaLnBrk="0" hangingPunct="0">
              <a:lnSpc>
                <a:spcPct val="90000"/>
              </a:lnSpc>
              <a:buClr>
                <a:srgbClr val="A50021"/>
              </a:buClr>
              <a:buFontTx/>
              <a:buChar char="•"/>
            </a:pPr>
            <a:r>
              <a:rPr lang="en-US" altLang="zh-CN" sz="2000" dirty="0">
                <a:latin typeface="Verdana" pitchFamily="34" charset="0"/>
                <a:ea typeface="SimSun" pitchFamily="2" charset="-122"/>
              </a:rPr>
              <a:t> Now recalculate your </a:t>
            </a:r>
            <a:r>
              <a:rPr lang="en-US" altLang="zh-CN" sz="2000" u="sng" dirty="0">
                <a:latin typeface="Verdana" pitchFamily="34" charset="0"/>
                <a:ea typeface="SimSun" pitchFamily="2" charset="-122"/>
              </a:rPr>
              <a:t>RPNs</a:t>
            </a:r>
            <a:r>
              <a:rPr lang="en-US" altLang="zh-CN" sz="2000" dirty="0">
                <a:latin typeface="Verdana" pitchFamily="34" charset="0"/>
                <a:ea typeface="SimSun" pitchFamily="2" charset="-122"/>
              </a:rPr>
              <a:t> </a:t>
            </a:r>
          </a:p>
          <a:p>
            <a:pPr marL="123825" indent="-123825" eaLnBrk="0" hangingPunct="0">
              <a:lnSpc>
                <a:spcPct val="90000"/>
              </a:lnSpc>
              <a:buClr>
                <a:srgbClr val="A50021"/>
              </a:buClr>
            </a:pPr>
            <a:r>
              <a:rPr lang="en-US" altLang="zh-CN" sz="2000" dirty="0">
                <a:latin typeface="Verdana" pitchFamily="34" charset="0"/>
                <a:ea typeface="SimSun" pitchFamily="2" charset="-122"/>
              </a:rPr>
              <a:t>   based on mitigation plans.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47663" y="5430838"/>
            <a:ext cx="8296275" cy="9255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31775" indent="-231775">
              <a:spcBef>
                <a:spcPct val="30000"/>
              </a:spcBef>
              <a:spcAft>
                <a:spcPct val="30000"/>
              </a:spcAft>
              <a:buClr>
                <a:schemeClr val="bg1"/>
              </a:buClr>
              <a:buFont typeface="Verdana" pitchFamily="34" charset="0"/>
              <a:buNone/>
            </a:pPr>
            <a:r>
              <a:rPr lang="en-US" altLang="zh-CN" sz="1600" b="1" u="sng" dirty="0">
                <a:solidFill>
                  <a:srgbClr val="A50021"/>
                </a:solidFill>
                <a:latin typeface="Verdana" pitchFamily="34" charset="0"/>
                <a:ea typeface="SimSun" pitchFamily="2" charset="-122"/>
              </a:rPr>
              <a:t>TIPS:</a:t>
            </a:r>
          </a:p>
          <a:p>
            <a:pPr marL="231775" indent="-231775">
              <a:spcBef>
                <a:spcPct val="50000"/>
              </a:spcBef>
              <a:spcAft>
                <a:spcPct val="30000"/>
              </a:spcAft>
              <a:buClr>
                <a:schemeClr val="bg1"/>
              </a:buClr>
              <a:buFont typeface="Verdana" pitchFamily="34" charset="0"/>
              <a:buChar char=" "/>
            </a:pPr>
            <a:r>
              <a:rPr lang="en-US" altLang="zh-CN" sz="1600" b="1" dirty="0">
                <a:solidFill>
                  <a:srgbClr val="232323"/>
                </a:solidFill>
                <a:latin typeface="Verdana" pitchFamily="34" charset="0"/>
                <a:ea typeface="SimSun" pitchFamily="2" charset="-122"/>
              </a:rPr>
              <a:t>Continue updating the actions taken and </a:t>
            </a:r>
            <a:br>
              <a:rPr lang="en-US" altLang="zh-CN" sz="1600" b="1" dirty="0">
                <a:solidFill>
                  <a:srgbClr val="232323"/>
                </a:solidFill>
                <a:latin typeface="Verdana" pitchFamily="34" charset="0"/>
                <a:ea typeface="SimSun" pitchFamily="2" charset="-122"/>
              </a:rPr>
            </a:br>
            <a:r>
              <a:rPr lang="en-US" altLang="zh-CN" sz="1600" b="1" dirty="0">
                <a:solidFill>
                  <a:srgbClr val="232323"/>
                </a:solidFill>
                <a:latin typeface="Verdana" pitchFamily="34" charset="0"/>
                <a:ea typeface="SimSun" pitchFamily="2" charset="-122"/>
              </a:rPr>
              <a:t>resulting RPNs until all risks are at an acceptable </a:t>
            </a:r>
            <a:r>
              <a:rPr lang="en-US" altLang="zh-CN" sz="1600" b="1" dirty="0" smtClean="0">
                <a:solidFill>
                  <a:srgbClr val="232323"/>
                </a:solidFill>
                <a:latin typeface="Verdana" pitchFamily="34" charset="0"/>
                <a:ea typeface="SimSun" pitchFamily="2" charset="-122"/>
              </a:rPr>
              <a:t>level.</a:t>
            </a:r>
            <a:endParaRPr lang="en-US" altLang="zh-CN" sz="1600" b="1" dirty="0">
              <a:solidFill>
                <a:srgbClr val="232323"/>
              </a:solidFill>
              <a:latin typeface="Verdana" pitchFamily="34" charset="0"/>
              <a:ea typeface="SimSun" pitchFamily="2" charset="-122"/>
            </a:endParaRPr>
          </a:p>
        </p:txBody>
      </p:sp>
      <p:grpSp>
        <p:nvGrpSpPr>
          <p:cNvPr id="7" name="Group 8"/>
          <p:cNvGrpSpPr>
            <a:grpSpLocks/>
          </p:cNvGrpSpPr>
          <p:nvPr/>
        </p:nvGrpSpPr>
        <p:grpSpPr bwMode="auto">
          <a:xfrm>
            <a:off x="1828800" y="1279525"/>
            <a:ext cx="2795588" cy="1260475"/>
            <a:chOff x="2192" y="1142"/>
            <a:chExt cx="1761" cy="794"/>
          </a:xfrm>
        </p:grpSpPr>
        <p:sp>
          <p:nvSpPr>
            <p:cNvPr id="8" name="AutoShape 9"/>
            <p:cNvSpPr>
              <a:spLocks noChangeArrowheads="1"/>
            </p:cNvSpPr>
            <p:nvPr/>
          </p:nvSpPr>
          <p:spPr bwMode="auto">
            <a:xfrm>
              <a:off x="2192" y="1142"/>
              <a:ext cx="1761" cy="79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66667"/>
                    <a:invGamma/>
                  </a:schemeClr>
                </a:gs>
              </a:gsLst>
              <a:lin ang="5400000" scaled="1"/>
            </a:gradFill>
            <a:ln w="19050">
              <a:solidFill>
                <a:srgbClr val="002163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n-US" sz="1300" b="1" u="sng" dirty="0" err="1">
                  <a:solidFill>
                    <a:schemeClr val="bg1"/>
                  </a:solidFill>
                  <a:latin typeface="Verdana" pitchFamily="34" charset="0"/>
                </a:rPr>
                <a:t>Resp</a:t>
              </a:r>
              <a:r>
                <a:rPr lang="en-US" sz="1300" b="1" u="sng" dirty="0">
                  <a:solidFill>
                    <a:schemeClr val="bg1"/>
                  </a:solidFill>
                  <a:latin typeface="Verdana" pitchFamily="34" charset="0"/>
                </a:rPr>
                <a:t> (responsibility)</a:t>
              </a:r>
            </a:p>
            <a:p>
              <a:pPr eaLnBrk="0" hangingPunct="0">
                <a:defRPr/>
              </a:pPr>
              <a:r>
                <a:rPr lang="en-US" sz="1300" b="1" dirty="0">
                  <a:solidFill>
                    <a:schemeClr val="bg1"/>
                  </a:solidFill>
                  <a:latin typeface="Verdana" pitchFamily="34" charset="0"/>
                </a:rPr>
                <a:t>Assign a specific person </a:t>
              </a:r>
            </a:p>
            <a:p>
              <a:pPr eaLnBrk="0" hangingPunct="0">
                <a:defRPr/>
              </a:pPr>
              <a:r>
                <a:rPr lang="en-US" sz="1300" b="1" dirty="0">
                  <a:solidFill>
                    <a:schemeClr val="bg1"/>
                  </a:solidFill>
                  <a:latin typeface="Verdana" pitchFamily="34" charset="0"/>
                </a:rPr>
                <a:t>who will be responsible </a:t>
              </a:r>
              <a:br>
                <a:rPr lang="en-US" sz="1300" b="1" dirty="0">
                  <a:solidFill>
                    <a:schemeClr val="bg1"/>
                  </a:solidFill>
                  <a:latin typeface="Verdana" pitchFamily="34" charset="0"/>
                </a:rPr>
              </a:br>
              <a:r>
                <a:rPr lang="en-US" sz="1300" b="1" dirty="0">
                  <a:solidFill>
                    <a:schemeClr val="bg1"/>
                  </a:solidFill>
                  <a:latin typeface="Verdana" pitchFamily="34" charset="0"/>
                </a:rPr>
                <a:t>for recommended actions.</a:t>
              </a:r>
            </a:p>
          </p:txBody>
        </p:sp>
        <p:sp>
          <p:nvSpPr>
            <p:cNvPr id="9" name="AutoShape 10"/>
            <p:cNvSpPr>
              <a:spLocks noChangeArrowheads="1"/>
            </p:cNvSpPr>
            <p:nvPr/>
          </p:nvSpPr>
          <p:spPr bwMode="auto">
            <a:xfrm>
              <a:off x="2262" y="1213"/>
              <a:ext cx="1630" cy="665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</p:grp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5257800" y="1943100"/>
            <a:ext cx="1066800" cy="2441575"/>
          </a:xfrm>
          <a:prstGeom prst="rect">
            <a:avLst/>
          </a:prstGeom>
          <a:solidFill>
            <a:srgbClr val="99CCFF">
              <a:alpha val="20000"/>
            </a:srgbClr>
          </a:solidFill>
          <a:ln w="28575">
            <a:solidFill>
              <a:srgbClr val="00216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zh-CN">
              <a:ea typeface="SimSun" pitchFamily="2" charset="-122"/>
            </a:endParaRPr>
          </a:p>
        </p:txBody>
      </p:sp>
      <p:grpSp>
        <p:nvGrpSpPr>
          <p:cNvPr id="11" name="Group 12"/>
          <p:cNvGrpSpPr>
            <a:grpSpLocks/>
          </p:cNvGrpSpPr>
          <p:nvPr/>
        </p:nvGrpSpPr>
        <p:grpSpPr bwMode="auto">
          <a:xfrm>
            <a:off x="2882900" y="2587625"/>
            <a:ext cx="2795588" cy="1489075"/>
            <a:chOff x="2544" y="1966"/>
            <a:chExt cx="1761" cy="938"/>
          </a:xfrm>
        </p:grpSpPr>
        <p:sp>
          <p:nvSpPr>
            <p:cNvPr id="12" name="AutoShape 13"/>
            <p:cNvSpPr>
              <a:spLocks noChangeArrowheads="1"/>
            </p:cNvSpPr>
            <p:nvPr/>
          </p:nvSpPr>
          <p:spPr bwMode="auto">
            <a:xfrm>
              <a:off x="2544" y="1966"/>
              <a:ext cx="1761" cy="93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66667"/>
                    <a:invGamma/>
                  </a:schemeClr>
                </a:gs>
              </a:gsLst>
              <a:lin ang="5400000" scaled="1"/>
            </a:gradFill>
            <a:ln w="19050">
              <a:solidFill>
                <a:srgbClr val="002163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spcBef>
                  <a:spcPct val="20000"/>
                </a:spcBef>
                <a:buClr>
                  <a:schemeClr val="folHlink"/>
                </a:buClr>
              </a:pPr>
              <a:r>
                <a:rPr lang="en-US" altLang="zh-CN" sz="1300" b="1" u="sng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rPr>
                <a:t>Actions Taken</a:t>
              </a:r>
              <a:endParaRPr lang="en-US" altLang="zh-CN" sz="1300" b="1">
                <a:solidFill>
                  <a:schemeClr val="bg1"/>
                </a:solidFill>
                <a:latin typeface="Verdana" pitchFamily="34" charset="0"/>
                <a:ea typeface="SimSun" pitchFamily="2" charset="-122"/>
              </a:endParaRPr>
            </a:p>
            <a:p>
              <a:pPr eaLnBrk="0" hangingPunct="0">
                <a:spcBef>
                  <a:spcPct val="20000"/>
                </a:spcBef>
                <a:buClr>
                  <a:schemeClr val="folHlink"/>
                </a:buClr>
              </a:pPr>
              <a:r>
                <a:rPr lang="en-US" altLang="zh-CN" sz="1300" b="1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rPr>
                <a:t>As actions are identified </a:t>
              </a:r>
            </a:p>
            <a:p>
              <a:pPr eaLnBrk="0" hangingPunct="0">
                <a:spcBef>
                  <a:spcPct val="20000"/>
                </a:spcBef>
                <a:buClr>
                  <a:schemeClr val="folHlink"/>
                </a:buClr>
              </a:pPr>
              <a:r>
                <a:rPr lang="en-US" altLang="zh-CN" sz="1300" b="1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rPr>
                <a:t>and completed, document </a:t>
              </a:r>
            </a:p>
            <a:p>
              <a:pPr eaLnBrk="0" hangingPunct="0">
                <a:spcBef>
                  <a:spcPct val="20000"/>
                </a:spcBef>
                <a:buClr>
                  <a:schemeClr val="folHlink"/>
                </a:buClr>
              </a:pPr>
              <a:r>
                <a:rPr lang="en-US" altLang="zh-CN" sz="1300" b="1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rPr>
                <a:t>in the “Actions Taken” </a:t>
              </a:r>
            </a:p>
            <a:p>
              <a:pPr eaLnBrk="0" hangingPunct="0">
                <a:spcBef>
                  <a:spcPct val="20000"/>
                </a:spcBef>
                <a:buClr>
                  <a:schemeClr val="folHlink"/>
                </a:buClr>
              </a:pPr>
              <a:r>
                <a:rPr lang="en-US" altLang="zh-CN" sz="1300" b="1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rPr>
                <a:t>column.</a:t>
              </a:r>
            </a:p>
          </p:txBody>
        </p:sp>
        <p:sp>
          <p:nvSpPr>
            <p:cNvPr id="13" name="AutoShape 14"/>
            <p:cNvSpPr>
              <a:spLocks noChangeArrowheads="1"/>
            </p:cNvSpPr>
            <p:nvPr/>
          </p:nvSpPr>
          <p:spPr bwMode="auto">
            <a:xfrm>
              <a:off x="2614" y="2029"/>
              <a:ext cx="1630" cy="823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</p:grpSp>
      <p:sp>
        <p:nvSpPr>
          <p:cNvPr id="14" name="Rectangle 15"/>
          <p:cNvSpPr>
            <a:spLocks noChangeArrowheads="1"/>
          </p:cNvSpPr>
          <p:nvPr/>
        </p:nvSpPr>
        <p:spPr bwMode="auto">
          <a:xfrm>
            <a:off x="6324600" y="1943100"/>
            <a:ext cx="1219200" cy="2451100"/>
          </a:xfrm>
          <a:prstGeom prst="rect">
            <a:avLst/>
          </a:prstGeom>
          <a:solidFill>
            <a:srgbClr val="99CCFF">
              <a:alpha val="20000"/>
            </a:srgbClr>
          </a:solidFill>
          <a:ln w="28575">
            <a:solidFill>
              <a:srgbClr val="00216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zh-CN">
              <a:ea typeface="SimSun" pitchFamily="2" charset="-122"/>
            </a:endParaRPr>
          </a:p>
        </p:txBody>
      </p:sp>
      <p:sp>
        <p:nvSpPr>
          <p:cNvPr id="15" name="Line 16"/>
          <p:cNvSpPr>
            <a:spLocks noChangeShapeType="1"/>
          </p:cNvSpPr>
          <p:nvPr/>
        </p:nvSpPr>
        <p:spPr bwMode="auto">
          <a:xfrm flipV="1">
            <a:off x="7446963" y="4279900"/>
            <a:ext cx="782637" cy="490538"/>
          </a:xfrm>
          <a:prstGeom prst="line">
            <a:avLst/>
          </a:prstGeom>
          <a:noFill/>
          <a:ln w="101600">
            <a:solidFill>
              <a:srgbClr val="002163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" name="Rectangle 17"/>
          <p:cNvSpPr>
            <a:spLocks noChangeArrowheads="1"/>
          </p:cNvSpPr>
          <p:nvPr/>
        </p:nvSpPr>
        <p:spPr bwMode="auto">
          <a:xfrm>
            <a:off x="8229600" y="1955800"/>
            <a:ext cx="304800" cy="2438400"/>
          </a:xfrm>
          <a:prstGeom prst="rect">
            <a:avLst/>
          </a:prstGeom>
          <a:solidFill>
            <a:srgbClr val="99CCFF">
              <a:alpha val="20000"/>
            </a:srgbClr>
          </a:solidFill>
          <a:ln w="28575">
            <a:solidFill>
              <a:srgbClr val="00216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zh-CN">
              <a:ea typeface="SimSun" pitchFamily="2" charset="-122"/>
            </a:endParaRPr>
          </a:p>
        </p:txBody>
      </p:sp>
      <p:sp>
        <p:nvSpPr>
          <p:cNvPr id="17" name="Line 18"/>
          <p:cNvSpPr>
            <a:spLocks noChangeShapeType="1"/>
          </p:cNvSpPr>
          <p:nvPr/>
        </p:nvSpPr>
        <p:spPr bwMode="auto">
          <a:xfrm>
            <a:off x="5668963" y="3289300"/>
            <a:ext cx="655637" cy="4763"/>
          </a:xfrm>
          <a:prstGeom prst="line">
            <a:avLst/>
          </a:prstGeom>
          <a:noFill/>
          <a:ln w="101600">
            <a:solidFill>
              <a:srgbClr val="002163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18" name="Group 20"/>
          <p:cNvGrpSpPr>
            <a:grpSpLocks/>
          </p:cNvGrpSpPr>
          <p:nvPr/>
        </p:nvGrpSpPr>
        <p:grpSpPr bwMode="auto">
          <a:xfrm>
            <a:off x="4762500" y="4162425"/>
            <a:ext cx="2935288" cy="1514475"/>
            <a:chOff x="3328" y="2958"/>
            <a:chExt cx="1849" cy="954"/>
          </a:xfrm>
        </p:grpSpPr>
        <p:sp>
          <p:nvSpPr>
            <p:cNvPr id="19" name="AutoShape 21"/>
            <p:cNvSpPr>
              <a:spLocks noChangeArrowheads="1"/>
            </p:cNvSpPr>
            <p:nvPr/>
          </p:nvSpPr>
          <p:spPr bwMode="auto">
            <a:xfrm>
              <a:off x="3328" y="2958"/>
              <a:ext cx="1849" cy="95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66667"/>
                    <a:invGamma/>
                  </a:schemeClr>
                </a:gs>
              </a:gsLst>
              <a:lin ang="5400000" scaled="1"/>
            </a:gradFill>
            <a:ln w="19050">
              <a:solidFill>
                <a:srgbClr val="002163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>
                <a:spcBef>
                  <a:spcPct val="20000"/>
                </a:spcBef>
                <a:buClr>
                  <a:schemeClr val="folHlink"/>
                </a:buClr>
                <a:defRPr/>
              </a:pPr>
              <a:r>
                <a:rPr lang="en-US" sz="1400" b="1" u="sng">
                  <a:solidFill>
                    <a:schemeClr val="bg1"/>
                  </a:solidFill>
                  <a:latin typeface="Verdana" pitchFamily="34" charset="0"/>
                </a:rPr>
                <a:t>SEV, OCC, DET, RPN</a:t>
              </a:r>
            </a:p>
            <a:p>
              <a:pPr eaLnBrk="0" hangingPunct="0">
                <a:spcBef>
                  <a:spcPct val="20000"/>
                </a:spcBef>
                <a:buClr>
                  <a:schemeClr val="folHlink"/>
                </a:buClr>
                <a:defRPr/>
              </a:pPr>
              <a:r>
                <a:rPr lang="en-US" sz="1400" b="1">
                  <a:solidFill>
                    <a:schemeClr val="bg1"/>
                  </a:solidFill>
                  <a:latin typeface="Verdana" pitchFamily="34" charset="0"/>
                </a:rPr>
                <a:t>As actions are complete </a:t>
              </a:r>
            </a:p>
            <a:p>
              <a:pPr eaLnBrk="0" hangingPunct="0">
                <a:spcBef>
                  <a:spcPct val="20000"/>
                </a:spcBef>
                <a:buClr>
                  <a:schemeClr val="folHlink"/>
                </a:buClr>
                <a:defRPr/>
              </a:pPr>
              <a:r>
                <a:rPr lang="en-US" sz="1400" b="1">
                  <a:solidFill>
                    <a:schemeClr val="bg1"/>
                  </a:solidFill>
                  <a:latin typeface="Verdana" pitchFamily="34" charset="0"/>
                </a:rPr>
                <a:t>reassess Severity, </a:t>
              </a:r>
            </a:p>
            <a:p>
              <a:pPr eaLnBrk="0" hangingPunct="0">
                <a:spcBef>
                  <a:spcPct val="20000"/>
                </a:spcBef>
                <a:buClr>
                  <a:schemeClr val="folHlink"/>
                </a:buClr>
                <a:defRPr/>
              </a:pPr>
              <a:r>
                <a:rPr lang="en-US" sz="1400" b="1">
                  <a:solidFill>
                    <a:schemeClr val="bg1"/>
                  </a:solidFill>
                  <a:latin typeface="Verdana" pitchFamily="34" charset="0"/>
                </a:rPr>
                <a:t>Occurrence, and Detection </a:t>
              </a:r>
            </a:p>
            <a:p>
              <a:pPr eaLnBrk="0" hangingPunct="0">
                <a:spcBef>
                  <a:spcPct val="20000"/>
                </a:spcBef>
                <a:buClr>
                  <a:schemeClr val="folHlink"/>
                </a:buClr>
                <a:defRPr/>
              </a:pPr>
              <a:r>
                <a:rPr lang="en-US" sz="1400" b="1">
                  <a:solidFill>
                    <a:schemeClr val="bg1"/>
                  </a:solidFill>
                  <a:latin typeface="Verdana" pitchFamily="34" charset="0"/>
                </a:rPr>
                <a:t>and recalculate RPN. </a:t>
              </a:r>
            </a:p>
          </p:txBody>
        </p:sp>
        <p:sp>
          <p:nvSpPr>
            <p:cNvPr id="20" name="AutoShape 22"/>
            <p:cNvSpPr>
              <a:spLocks noChangeArrowheads="1"/>
            </p:cNvSpPr>
            <p:nvPr/>
          </p:nvSpPr>
          <p:spPr bwMode="auto">
            <a:xfrm>
              <a:off x="3398" y="3021"/>
              <a:ext cx="1711" cy="837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0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Summary Steps To Complete a FMEA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sp>
        <p:nvSpPr>
          <p:cNvPr id="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68300" y="1143000"/>
            <a:ext cx="8296275" cy="5029200"/>
          </a:xfrm>
          <a:noFill/>
        </p:spPr>
        <p:txBody>
          <a:bodyPr lIns="91440"/>
          <a:lstStyle/>
          <a:p>
            <a:pPr marL="457200" indent="-457200" ea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A50021"/>
              </a:buClr>
              <a:buFontTx/>
              <a:buAutoNum type="arabicPeriod"/>
            </a:pPr>
            <a:r>
              <a:rPr lang="en-US" altLang="zh-CN" sz="1800" dirty="0" smtClean="0">
                <a:ea typeface="SimSun" pitchFamily="2" charset="-122"/>
              </a:rPr>
              <a:t>For each Process Input, determine the ways in which the Process Step can go wrong (these are </a:t>
            </a:r>
            <a:r>
              <a:rPr lang="en-US" altLang="zh-CN" sz="1800" dirty="0" smtClean="0">
                <a:solidFill>
                  <a:srgbClr val="A50021"/>
                </a:solidFill>
                <a:ea typeface="SimSun" pitchFamily="2" charset="-122"/>
              </a:rPr>
              <a:t>Failure Modes</a:t>
            </a:r>
            <a:r>
              <a:rPr lang="en-US" altLang="zh-CN" sz="1800" dirty="0" smtClean="0">
                <a:ea typeface="SimSun" pitchFamily="2" charset="-122"/>
              </a:rPr>
              <a:t>).</a:t>
            </a:r>
          </a:p>
          <a:p>
            <a:pPr marL="457200" indent="-457200" ea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A50021"/>
              </a:buClr>
              <a:buFontTx/>
              <a:buAutoNum type="arabicPeriod"/>
            </a:pPr>
            <a:r>
              <a:rPr lang="en-US" altLang="zh-CN" sz="1800" dirty="0" smtClean="0">
                <a:ea typeface="SimSun" pitchFamily="2" charset="-122"/>
              </a:rPr>
              <a:t>For each Failure Mode associated with the inputs, determine </a:t>
            </a:r>
            <a:r>
              <a:rPr lang="en-US" altLang="zh-CN" sz="1800" dirty="0" smtClean="0">
                <a:solidFill>
                  <a:srgbClr val="A50021"/>
                </a:solidFill>
                <a:ea typeface="SimSun" pitchFamily="2" charset="-122"/>
              </a:rPr>
              <a:t>Effects</a:t>
            </a:r>
            <a:r>
              <a:rPr lang="en-US" altLang="zh-CN" sz="1800" dirty="0" smtClean="0">
                <a:ea typeface="SimSun" pitchFamily="2" charset="-122"/>
              </a:rPr>
              <a:t> on the outputs.</a:t>
            </a:r>
          </a:p>
          <a:p>
            <a:pPr marL="457200" indent="-457200" ea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A50021"/>
              </a:buClr>
              <a:buFontTx/>
              <a:buAutoNum type="arabicPeriod"/>
            </a:pPr>
            <a:r>
              <a:rPr lang="en-US" altLang="zh-CN" sz="1800" dirty="0" smtClean="0">
                <a:ea typeface="SimSun" pitchFamily="2" charset="-122"/>
              </a:rPr>
              <a:t>Identify potential </a:t>
            </a:r>
            <a:r>
              <a:rPr lang="en-US" altLang="zh-CN" sz="1800" dirty="0" smtClean="0">
                <a:solidFill>
                  <a:srgbClr val="A50021"/>
                </a:solidFill>
                <a:ea typeface="SimSun" pitchFamily="2" charset="-122"/>
              </a:rPr>
              <a:t>Causes</a:t>
            </a:r>
            <a:r>
              <a:rPr lang="en-US" altLang="zh-CN" sz="1800" dirty="0" smtClean="0">
                <a:ea typeface="SimSun" pitchFamily="2" charset="-122"/>
              </a:rPr>
              <a:t> of each Failure Mode.</a:t>
            </a:r>
          </a:p>
          <a:p>
            <a:pPr marL="457200" indent="-457200" ea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A50021"/>
              </a:buClr>
              <a:buFontTx/>
              <a:buAutoNum type="arabicPeriod"/>
            </a:pPr>
            <a:r>
              <a:rPr lang="en-US" altLang="zh-CN" sz="1800" dirty="0" smtClean="0">
                <a:ea typeface="SimSun" pitchFamily="2" charset="-122"/>
              </a:rPr>
              <a:t>List the </a:t>
            </a:r>
            <a:r>
              <a:rPr lang="en-US" altLang="zh-CN" sz="1800" dirty="0" smtClean="0">
                <a:solidFill>
                  <a:srgbClr val="A50021"/>
                </a:solidFill>
                <a:ea typeface="SimSun" pitchFamily="2" charset="-122"/>
              </a:rPr>
              <a:t>Current</a:t>
            </a:r>
            <a:r>
              <a:rPr lang="en-US" altLang="zh-CN" sz="1800" dirty="0" smtClean="0">
                <a:ea typeface="SimSun" pitchFamily="2" charset="-122"/>
              </a:rPr>
              <a:t> </a:t>
            </a:r>
            <a:r>
              <a:rPr lang="en-US" altLang="zh-CN" sz="1800" dirty="0" smtClean="0">
                <a:solidFill>
                  <a:srgbClr val="A50021"/>
                </a:solidFill>
                <a:ea typeface="SimSun" pitchFamily="2" charset="-122"/>
              </a:rPr>
              <a:t>Controls</a:t>
            </a:r>
            <a:r>
              <a:rPr lang="en-US" altLang="zh-CN" sz="1800" dirty="0" smtClean="0">
                <a:ea typeface="SimSun" pitchFamily="2" charset="-122"/>
              </a:rPr>
              <a:t> for each Cause.</a:t>
            </a:r>
          </a:p>
          <a:p>
            <a:pPr marL="457200" indent="-457200" ea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A50021"/>
              </a:buClr>
              <a:buFontTx/>
              <a:buAutoNum type="arabicPeriod"/>
            </a:pPr>
            <a:r>
              <a:rPr lang="en-US" altLang="zh-CN" sz="1800" dirty="0" smtClean="0">
                <a:ea typeface="SimSun" pitchFamily="2" charset="-122"/>
              </a:rPr>
              <a:t>Assign </a:t>
            </a:r>
            <a:r>
              <a:rPr lang="en-US" altLang="zh-CN" sz="1800" dirty="0" smtClean="0">
                <a:solidFill>
                  <a:srgbClr val="A50021"/>
                </a:solidFill>
                <a:ea typeface="SimSun" pitchFamily="2" charset="-122"/>
              </a:rPr>
              <a:t>Severity, Occurrence and Detection</a:t>
            </a:r>
            <a:r>
              <a:rPr lang="en-US" altLang="zh-CN" sz="1800" dirty="0" smtClean="0">
                <a:ea typeface="SimSun" pitchFamily="2" charset="-122"/>
              </a:rPr>
              <a:t> ratings </a:t>
            </a:r>
            <a:r>
              <a:rPr lang="en-US" altLang="zh-CN" sz="1800" dirty="0" smtClean="0">
                <a:solidFill>
                  <a:schemeClr val="tx1"/>
                </a:solidFill>
                <a:ea typeface="SimSun" pitchFamily="2" charset="-122"/>
              </a:rPr>
              <a:t>after creating a ratings key appropriate for your project.</a:t>
            </a:r>
          </a:p>
          <a:p>
            <a:pPr marL="457200" indent="-457200" ea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A50021"/>
              </a:buClr>
              <a:buFontTx/>
              <a:buAutoNum type="arabicPeriod"/>
            </a:pPr>
            <a:r>
              <a:rPr lang="en-US" altLang="zh-CN" sz="1800" dirty="0" smtClean="0">
                <a:ea typeface="SimSun" pitchFamily="2" charset="-122"/>
              </a:rPr>
              <a:t>Calculate </a:t>
            </a:r>
            <a:r>
              <a:rPr lang="en-US" altLang="zh-CN" sz="1800" dirty="0" smtClean="0">
                <a:solidFill>
                  <a:srgbClr val="A50021"/>
                </a:solidFill>
                <a:ea typeface="SimSun" pitchFamily="2" charset="-122"/>
              </a:rPr>
              <a:t>RPN</a:t>
            </a:r>
            <a:r>
              <a:rPr lang="en-US" altLang="zh-CN" sz="1800" dirty="0" smtClean="0">
                <a:ea typeface="SimSun" pitchFamily="2" charset="-122"/>
              </a:rPr>
              <a:t>.</a:t>
            </a:r>
          </a:p>
          <a:p>
            <a:pPr marL="457200" indent="-457200" ea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A50021"/>
              </a:buClr>
              <a:buFontTx/>
              <a:buAutoNum type="arabicPeriod"/>
            </a:pPr>
            <a:r>
              <a:rPr lang="en-US" altLang="zh-CN" sz="1800" dirty="0" smtClean="0">
                <a:ea typeface="SimSun" pitchFamily="2" charset="-122"/>
              </a:rPr>
              <a:t>Determine </a:t>
            </a:r>
            <a:r>
              <a:rPr lang="en-US" altLang="zh-CN" sz="1800" dirty="0" smtClean="0">
                <a:solidFill>
                  <a:srgbClr val="A50021"/>
                </a:solidFill>
                <a:ea typeface="SimSun" pitchFamily="2" charset="-122"/>
              </a:rPr>
              <a:t>Recommended Actions</a:t>
            </a:r>
            <a:r>
              <a:rPr lang="en-US" altLang="zh-CN" sz="1800" dirty="0" smtClean="0">
                <a:ea typeface="SimSun" pitchFamily="2" charset="-122"/>
              </a:rPr>
              <a:t> to reduce High RPNs.</a:t>
            </a:r>
          </a:p>
          <a:p>
            <a:pPr marL="457200" indent="-457200" ea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A50021"/>
              </a:buClr>
              <a:buFontTx/>
              <a:buAutoNum type="arabicPeriod"/>
            </a:pPr>
            <a:r>
              <a:rPr lang="en-US" altLang="zh-CN" sz="1800" dirty="0" smtClean="0">
                <a:ea typeface="SimSun" pitchFamily="2" charset="-122"/>
              </a:rPr>
              <a:t>Take appropriate Actions and Document.</a:t>
            </a:r>
          </a:p>
          <a:p>
            <a:pPr marL="457200" indent="-457200" ea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A50021"/>
              </a:buClr>
              <a:buFontTx/>
              <a:buAutoNum type="arabicPeriod"/>
            </a:pPr>
            <a:r>
              <a:rPr lang="en-US" altLang="zh-CN" sz="1800" dirty="0" smtClean="0">
                <a:ea typeface="SimSun" pitchFamily="2" charset="-122"/>
              </a:rPr>
              <a:t>Recalculate </a:t>
            </a:r>
            <a:r>
              <a:rPr lang="en-US" altLang="zh-CN" sz="1800" dirty="0" smtClean="0">
                <a:solidFill>
                  <a:srgbClr val="A50021"/>
                </a:solidFill>
                <a:ea typeface="SimSun" pitchFamily="2" charset="-122"/>
              </a:rPr>
              <a:t>RPNs</a:t>
            </a:r>
            <a:r>
              <a:rPr lang="en-US" altLang="zh-CN" sz="1800" dirty="0" smtClean="0">
                <a:ea typeface="SimSun" pitchFamily="2" charset="-122"/>
              </a:rPr>
              <a:t>.</a:t>
            </a:r>
          </a:p>
          <a:p>
            <a:pPr marL="457200" indent="-457200" eaLnBrk="1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A50021"/>
              </a:buClr>
              <a:buFontTx/>
              <a:buAutoNum type="arabicPeriod"/>
            </a:pPr>
            <a:r>
              <a:rPr lang="en-US" altLang="zh-CN" sz="1800" dirty="0" smtClean="0">
                <a:ea typeface="SimSun" pitchFamily="2" charset="-122"/>
              </a:rPr>
              <a:t>Revisit steps 7 and 8 until all the significant RPNs have been addressed.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524000" y="2743200"/>
            <a:ext cx="5943600" cy="952500"/>
            <a:chOff x="1152" y="1728"/>
            <a:chExt cx="3744" cy="600"/>
          </a:xfrm>
          <a:solidFill>
            <a:srgbClr val="4514FA"/>
          </a:solidFill>
        </p:grpSpPr>
        <p:sp>
          <p:nvSpPr>
            <p:cNvPr id="4" name="AutoShape 3"/>
            <p:cNvSpPr>
              <a:spLocks noChangeArrowheads="1"/>
            </p:cNvSpPr>
            <p:nvPr/>
          </p:nvSpPr>
          <p:spPr bwMode="gray">
            <a:xfrm>
              <a:off x="1152" y="1728"/>
              <a:ext cx="3734" cy="600"/>
            </a:xfrm>
            <a:prstGeom prst="roundRect">
              <a:avLst>
                <a:gd name="adj" fmla="val 16667"/>
              </a:avLst>
            </a:prstGeom>
            <a:grpFill/>
            <a:ln w="9525">
              <a:noFill/>
              <a:round/>
              <a:headEnd/>
              <a:tailEnd/>
            </a:ln>
            <a:effectLst>
              <a:outerShdw dist="81320" dir="2319588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  <p:sp>
          <p:nvSpPr>
            <p:cNvPr id="5" name="Rectangle 4"/>
            <p:cNvSpPr>
              <a:spLocks noChangeArrowheads="1"/>
            </p:cNvSpPr>
            <p:nvPr/>
          </p:nvSpPr>
          <p:spPr bwMode="gray">
            <a:xfrm>
              <a:off x="1160" y="1843"/>
              <a:ext cx="3736" cy="36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en-US" sz="3200" b="1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rPr>
                <a:t>CONTROL PLAN </a:t>
              </a:r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Control Plan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grpSp>
        <p:nvGrpSpPr>
          <p:cNvPr id="3" name="Group 26"/>
          <p:cNvGrpSpPr>
            <a:grpSpLocks/>
          </p:cNvGrpSpPr>
          <p:nvPr/>
        </p:nvGrpSpPr>
        <p:grpSpPr bwMode="auto">
          <a:xfrm>
            <a:off x="4951413" y="1368425"/>
            <a:ext cx="3948112" cy="1339850"/>
            <a:chOff x="3119" y="862"/>
            <a:chExt cx="2487" cy="844"/>
          </a:xfrm>
        </p:grpSpPr>
        <p:sp>
          <p:nvSpPr>
            <p:cNvPr id="4" name="Text Box 8"/>
            <p:cNvSpPr txBox="1">
              <a:spLocks noChangeArrowheads="1"/>
            </p:cNvSpPr>
            <p:nvPr/>
          </p:nvSpPr>
          <p:spPr bwMode="auto">
            <a:xfrm>
              <a:off x="3139" y="1032"/>
              <a:ext cx="2467" cy="67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buClr>
                  <a:schemeClr val="folHlink"/>
                </a:buClr>
              </a:pPr>
              <a:r>
                <a:rPr lang="en-US" altLang="zh-CN" sz="1600" dirty="0">
                  <a:latin typeface="Verdana" pitchFamily="34" charset="0"/>
                  <a:ea typeface="SimSun" pitchFamily="2" charset="-122"/>
                </a:rPr>
                <a:t>A document that describes how to  control the critical inputs to continue to meet customer expectations of the output.</a:t>
              </a:r>
            </a:p>
          </p:txBody>
        </p:sp>
        <p:sp>
          <p:nvSpPr>
            <p:cNvPr id="6" name="Text Box 10"/>
            <p:cNvSpPr txBox="1">
              <a:spLocks noChangeArrowheads="1"/>
            </p:cNvSpPr>
            <p:nvPr/>
          </p:nvSpPr>
          <p:spPr bwMode="auto">
            <a:xfrm>
              <a:off x="3119" y="862"/>
              <a:ext cx="1018" cy="23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>
                <a:buClr>
                  <a:schemeClr val="tx1"/>
                </a:buClr>
              </a:pPr>
              <a:r>
                <a:rPr lang="en-US" altLang="zh-CN" sz="1800" b="1" u="sng" dirty="0">
                  <a:solidFill>
                    <a:srgbClr val="4514FA"/>
                  </a:solidFill>
                  <a:latin typeface="Verdana" pitchFamily="34" charset="0"/>
                  <a:ea typeface="SimSun" pitchFamily="2" charset="-122"/>
                </a:rPr>
                <a:t>What is It?</a:t>
              </a:r>
              <a:endParaRPr lang="en-US" altLang="zh-CN" sz="1800" u="sng" dirty="0">
                <a:solidFill>
                  <a:srgbClr val="4514FA"/>
                </a:solidFill>
                <a:latin typeface="Verdana" pitchFamily="34" charset="0"/>
                <a:ea typeface="SimSun" pitchFamily="2" charset="-122"/>
              </a:endParaRPr>
            </a:p>
          </p:txBody>
        </p:sp>
      </p:grpSp>
      <p:grpSp>
        <p:nvGrpSpPr>
          <p:cNvPr id="7" name="Group 25"/>
          <p:cNvGrpSpPr>
            <a:grpSpLocks/>
          </p:cNvGrpSpPr>
          <p:nvPr/>
        </p:nvGrpSpPr>
        <p:grpSpPr bwMode="auto">
          <a:xfrm>
            <a:off x="4951413" y="3048000"/>
            <a:ext cx="3948112" cy="1616075"/>
            <a:chOff x="3119" y="1894"/>
            <a:chExt cx="2487" cy="1018"/>
          </a:xfrm>
        </p:grpSpPr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3119" y="1894"/>
              <a:ext cx="1831" cy="23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>
                <a:buClr>
                  <a:schemeClr val="tx1"/>
                </a:buClr>
              </a:pPr>
              <a:r>
                <a:rPr lang="en-US" altLang="zh-CN" sz="1800" b="1" u="sng" dirty="0">
                  <a:solidFill>
                    <a:srgbClr val="4514FA"/>
                  </a:solidFill>
                  <a:latin typeface="Verdana" pitchFamily="34" charset="0"/>
                  <a:ea typeface="SimSun" pitchFamily="2" charset="-122"/>
                </a:rPr>
                <a:t>Objective or Purpose</a:t>
              </a:r>
              <a:endParaRPr lang="en-US" altLang="zh-CN" sz="1800" u="sng" dirty="0">
                <a:solidFill>
                  <a:srgbClr val="4514FA"/>
                </a:solidFill>
                <a:latin typeface="Verdana" pitchFamily="34" charset="0"/>
                <a:ea typeface="SimSun" pitchFamily="2" charset="-122"/>
              </a:endParaRPr>
            </a:p>
          </p:txBody>
        </p:sp>
        <p:sp>
          <p:nvSpPr>
            <p:cNvPr id="10" name="Text Box 13"/>
            <p:cNvSpPr txBox="1">
              <a:spLocks noChangeArrowheads="1"/>
            </p:cNvSpPr>
            <p:nvPr/>
          </p:nvSpPr>
          <p:spPr bwMode="auto">
            <a:xfrm>
              <a:off x="3139" y="2084"/>
              <a:ext cx="2467" cy="82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74625" indent="-174625" eaLnBrk="0" hangingPunct="0">
                <a:buClr>
                  <a:schemeClr val="accent2"/>
                </a:buClr>
                <a:buFontTx/>
                <a:buChar char="•"/>
              </a:pPr>
              <a:r>
                <a:rPr lang="en-US" altLang="zh-CN" sz="1600" dirty="0">
                  <a:latin typeface="Verdana" pitchFamily="34" charset="0"/>
                  <a:ea typeface="SimSun" pitchFamily="2" charset="-122"/>
                </a:rPr>
                <a:t>Primary reference source for minimizing process and product variation. </a:t>
              </a:r>
            </a:p>
            <a:p>
              <a:pPr marL="174625" indent="-174625" eaLnBrk="0" hangingPunct="0">
                <a:buClr>
                  <a:schemeClr val="accent2"/>
                </a:buClr>
                <a:buFontTx/>
                <a:buChar char="•"/>
              </a:pPr>
              <a:r>
                <a:rPr lang="en-US" altLang="zh-CN" sz="1600" dirty="0">
                  <a:latin typeface="Verdana" pitchFamily="34" charset="0"/>
                  <a:ea typeface="SimSun" pitchFamily="2" charset="-122"/>
                </a:rPr>
                <a:t>Description of how teams should react to out-of-control situations.</a:t>
              </a:r>
            </a:p>
          </p:txBody>
        </p:sp>
      </p:grpSp>
      <p:sp>
        <p:nvSpPr>
          <p:cNvPr id="11" name="Rectangle 15"/>
          <p:cNvSpPr>
            <a:spLocks noChangeArrowheads="1"/>
          </p:cNvSpPr>
          <p:nvPr/>
        </p:nvSpPr>
        <p:spPr bwMode="auto">
          <a:xfrm>
            <a:off x="179388" y="4860925"/>
            <a:ext cx="4248150" cy="854075"/>
          </a:xfrm>
          <a:prstGeom prst="rect">
            <a:avLst/>
          </a:prstGeom>
          <a:solidFill>
            <a:schemeClr val="bg1"/>
          </a:solidFill>
          <a:ln w="12700" algn="ctr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20000"/>
              </a:spcBef>
              <a:buClr>
                <a:srgbClr val="006600"/>
              </a:buClr>
            </a:pPr>
            <a:r>
              <a:rPr lang="en-US" altLang="zh-CN" sz="1400" b="1" dirty="0">
                <a:ea typeface="SimSun" pitchFamily="2" charset="-122"/>
              </a:rPr>
              <a:t>Since processes are expected to be continuously </a:t>
            </a:r>
          </a:p>
          <a:p>
            <a:pPr>
              <a:spcBef>
                <a:spcPct val="20000"/>
              </a:spcBef>
              <a:buClr>
                <a:srgbClr val="006600"/>
              </a:buClr>
            </a:pPr>
            <a:r>
              <a:rPr lang="en-US" altLang="zh-CN" sz="1400" b="1" dirty="0">
                <a:ea typeface="SimSun" pitchFamily="2" charset="-122"/>
              </a:rPr>
              <a:t>updated and improved, the control plan </a:t>
            </a:r>
          </a:p>
          <a:p>
            <a:pPr>
              <a:spcBef>
                <a:spcPct val="20000"/>
              </a:spcBef>
              <a:buClr>
                <a:srgbClr val="006600"/>
              </a:buClr>
            </a:pPr>
            <a:r>
              <a:rPr lang="en-US" altLang="zh-CN" sz="1400" b="1" dirty="0">
                <a:ea typeface="SimSun" pitchFamily="2" charset="-122"/>
              </a:rPr>
              <a:t>is a living document!</a:t>
            </a:r>
          </a:p>
        </p:txBody>
      </p:sp>
      <p:grpSp>
        <p:nvGrpSpPr>
          <p:cNvPr id="15" name="Group 24"/>
          <p:cNvGrpSpPr>
            <a:grpSpLocks/>
          </p:cNvGrpSpPr>
          <p:nvPr/>
        </p:nvGrpSpPr>
        <p:grpSpPr bwMode="auto">
          <a:xfrm>
            <a:off x="4951413" y="4876803"/>
            <a:ext cx="3963987" cy="914400"/>
            <a:chOff x="3119" y="3294"/>
            <a:chExt cx="2497" cy="576"/>
          </a:xfrm>
        </p:grpSpPr>
        <p:sp>
          <p:nvSpPr>
            <p:cNvPr id="17" name="Text Box 12"/>
            <p:cNvSpPr txBox="1">
              <a:spLocks noChangeArrowheads="1"/>
            </p:cNvSpPr>
            <p:nvPr/>
          </p:nvSpPr>
          <p:spPr bwMode="auto">
            <a:xfrm>
              <a:off x="3119" y="3294"/>
              <a:ext cx="1347" cy="23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>
                <a:buClr>
                  <a:schemeClr val="tx1"/>
                </a:buClr>
              </a:pPr>
              <a:r>
                <a:rPr lang="en-US" altLang="zh-CN" sz="1800" b="1" u="sng" dirty="0">
                  <a:solidFill>
                    <a:srgbClr val="4514FA"/>
                  </a:solidFill>
                  <a:latin typeface="Verdana" pitchFamily="34" charset="0"/>
                  <a:ea typeface="SimSun" pitchFamily="2" charset="-122"/>
                </a:rPr>
                <a:t>When to Use It</a:t>
              </a:r>
              <a:endParaRPr lang="en-US" altLang="zh-CN" sz="1800" u="sng" dirty="0">
                <a:solidFill>
                  <a:srgbClr val="4514FA"/>
                </a:solidFill>
                <a:latin typeface="Verdana" pitchFamily="34" charset="0"/>
                <a:ea typeface="SimSun" pitchFamily="2" charset="-122"/>
              </a:endParaRPr>
            </a:p>
          </p:txBody>
        </p:sp>
        <p:sp>
          <p:nvSpPr>
            <p:cNvPr id="18" name="Text Box 23"/>
            <p:cNvSpPr txBox="1">
              <a:spLocks noChangeArrowheads="1"/>
            </p:cNvSpPr>
            <p:nvPr/>
          </p:nvSpPr>
          <p:spPr bwMode="auto">
            <a:xfrm>
              <a:off x="3149" y="3504"/>
              <a:ext cx="2467" cy="36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74625" indent="-174625" eaLnBrk="0" hangingPunct="0">
                <a:buClr>
                  <a:schemeClr val="accent2"/>
                </a:buClr>
                <a:buFontTx/>
                <a:buChar char="•"/>
              </a:pPr>
              <a:r>
                <a:rPr lang="en-US" altLang="zh-CN" sz="1600">
                  <a:latin typeface="Verdana" pitchFamily="34" charset="0"/>
                  <a:ea typeface="SimSun" pitchFamily="2" charset="-122"/>
                </a:rPr>
                <a:t>Implementation of new process</a:t>
              </a:r>
            </a:p>
            <a:p>
              <a:pPr marL="174625" indent="-174625" eaLnBrk="0" hangingPunct="0">
                <a:buClr>
                  <a:schemeClr val="accent2"/>
                </a:buClr>
                <a:buFontTx/>
                <a:buChar char="•"/>
              </a:pPr>
              <a:r>
                <a:rPr lang="en-US" altLang="zh-CN" sz="1600">
                  <a:latin typeface="Verdana" pitchFamily="34" charset="0"/>
                  <a:ea typeface="SimSun" pitchFamily="2" charset="-122"/>
                </a:rPr>
                <a:t>Following a process change</a:t>
              </a:r>
            </a:p>
          </p:txBody>
        </p:sp>
      </p:grpSp>
      <p:pic>
        <p:nvPicPr>
          <p:cNvPr id="6554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662113"/>
            <a:ext cx="4552950" cy="283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Control Plan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3400425" y="2359025"/>
            <a:ext cx="2543175" cy="760413"/>
          </a:xfrm>
          <a:prstGeom prst="rightArrow">
            <a:avLst>
              <a:gd name="adj1" fmla="val 50000"/>
              <a:gd name="adj2" fmla="val 83612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69804"/>
                  <a:invGamma/>
                </a:schemeClr>
              </a:gs>
            </a:gsLst>
            <a:lin ang="5400000" scaled="1"/>
          </a:gradFill>
          <a:ln w="25400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en-US" sz="1200" b="1">
                <a:latin typeface="Verdana" pitchFamily="34" charset="0"/>
              </a:rPr>
              <a:t>Process Steps</a:t>
            </a:r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3317875" y="3051175"/>
            <a:ext cx="2576513" cy="782638"/>
          </a:xfrm>
          <a:prstGeom prst="leftArrow">
            <a:avLst>
              <a:gd name="adj1" fmla="val 50000"/>
              <a:gd name="adj2" fmla="val 82302"/>
            </a:avLst>
          </a:prstGeom>
          <a:solidFill>
            <a:schemeClr val="hlink"/>
          </a:solidFill>
          <a:ln w="25400">
            <a:noFill/>
            <a:miter lim="800000"/>
            <a:headEnd/>
            <a:tailEnd/>
          </a:ln>
          <a:effectLst>
            <a:outerShdw dist="89803" dir="27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en-US" sz="1200" b="1">
                <a:latin typeface="Verdana" pitchFamily="34" charset="0"/>
              </a:rPr>
              <a:t>New/Revised Process Steps</a:t>
            </a:r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620713" y="2443163"/>
            <a:ext cx="2017712" cy="1592262"/>
            <a:chOff x="527" y="1951"/>
            <a:chExt cx="1271" cy="1003"/>
          </a:xfrm>
        </p:grpSpPr>
        <p:grpSp>
          <p:nvGrpSpPr>
            <p:cNvPr id="6" name="Group 8"/>
            <p:cNvGrpSpPr>
              <a:grpSpLocks/>
            </p:cNvGrpSpPr>
            <p:nvPr/>
          </p:nvGrpSpPr>
          <p:grpSpPr bwMode="auto">
            <a:xfrm>
              <a:off x="527" y="1951"/>
              <a:ext cx="1252" cy="784"/>
              <a:chOff x="2935" y="2461"/>
              <a:chExt cx="1325" cy="830"/>
            </a:xfrm>
          </p:grpSpPr>
          <p:grpSp>
            <p:nvGrpSpPr>
              <p:cNvPr id="8" name="Group 9"/>
              <p:cNvGrpSpPr>
                <a:grpSpLocks/>
              </p:cNvGrpSpPr>
              <p:nvPr/>
            </p:nvGrpSpPr>
            <p:grpSpPr bwMode="auto">
              <a:xfrm>
                <a:off x="2935" y="2461"/>
                <a:ext cx="1325" cy="830"/>
                <a:chOff x="2935" y="2416"/>
                <a:chExt cx="1325" cy="830"/>
              </a:xfrm>
            </p:grpSpPr>
            <p:sp>
              <p:nvSpPr>
                <p:cNvPr id="10" name="Rectangle 10"/>
                <p:cNvSpPr>
                  <a:spLocks noChangeArrowheads="1"/>
                </p:cNvSpPr>
                <p:nvPr/>
              </p:nvSpPr>
              <p:spPr bwMode="auto">
                <a:xfrm>
                  <a:off x="2935" y="2432"/>
                  <a:ext cx="1315" cy="814"/>
                </a:xfrm>
                <a:prstGeom prst="rect">
                  <a:avLst/>
                </a:prstGeom>
                <a:solidFill>
                  <a:srgbClr val="FFFFFF"/>
                </a:solidFill>
                <a:ln w="25400">
                  <a:noFill/>
                  <a:miter lim="800000"/>
                  <a:headEnd/>
                  <a:tailEnd/>
                </a:ln>
                <a:effectLst>
                  <a:outerShdw dist="91581" dir="3378596" algn="ctr" rotWithShape="0">
                    <a:schemeClr val="bg2">
                      <a:alpha val="50000"/>
                    </a:schemeClr>
                  </a:outerShdw>
                </a:effectLst>
              </p:spPr>
              <p:txBody>
                <a:bodyPr wrap="none" anchor="ctr"/>
                <a:lstStyle/>
                <a:p>
                  <a:endParaRPr lang="zh-CN" altLang="zh-CN">
                    <a:ea typeface="SimSun" pitchFamily="2" charset="-122"/>
                  </a:endParaRPr>
                </a:p>
              </p:txBody>
            </p:sp>
            <p:grpSp>
              <p:nvGrpSpPr>
                <p:cNvPr id="11" name="Group 11"/>
                <p:cNvGrpSpPr>
                  <a:grpSpLocks/>
                </p:cNvGrpSpPr>
                <p:nvPr/>
              </p:nvGrpSpPr>
              <p:grpSpPr bwMode="auto">
                <a:xfrm>
                  <a:off x="2962" y="2416"/>
                  <a:ext cx="1298" cy="804"/>
                  <a:chOff x="1395" y="1943"/>
                  <a:chExt cx="1399" cy="886"/>
                </a:xfrm>
              </p:grpSpPr>
              <p:graphicFrame>
                <p:nvGraphicFramePr>
                  <p:cNvPr id="12" name="Object 12"/>
                  <p:cNvGraphicFramePr>
                    <a:graphicFrameLocks noChangeAspect="1"/>
                  </p:cNvGraphicFramePr>
                  <p:nvPr/>
                </p:nvGraphicFramePr>
                <p:xfrm>
                  <a:off x="1407" y="1979"/>
                  <a:ext cx="1332" cy="798"/>
                </p:xfrm>
                <a:graphic>
                  <a:graphicData uri="http://schemas.openxmlformats.org/presentationml/2006/ole">
                    <p:oleObj spid="_x0000_s63489" name="VISIO" r:id="rId4" imgW="14664960" imgH="8778600" progId="">
                      <p:embed/>
                    </p:oleObj>
                  </a:graphicData>
                </a:graphic>
              </p:graphicFrame>
              <p:sp>
                <p:nvSpPr>
                  <p:cNvPr id="13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1396" y="1943"/>
                    <a:ext cx="1398" cy="884"/>
                  </a:xfrm>
                  <a:prstGeom prst="rect">
                    <a:avLst/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  <a:effectLst>
                    <a:outerShdw dist="25400" dir="5400000" algn="ctr" rotWithShape="0">
                      <a:schemeClr val="bg2"/>
                    </a:outerShdw>
                  </a:effectLst>
                </p:spPr>
                <p:txBody>
                  <a:bodyPr wrap="none" anchor="ctr"/>
                  <a:lstStyle/>
                  <a:p>
                    <a:endParaRPr lang="zh-CN" altLang="zh-CN">
                      <a:ea typeface="SimSun" pitchFamily="2" charset="-122"/>
                    </a:endParaRPr>
                  </a:p>
                </p:txBody>
              </p:sp>
            </p:grpSp>
          </p:grpSp>
          <p:sp>
            <p:nvSpPr>
              <p:cNvPr id="9" name="Rectangle 14"/>
              <p:cNvSpPr>
                <a:spLocks noChangeArrowheads="1"/>
              </p:cNvSpPr>
              <p:nvPr/>
            </p:nvSpPr>
            <p:spPr bwMode="auto">
              <a:xfrm>
                <a:off x="2953" y="2478"/>
                <a:ext cx="1289" cy="813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25400" dir="54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zh-CN" altLang="zh-CN">
                  <a:ea typeface="SimSun" pitchFamily="2" charset="-122"/>
                </a:endParaRPr>
              </a:p>
            </p:txBody>
          </p:sp>
        </p:grpSp>
        <p:sp>
          <p:nvSpPr>
            <p:cNvPr id="7" name="Text Box 15"/>
            <p:cNvSpPr txBox="1">
              <a:spLocks noChangeArrowheads="1"/>
            </p:cNvSpPr>
            <p:nvPr/>
          </p:nvSpPr>
          <p:spPr bwMode="auto">
            <a:xfrm>
              <a:off x="531" y="2762"/>
              <a:ext cx="1267" cy="19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US" sz="1400" b="1">
                  <a:solidFill>
                    <a:srgbClr val="002163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rPr>
                <a:t>Process Flowchart</a:t>
              </a:r>
            </a:p>
          </p:txBody>
        </p:sp>
      </p:grpSp>
      <p:sp>
        <p:nvSpPr>
          <p:cNvPr id="14" name="AutoShape 16"/>
          <p:cNvSpPr>
            <a:spLocks noChangeArrowheads="1"/>
          </p:cNvSpPr>
          <p:nvPr/>
        </p:nvSpPr>
        <p:spPr bwMode="auto">
          <a:xfrm rot="2446937" flipH="1">
            <a:off x="811213" y="4789488"/>
            <a:ext cx="2209800" cy="760412"/>
          </a:xfrm>
          <a:prstGeom prst="rightArrow">
            <a:avLst>
              <a:gd name="adj1" fmla="val 50000"/>
              <a:gd name="adj2" fmla="val 72651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69804"/>
                  <a:invGamma/>
                </a:schemeClr>
              </a:gs>
            </a:gsLst>
            <a:lin ang="5400000" scaled="1"/>
          </a:gradFill>
          <a:ln w="25400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en-US" sz="1200" b="1">
                <a:latin typeface="Verdana" pitchFamily="34" charset="0"/>
              </a:rPr>
              <a:t>New/Revised</a:t>
            </a:r>
          </a:p>
          <a:p>
            <a:pPr algn="ctr" eaLnBrk="0" hangingPunct="0">
              <a:defRPr/>
            </a:pPr>
            <a:r>
              <a:rPr lang="en-US" sz="1200" b="1">
                <a:latin typeface="Verdana" pitchFamily="34" charset="0"/>
              </a:rPr>
              <a:t>Process Steps</a:t>
            </a:r>
          </a:p>
        </p:txBody>
      </p:sp>
      <p:sp>
        <p:nvSpPr>
          <p:cNvPr id="15" name="AutoShape 17"/>
          <p:cNvSpPr>
            <a:spLocks noChangeArrowheads="1"/>
          </p:cNvSpPr>
          <p:nvPr/>
        </p:nvSpPr>
        <p:spPr bwMode="auto">
          <a:xfrm rot="2335225">
            <a:off x="1441450" y="4505325"/>
            <a:ext cx="2209800" cy="760413"/>
          </a:xfrm>
          <a:prstGeom prst="rightArrow">
            <a:avLst>
              <a:gd name="adj1" fmla="val 50000"/>
              <a:gd name="adj2" fmla="val 72651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69804"/>
                  <a:invGamma/>
                </a:schemeClr>
              </a:gs>
            </a:gsLst>
            <a:lin ang="5400000" scaled="1"/>
          </a:gradFill>
          <a:ln w="25400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en-US" sz="1200" b="1">
                <a:latin typeface="Verdana" pitchFamily="34" charset="0"/>
              </a:rPr>
              <a:t>Process Steps</a:t>
            </a:r>
          </a:p>
        </p:txBody>
      </p:sp>
      <p:grpSp>
        <p:nvGrpSpPr>
          <p:cNvPr id="16" name="Group 18"/>
          <p:cNvGrpSpPr>
            <a:grpSpLocks/>
          </p:cNvGrpSpPr>
          <p:nvPr/>
        </p:nvGrpSpPr>
        <p:grpSpPr bwMode="auto">
          <a:xfrm>
            <a:off x="6732588" y="2443163"/>
            <a:ext cx="1763712" cy="1409700"/>
            <a:chOff x="4377" y="1951"/>
            <a:chExt cx="1111" cy="888"/>
          </a:xfrm>
        </p:grpSpPr>
        <p:grpSp>
          <p:nvGrpSpPr>
            <p:cNvPr id="17" name="Group 19"/>
            <p:cNvGrpSpPr>
              <a:grpSpLocks/>
            </p:cNvGrpSpPr>
            <p:nvPr/>
          </p:nvGrpSpPr>
          <p:grpSpPr bwMode="auto">
            <a:xfrm>
              <a:off x="4377" y="1951"/>
              <a:ext cx="1111" cy="667"/>
              <a:chOff x="3535" y="960"/>
              <a:chExt cx="1111" cy="667"/>
            </a:xfrm>
          </p:grpSpPr>
          <p:pic>
            <p:nvPicPr>
              <p:cNvPr id="19" name="Picture 20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r="37000"/>
              <a:stretch>
                <a:fillRect/>
              </a:stretch>
            </p:blipFill>
            <p:spPr bwMode="auto">
              <a:xfrm>
                <a:off x="3535" y="962"/>
                <a:ext cx="1111" cy="663"/>
              </a:xfrm>
              <a:prstGeom prst="rect">
                <a:avLst/>
              </a:prstGeom>
              <a:solidFill>
                <a:schemeClr val="bg1"/>
              </a:solidFill>
              <a:ln w="38100">
                <a:noFill/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</p:pic>
          <p:sp>
            <p:nvSpPr>
              <p:cNvPr id="20" name="Rectangle 21"/>
              <p:cNvSpPr>
                <a:spLocks noChangeArrowheads="1"/>
              </p:cNvSpPr>
              <p:nvPr/>
            </p:nvSpPr>
            <p:spPr bwMode="auto">
              <a:xfrm>
                <a:off x="3538" y="960"/>
                <a:ext cx="1107" cy="66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ea typeface="SimSun" pitchFamily="2" charset="-122"/>
                </a:endParaRPr>
              </a:p>
            </p:txBody>
          </p:sp>
        </p:grpSp>
        <p:sp>
          <p:nvSpPr>
            <p:cNvPr id="18" name="Text Box 22"/>
            <p:cNvSpPr txBox="1">
              <a:spLocks noChangeArrowheads="1"/>
            </p:cNvSpPr>
            <p:nvPr/>
          </p:nvSpPr>
          <p:spPr bwMode="auto">
            <a:xfrm>
              <a:off x="4447" y="2647"/>
              <a:ext cx="984" cy="19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US" sz="1400" b="1">
                  <a:solidFill>
                    <a:srgbClr val="002163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rPr>
                <a:t>Process FMEA</a:t>
              </a:r>
            </a:p>
          </p:txBody>
        </p:sp>
      </p:grpSp>
      <p:sp>
        <p:nvSpPr>
          <p:cNvPr id="21" name="AutoShape 23"/>
          <p:cNvSpPr>
            <a:spLocks noChangeArrowheads="1"/>
          </p:cNvSpPr>
          <p:nvPr/>
        </p:nvSpPr>
        <p:spPr bwMode="auto">
          <a:xfrm rot="19264775" flipH="1">
            <a:off x="5353050" y="4251325"/>
            <a:ext cx="2209800" cy="760413"/>
          </a:xfrm>
          <a:prstGeom prst="rightArrow">
            <a:avLst>
              <a:gd name="adj1" fmla="val 50000"/>
              <a:gd name="adj2" fmla="val 72651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69804"/>
                  <a:invGamma/>
                </a:schemeClr>
              </a:gs>
            </a:gsLst>
            <a:lin ang="5400000" scaled="1"/>
          </a:gradFill>
          <a:ln w="25400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en-US" sz="1200" b="1">
                <a:latin typeface="Verdana" pitchFamily="34" charset="0"/>
              </a:rPr>
              <a:t>Risk Prioritized</a:t>
            </a:r>
          </a:p>
          <a:p>
            <a:pPr algn="ctr" eaLnBrk="0" hangingPunct="0">
              <a:defRPr/>
            </a:pPr>
            <a:r>
              <a:rPr lang="en-US" sz="1200" b="1">
                <a:latin typeface="Verdana" pitchFamily="34" charset="0"/>
              </a:rPr>
              <a:t>Process Steps</a:t>
            </a:r>
          </a:p>
        </p:txBody>
      </p:sp>
      <p:sp>
        <p:nvSpPr>
          <p:cNvPr id="22" name="AutoShape 24"/>
          <p:cNvSpPr>
            <a:spLocks noChangeArrowheads="1"/>
          </p:cNvSpPr>
          <p:nvPr/>
        </p:nvSpPr>
        <p:spPr bwMode="auto">
          <a:xfrm rot="19109892">
            <a:off x="5969000" y="4665663"/>
            <a:ext cx="2209800" cy="760412"/>
          </a:xfrm>
          <a:prstGeom prst="rightArrow">
            <a:avLst>
              <a:gd name="adj1" fmla="val 50000"/>
              <a:gd name="adj2" fmla="val 72651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69804"/>
                  <a:invGamma/>
                </a:schemeClr>
              </a:gs>
            </a:gsLst>
            <a:lin ang="5400000" scaled="1"/>
          </a:gradFill>
          <a:ln w="25400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en-US" sz="1200" b="1">
                <a:latin typeface="Verdana" pitchFamily="34" charset="0"/>
              </a:rPr>
              <a:t>Improved </a:t>
            </a:r>
          </a:p>
          <a:p>
            <a:pPr algn="ctr" eaLnBrk="0" hangingPunct="0">
              <a:defRPr/>
            </a:pPr>
            <a:r>
              <a:rPr lang="en-US" sz="1200" b="1">
                <a:latin typeface="Verdana" pitchFamily="34" charset="0"/>
              </a:rPr>
              <a:t>Controls</a:t>
            </a:r>
          </a:p>
        </p:txBody>
      </p:sp>
      <p:grpSp>
        <p:nvGrpSpPr>
          <p:cNvPr id="23" name="Group 25"/>
          <p:cNvGrpSpPr>
            <a:grpSpLocks/>
          </p:cNvGrpSpPr>
          <p:nvPr/>
        </p:nvGrpSpPr>
        <p:grpSpPr bwMode="auto">
          <a:xfrm>
            <a:off x="3554413" y="4535488"/>
            <a:ext cx="1905000" cy="1568450"/>
            <a:chOff x="2375" y="3269"/>
            <a:chExt cx="1200" cy="988"/>
          </a:xfrm>
        </p:grpSpPr>
        <p:grpSp>
          <p:nvGrpSpPr>
            <p:cNvPr id="24" name="Group 26"/>
            <p:cNvGrpSpPr>
              <a:grpSpLocks/>
            </p:cNvGrpSpPr>
            <p:nvPr/>
          </p:nvGrpSpPr>
          <p:grpSpPr bwMode="auto">
            <a:xfrm>
              <a:off x="2375" y="3269"/>
              <a:ext cx="1200" cy="767"/>
              <a:chOff x="3120" y="3168"/>
              <a:chExt cx="1200" cy="767"/>
            </a:xfrm>
          </p:grpSpPr>
          <p:pic>
            <p:nvPicPr>
              <p:cNvPr id="26" name="Picture 27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3120" y="3168"/>
                <a:ext cx="1198" cy="767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</p:pic>
          <p:sp>
            <p:nvSpPr>
              <p:cNvPr id="27" name="Rectangle 28"/>
              <p:cNvSpPr>
                <a:spLocks noChangeArrowheads="1"/>
              </p:cNvSpPr>
              <p:nvPr/>
            </p:nvSpPr>
            <p:spPr bwMode="auto">
              <a:xfrm>
                <a:off x="3128" y="3168"/>
                <a:ext cx="1192" cy="75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zh-CN" altLang="zh-CN">
                  <a:ea typeface="SimSun" pitchFamily="2" charset="-122"/>
                </a:endParaRPr>
              </a:p>
            </p:txBody>
          </p:sp>
        </p:grpSp>
        <p:sp>
          <p:nvSpPr>
            <p:cNvPr id="25" name="Text Box 29"/>
            <p:cNvSpPr txBox="1">
              <a:spLocks noChangeArrowheads="1"/>
            </p:cNvSpPr>
            <p:nvPr/>
          </p:nvSpPr>
          <p:spPr bwMode="auto">
            <a:xfrm>
              <a:off x="2529" y="4065"/>
              <a:ext cx="889" cy="19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US" sz="1400" b="1">
                  <a:solidFill>
                    <a:srgbClr val="002163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rPr>
                <a:t>Control Plan</a:t>
              </a:r>
            </a:p>
          </p:txBody>
        </p:sp>
      </p:grpSp>
      <p:sp>
        <p:nvSpPr>
          <p:cNvPr id="28" name="Text Box 30"/>
          <p:cNvSpPr txBox="1">
            <a:spLocks noChangeArrowheads="1"/>
          </p:cNvSpPr>
          <p:nvPr/>
        </p:nvSpPr>
        <p:spPr bwMode="auto">
          <a:xfrm>
            <a:off x="1838325" y="1431925"/>
            <a:ext cx="549910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zh-CN" sz="2000" b="1" dirty="0">
                <a:solidFill>
                  <a:srgbClr val="A50021"/>
                </a:solidFill>
                <a:latin typeface="Verdana" pitchFamily="34" charset="0"/>
                <a:ea typeface="SimSun" pitchFamily="2" charset="-122"/>
              </a:rPr>
              <a:t>Tool Interaction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4" grpId="0" animBg="1"/>
      <p:bldP spid="15" grpId="0" animBg="1"/>
      <p:bldP spid="21" grpId="0" animBg="1"/>
      <p:bldP spid="2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Control Plan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457197" y="1066803"/>
          <a:ext cx="8229602" cy="5226663"/>
        </p:xfrm>
        <a:graphic>
          <a:graphicData uri="http://schemas.openxmlformats.org/drawingml/2006/table">
            <a:tbl>
              <a:tblPr/>
              <a:tblGrid>
                <a:gridCol w="258341"/>
                <a:gridCol w="824698"/>
                <a:gridCol w="874378"/>
                <a:gridCol w="248405"/>
                <a:gridCol w="715401"/>
                <a:gridCol w="767565"/>
                <a:gridCol w="824698"/>
                <a:gridCol w="588716"/>
                <a:gridCol w="380058"/>
                <a:gridCol w="529099"/>
                <a:gridCol w="558908"/>
                <a:gridCol w="298085"/>
                <a:gridCol w="953868"/>
                <a:gridCol w="407382"/>
              </a:tblGrid>
              <a:tr h="147788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6482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8191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latin typeface="Arial"/>
                        </a:rPr>
                        <a:t>Process Control Plan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0372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Form00-MT80-1000-00801</a:t>
                      </a:r>
                    </a:p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800" b="0" i="0" u="none" strike="noStrike" dirty="0">
                        <a:solidFill>
                          <a:srgbClr val="FF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788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864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1" i="0" u="sng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6482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48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latin typeface="Arial"/>
                        </a:rPr>
                        <a:t> Part Name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1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Approvals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Control Location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Abbreviations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56482"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Initials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Date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648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latin typeface="Arial"/>
                        </a:rPr>
                        <a:t> Part Number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latin typeface="Arial"/>
                        </a:rPr>
                        <a:t>Q.A.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6482"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latin typeface="Arial"/>
                        </a:rPr>
                        <a:t>Production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648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latin typeface="Arial"/>
                        </a:rPr>
                        <a:t> Revision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latin typeface="Arial"/>
                        </a:rPr>
                        <a:t>Plant Location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latin typeface="Arial"/>
                        </a:rPr>
                        <a:t>Engineering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6482"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648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latin typeface="Arial"/>
                        </a:rPr>
                        <a:t>QA Manager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latin typeface="Arial"/>
                        </a:rPr>
                        <a:t>Jabil S.Q.E.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latin typeface="Arial"/>
                        </a:rPr>
                        <a:t>Revision Date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Revision Number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Eff. Date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Notes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6482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77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39096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latin typeface="Arial"/>
                        </a:rPr>
                        <a:t>Process Flow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Machine, Device, Jig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Characteristics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Methods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63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No.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Phase of Production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Tools For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Char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Process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Product Char.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Product Critical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Measurement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latin typeface="Arial"/>
                        </a:rPr>
                        <a:t>Sample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latin typeface="Arial"/>
                        </a:rPr>
                        <a:t>Analysis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Reaction If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latin typeface="Arial"/>
                        </a:rPr>
                        <a:t>Control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39096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Manufacturing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No.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Parameters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Loc./Design.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Characteristics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Method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latin typeface="Arial"/>
                        </a:rPr>
                        <a:t>Size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Frequency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latin typeface="Arial"/>
                        </a:rPr>
                        <a:t>Methods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latin typeface="Arial"/>
                        </a:rPr>
                        <a:t>Cpk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Out of Control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latin typeface="Arial"/>
                        </a:rPr>
                        <a:t>Location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788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788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788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788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788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788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788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788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 dirty="0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788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 dirty="0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788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482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48600" y="1123950"/>
            <a:ext cx="790575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Jabil_FullColorLogo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9600" y="1143000"/>
            <a:ext cx="126682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Control Plan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228600" y="1817899"/>
          <a:ext cx="8610597" cy="3744705"/>
        </p:xfrm>
        <a:graphic>
          <a:graphicData uri="http://schemas.openxmlformats.org/drawingml/2006/table">
            <a:tbl>
              <a:tblPr/>
              <a:tblGrid>
                <a:gridCol w="270301"/>
                <a:gridCol w="862878"/>
                <a:gridCol w="914858"/>
                <a:gridCol w="259905"/>
                <a:gridCol w="748521"/>
                <a:gridCol w="803100"/>
                <a:gridCol w="862878"/>
                <a:gridCol w="615971"/>
                <a:gridCol w="397653"/>
                <a:gridCol w="553594"/>
                <a:gridCol w="584783"/>
                <a:gridCol w="311885"/>
                <a:gridCol w="998028"/>
                <a:gridCol w="426242"/>
              </a:tblGrid>
              <a:tr h="154058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3121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999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latin typeface="Arial"/>
                        </a:rPr>
                        <a:t>Process Control Plan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1277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Form00-MT80-1000-00801</a:t>
                      </a:r>
                    </a:p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800" b="0" i="0" u="none" strike="noStrike" dirty="0">
                        <a:solidFill>
                          <a:srgbClr val="FF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058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7494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1" i="0" u="sng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3121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12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latin typeface="Arial"/>
                        </a:rPr>
                        <a:t> Part Name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1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Approvals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Control Location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Abbreviations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63121"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Initials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Date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312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latin typeface="Arial"/>
                        </a:rPr>
                        <a:t> Part Number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latin typeface="Arial"/>
                        </a:rPr>
                        <a:t>Q.A.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3121"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latin typeface="Arial"/>
                        </a:rPr>
                        <a:t>Production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312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latin typeface="Arial"/>
                        </a:rPr>
                        <a:t> Revision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latin typeface="Arial"/>
                        </a:rPr>
                        <a:t>Plant Location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latin typeface="Arial"/>
                        </a:rPr>
                        <a:t>Engineering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3121"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418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latin typeface="Arial"/>
                        </a:rPr>
                        <a:t>QA Manager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latin typeface="Arial"/>
                        </a:rPr>
                        <a:t>Jabil S.Q.E.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latin typeface="Arial"/>
                        </a:rPr>
                        <a:t>Revision Date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Revision Number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Eff. Date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Notes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3121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184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4185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latin typeface="Arial"/>
                        </a:rPr>
                        <a:t>Process Flow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Machine, Device, Jig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latin typeface="Arial"/>
                        </a:rPr>
                        <a:t>Characteristics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Methods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8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No.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Phase of Production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Tools For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Char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Process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Product Char.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Product Critical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Measurement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latin typeface="Arial"/>
                        </a:rPr>
                        <a:t>Sample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latin typeface="Arial"/>
                        </a:rPr>
                        <a:t>Analysis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Reaction If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latin typeface="Arial"/>
                        </a:rPr>
                        <a:t>Control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4997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Manufacturing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No.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latin typeface="Arial"/>
                        </a:rPr>
                        <a:t>Parameters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Loc./Design.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Characteristics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Method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latin typeface="Arial"/>
                        </a:rPr>
                        <a:t>Size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Frequency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latin typeface="Arial"/>
                        </a:rPr>
                        <a:t>Methods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latin typeface="Arial"/>
                        </a:rPr>
                        <a:t>Cpk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Out of Control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latin typeface="Arial"/>
                        </a:rPr>
                        <a:t>Location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01000" y="1885950"/>
            <a:ext cx="790575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Jabil_FullColorLogo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" y="1828800"/>
            <a:ext cx="126682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" name="群組 15"/>
          <p:cNvGrpSpPr/>
          <p:nvPr/>
        </p:nvGrpSpPr>
        <p:grpSpPr>
          <a:xfrm>
            <a:off x="762000" y="1905000"/>
            <a:ext cx="3352800" cy="2362200"/>
            <a:chOff x="762000" y="1905000"/>
            <a:chExt cx="3352800" cy="2362200"/>
          </a:xfrm>
        </p:grpSpPr>
        <p:grpSp>
          <p:nvGrpSpPr>
            <p:cNvPr id="8" name="群組 20"/>
            <p:cNvGrpSpPr/>
            <p:nvPr/>
          </p:nvGrpSpPr>
          <p:grpSpPr>
            <a:xfrm>
              <a:off x="762000" y="1905000"/>
              <a:ext cx="3352800" cy="1676400"/>
              <a:chOff x="3048000" y="5029200"/>
              <a:chExt cx="3352800" cy="1676400"/>
            </a:xfrm>
          </p:grpSpPr>
          <p:grpSp>
            <p:nvGrpSpPr>
              <p:cNvPr id="10" name="群組 9"/>
              <p:cNvGrpSpPr/>
              <p:nvPr/>
            </p:nvGrpSpPr>
            <p:grpSpPr>
              <a:xfrm>
                <a:off x="3657600" y="5029200"/>
                <a:ext cx="2743200" cy="1066800"/>
                <a:chOff x="0" y="1524000"/>
                <a:chExt cx="2743200" cy="1066800"/>
              </a:xfrm>
            </p:grpSpPr>
            <p:sp>
              <p:nvSpPr>
                <p:cNvPr id="12" name="AutoShape 50"/>
                <p:cNvSpPr>
                  <a:spLocks noChangeArrowheads="1"/>
                </p:cNvSpPr>
                <p:nvPr/>
              </p:nvSpPr>
              <p:spPr bwMode="auto">
                <a:xfrm>
                  <a:off x="0" y="1524000"/>
                  <a:ext cx="2743200" cy="1066800"/>
                </a:xfrm>
                <a:prstGeom prst="roundRect">
                  <a:avLst>
                    <a:gd name="adj" fmla="val 16667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tint val="66667"/>
                        <a:invGamma/>
                      </a:schemeClr>
                    </a:gs>
                  </a:gsLst>
                  <a:lin ang="5400000" scaled="1"/>
                </a:gradFill>
                <a:ln w="19050">
                  <a:solidFill>
                    <a:srgbClr val="002163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r>
                    <a:rPr lang="en-US" sz="1300" b="1" u="sng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Part Description</a:t>
                  </a:r>
                </a:p>
                <a:p>
                  <a:pPr eaLnBrk="0" hangingPunct="0">
                    <a:defRPr/>
                  </a:pPr>
                  <a:r>
                    <a:rPr lang="en-US" sz="1300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Identifies Part Name, Part </a:t>
                  </a:r>
                </a:p>
                <a:p>
                  <a:pPr eaLnBrk="0" hangingPunct="0">
                    <a:defRPr/>
                  </a:pPr>
                  <a:r>
                    <a:rPr lang="en-US" sz="1300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Number and Revision.</a:t>
                  </a:r>
                  <a:endParaRPr lang="en-US" sz="1300" b="1" dirty="0">
                    <a:solidFill>
                      <a:schemeClr val="bg1"/>
                    </a:solidFill>
                    <a:latin typeface="Verdana" pitchFamily="34" charset="0"/>
                  </a:endParaRPr>
                </a:p>
              </p:txBody>
            </p:sp>
            <p:sp>
              <p:nvSpPr>
                <p:cNvPr id="13" name="AutoShape 51"/>
                <p:cNvSpPr>
                  <a:spLocks noChangeArrowheads="1"/>
                </p:cNvSpPr>
                <p:nvPr/>
              </p:nvSpPr>
              <p:spPr bwMode="auto">
                <a:xfrm>
                  <a:off x="76201" y="1600200"/>
                  <a:ext cx="2590799" cy="914400"/>
                </a:xfrm>
                <a:prstGeom prst="roundRect">
                  <a:avLst>
                    <a:gd name="adj" fmla="val 16667"/>
                  </a:avLst>
                </a:prstGeom>
                <a:noFill/>
                <a:ln w="254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ea typeface="SimSun" pitchFamily="2" charset="-122"/>
                  </a:endParaRPr>
                </a:p>
              </p:txBody>
            </p:sp>
          </p:grpSp>
          <p:sp>
            <p:nvSpPr>
              <p:cNvPr id="11" name="Line 57"/>
              <p:cNvSpPr>
                <a:spLocks noChangeShapeType="1"/>
              </p:cNvSpPr>
              <p:nvPr/>
            </p:nvSpPr>
            <p:spPr bwMode="auto">
              <a:xfrm flipH="1">
                <a:off x="3048000" y="6096000"/>
                <a:ext cx="1828800" cy="609600"/>
              </a:xfrm>
              <a:prstGeom prst="line">
                <a:avLst/>
              </a:prstGeom>
              <a:noFill/>
              <a:ln w="63500">
                <a:solidFill>
                  <a:srgbClr val="002163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14" name="Line 57"/>
            <p:cNvSpPr>
              <a:spLocks noChangeShapeType="1"/>
            </p:cNvSpPr>
            <p:nvPr/>
          </p:nvSpPr>
          <p:spPr bwMode="auto">
            <a:xfrm flipH="1">
              <a:off x="762000" y="2971800"/>
              <a:ext cx="1828800" cy="914400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" name="Line 57"/>
            <p:cNvSpPr>
              <a:spLocks noChangeShapeType="1"/>
            </p:cNvSpPr>
            <p:nvPr/>
          </p:nvSpPr>
          <p:spPr bwMode="auto">
            <a:xfrm flipH="1">
              <a:off x="762000" y="2971800"/>
              <a:ext cx="1828800" cy="1295400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27" name="群組 20"/>
          <p:cNvGrpSpPr/>
          <p:nvPr/>
        </p:nvGrpSpPr>
        <p:grpSpPr>
          <a:xfrm>
            <a:off x="990600" y="4724400"/>
            <a:ext cx="2743200" cy="1524000"/>
            <a:chOff x="3657600" y="4572000"/>
            <a:chExt cx="2743200" cy="1524000"/>
          </a:xfrm>
        </p:grpSpPr>
        <p:grpSp>
          <p:nvGrpSpPr>
            <p:cNvPr id="30" name="群組 9"/>
            <p:cNvGrpSpPr/>
            <p:nvPr/>
          </p:nvGrpSpPr>
          <p:grpSpPr>
            <a:xfrm>
              <a:off x="3657600" y="5029200"/>
              <a:ext cx="2743200" cy="1066800"/>
              <a:chOff x="0" y="1524000"/>
              <a:chExt cx="2743200" cy="1066800"/>
            </a:xfrm>
          </p:grpSpPr>
          <p:sp>
            <p:nvSpPr>
              <p:cNvPr id="32" name="AutoShape 50"/>
              <p:cNvSpPr>
                <a:spLocks noChangeArrowheads="1"/>
              </p:cNvSpPr>
              <p:nvPr/>
            </p:nvSpPr>
            <p:spPr bwMode="auto">
              <a:xfrm>
                <a:off x="0" y="1524000"/>
                <a:ext cx="2743200" cy="1066800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tint val="66667"/>
                      <a:invGamma/>
                    </a:schemeClr>
                  </a:gs>
                </a:gsLst>
                <a:lin ang="5400000" scaled="1"/>
              </a:gradFill>
              <a:ln w="19050">
                <a:solidFill>
                  <a:srgbClr val="00216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r>
                  <a:rPr lang="en-US" sz="1300" b="1" u="sng" dirty="0" smtClean="0">
                    <a:solidFill>
                      <a:schemeClr val="bg1"/>
                    </a:solidFill>
                    <a:latin typeface="Verdana" pitchFamily="34" charset="0"/>
                  </a:rPr>
                  <a:t>Jabil SQE</a:t>
                </a:r>
              </a:p>
              <a:p>
                <a:pPr eaLnBrk="0" hangingPunct="0">
                  <a:defRPr/>
                </a:pPr>
                <a:r>
                  <a:rPr lang="en-US" sz="1300" b="1" dirty="0" smtClean="0">
                    <a:solidFill>
                      <a:schemeClr val="bg1"/>
                    </a:solidFill>
                    <a:latin typeface="Verdana" pitchFamily="34" charset="0"/>
                  </a:rPr>
                  <a:t>The place for Jabil SQE</a:t>
                </a:r>
              </a:p>
              <a:p>
                <a:pPr eaLnBrk="0" hangingPunct="0">
                  <a:defRPr/>
                </a:pPr>
                <a:r>
                  <a:rPr lang="en-US" sz="1300" b="1" dirty="0" smtClean="0">
                    <a:solidFill>
                      <a:schemeClr val="bg1"/>
                    </a:solidFill>
                    <a:latin typeface="Verdana" pitchFamily="34" charset="0"/>
                  </a:rPr>
                  <a:t>Approval</a:t>
                </a:r>
                <a:endParaRPr lang="en-US" sz="1300" b="1" dirty="0">
                  <a:solidFill>
                    <a:schemeClr val="bg1"/>
                  </a:solidFill>
                  <a:latin typeface="Verdana" pitchFamily="34" charset="0"/>
                </a:endParaRPr>
              </a:p>
            </p:txBody>
          </p:sp>
          <p:sp>
            <p:nvSpPr>
              <p:cNvPr id="33" name="AutoShape 51"/>
              <p:cNvSpPr>
                <a:spLocks noChangeArrowheads="1"/>
              </p:cNvSpPr>
              <p:nvPr/>
            </p:nvSpPr>
            <p:spPr bwMode="auto">
              <a:xfrm>
                <a:off x="76201" y="1600200"/>
                <a:ext cx="2590799" cy="914400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ea typeface="SimSun" pitchFamily="2" charset="-122"/>
                </a:endParaRPr>
              </a:p>
            </p:txBody>
          </p:sp>
        </p:grpSp>
        <p:sp>
          <p:nvSpPr>
            <p:cNvPr id="31" name="Line 57"/>
            <p:cNvSpPr>
              <a:spLocks noChangeShapeType="1"/>
            </p:cNvSpPr>
            <p:nvPr/>
          </p:nvSpPr>
          <p:spPr bwMode="auto">
            <a:xfrm flipH="1" flipV="1">
              <a:off x="5029200" y="4572000"/>
              <a:ext cx="0" cy="533400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35" name="群組 34"/>
          <p:cNvGrpSpPr/>
          <p:nvPr/>
        </p:nvGrpSpPr>
        <p:grpSpPr>
          <a:xfrm>
            <a:off x="1219200" y="1905000"/>
            <a:ext cx="6781800" cy="2590800"/>
            <a:chOff x="1219200" y="1905000"/>
            <a:chExt cx="6781800" cy="2590800"/>
          </a:xfrm>
        </p:grpSpPr>
        <p:grpSp>
          <p:nvGrpSpPr>
            <p:cNvPr id="18" name="群組 17"/>
            <p:cNvGrpSpPr/>
            <p:nvPr/>
          </p:nvGrpSpPr>
          <p:grpSpPr>
            <a:xfrm>
              <a:off x="4648200" y="1905000"/>
              <a:ext cx="3352800" cy="2209800"/>
              <a:chOff x="762000" y="1905000"/>
              <a:chExt cx="3352800" cy="2209800"/>
            </a:xfrm>
          </p:grpSpPr>
          <p:grpSp>
            <p:nvGrpSpPr>
              <p:cNvPr id="19" name="群組 20"/>
              <p:cNvGrpSpPr/>
              <p:nvPr/>
            </p:nvGrpSpPr>
            <p:grpSpPr>
              <a:xfrm>
                <a:off x="762000" y="1905000"/>
                <a:ext cx="3352800" cy="1752600"/>
                <a:chOff x="3048000" y="5029200"/>
                <a:chExt cx="3352800" cy="1752600"/>
              </a:xfrm>
            </p:grpSpPr>
            <p:grpSp>
              <p:nvGrpSpPr>
                <p:cNvPr id="22" name="群組 9"/>
                <p:cNvGrpSpPr/>
                <p:nvPr/>
              </p:nvGrpSpPr>
              <p:grpSpPr>
                <a:xfrm>
                  <a:off x="3657600" y="5029200"/>
                  <a:ext cx="2743200" cy="1066800"/>
                  <a:chOff x="0" y="1524000"/>
                  <a:chExt cx="2743200" cy="1066800"/>
                </a:xfrm>
              </p:grpSpPr>
              <p:sp>
                <p:nvSpPr>
                  <p:cNvPr id="24" name="AutoShape 5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1524000"/>
                    <a:ext cx="2743200" cy="1066800"/>
                  </a:xfrm>
                  <a:prstGeom prst="roundRect">
                    <a:avLst>
                      <a:gd name="adj" fmla="val 16667"/>
                    </a:avLst>
                  </a:prstGeom>
                  <a:gradFill rotWithShape="1">
                    <a:gsLst>
                      <a:gs pos="0">
                        <a:schemeClr val="hlink"/>
                      </a:gs>
                      <a:gs pos="100000">
                        <a:schemeClr val="hlink">
                          <a:gamma/>
                          <a:tint val="66667"/>
                          <a:invGamma/>
                        </a:schemeClr>
                      </a:gs>
                    </a:gsLst>
                    <a:lin ang="5400000" scaled="1"/>
                  </a:gradFill>
                  <a:ln w="19050">
                    <a:solidFill>
                      <a:srgbClr val="002163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eaLnBrk="0" hangingPunct="0">
                      <a:defRPr/>
                    </a:pPr>
                    <a:r>
                      <a:rPr lang="en-US" sz="1300" b="1" u="sng" dirty="0" smtClean="0">
                        <a:solidFill>
                          <a:schemeClr val="bg1"/>
                        </a:solidFill>
                        <a:latin typeface="Verdana" pitchFamily="34" charset="0"/>
                      </a:rPr>
                      <a:t>Initials and Date</a:t>
                    </a:r>
                  </a:p>
                  <a:p>
                    <a:pPr eaLnBrk="0" hangingPunct="0">
                      <a:defRPr/>
                    </a:pPr>
                    <a:r>
                      <a:rPr lang="en-US" sz="1300" b="1" dirty="0" smtClean="0">
                        <a:solidFill>
                          <a:schemeClr val="bg1"/>
                        </a:solidFill>
                        <a:latin typeface="Verdana" pitchFamily="34" charset="0"/>
                      </a:rPr>
                      <a:t>Supplier’s initial and QA </a:t>
                    </a:r>
                  </a:p>
                  <a:p>
                    <a:pPr eaLnBrk="0" hangingPunct="0">
                      <a:defRPr/>
                    </a:pPr>
                    <a:r>
                      <a:rPr lang="en-US" sz="1300" b="1" dirty="0" smtClean="0">
                        <a:solidFill>
                          <a:schemeClr val="bg1"/>
                        </a:solidFill>
                        <a:latin typeface="Verdana" pitchFamily="34" charset="0"/>
                      </a:rPr>
                      <a:t>Manager’ signature and </a:t>
                    </a:r>
                  </a:p>
                  <a:p>
                    <a:pPr eaLnBrk="0" hangingPunct="0">
                      <a:defRPr/>
                    </a:pPr>
                    <a:r>
                      <a:rPr lang="en-US" sz="1300" b="1" dirty="0" smtClean="0">
                        <a:solidFill>
                          <a:schemeClr val="bg1"/>
                        </a:solidFill>
                        <a:latin typeface="Verdana" pitchFamily="34" charset="0"/>
                      </a:rPr>
                      <a:t>Date.</a:t>
                    </a:r>
                    <a:endParaRPr lang="en-US" sz="1300" b="1" dirty="0">
                      <a:solidFill>
                        <a:schemeClr val="bg1"/>
                      </a:solidFill>
                      <a:latin typeface="Verdana" pitchFamily="34" charset="0"/>
                    </a:endParaRPr>
                  </a:p>
                </p:txBody>
              </p:sp>
              <p:sp>
                <p:nvSpPr>
                  <p:cNvPr id="25" name="AutoShape 51"/>
                  <p:cNvSpPr>
                    <a:spLocks noChangeArrowheads="1"/>
                  </p:cNvSpPr>
                  <p:nvPr/>
                </p:nvSpPr>
                <p:spPr bwMode="auto">
                  <a:xfrm>
                    <a:off x="76201" y="1600200"/>
                    <a:ext cx="2590799" cy="914400"/>
                  </a:xfrm>
                  <a:prstGeom prst="roundRect">
                    <a:avLst>
                      <a:gd name="adj" fmla="val 16667"/>
                    </a:avLst>
                  </a:prstGeom>
                  <a:noFill/>
                  <a:ln w="25400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zh-CN" altLang="zh-CN">
                      <a:ea typeface="SimSun" pitchFamily="2" charset="-122"/>
                    </a:endParaRPr>
                  </a:p>
                </p:txBody>
              </p:sp>
            </p:grpSp>
            <p:sp>
              <p:nvSpPr>
                <p:cNvPr id="23" name="Line 57"/>
                <p:cNvSpPr>
                  <a:spLocks noChangeShapeType="1"/>
                </p:cNvSpPr>
                <p:nvPr/>
              </p:nvSpPr>
              <p:spPr bwMode="auto">
                <a:xfrm flipH="1">
                  <a:off x="3048000" y="6096000"/>
                  <a:ext cx="1828800" cy="685800"/>
                </a:xfrm>
                <a:prstGeom prst="line">
                  <a:avLst/>
                </a:prstGeom>
                <a:noFill/>
                <a:ln w="63500">
                  <a:solidFill>
                    <a:srgbClr val="002163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20" name="Line 57"/>
              <p:cNvSpPr>
                <a:spLocks noChangeShapeType="1"/>
              </p:cNvSpPr>
              <p:nvPr/>
            </p:nvSpPr>
            <p:spPr bwMode="auto">
              <a:xfrm flipH="1">
                <a:off x="762000" y="2971800"/>
                <a:ext cx="1828800" cy="914400"/>
              </a:xfrm>
              <a:prstGeom prst="line">
                <a:avLst/>
              </a:prstGeom>
              <a:noFill/>
              <a:ln w="63500">
                <a:solidFill>
                  <a:srgbClr val="002163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1" name="Line 57"/>
              <p:cNvSpPr>
                <a:spLocks noChangeShapeType="1"/>
              </p:cNvSpPr>
              <p:nvPr/>
            </p:nvSpPr>
            <p:spPr bwMode="auto">
              <a:xfrm flipH="1">
                <a:off x="762000" y="2971800"/>
                <a:ext cx="1828800" cy="1143000"/>
              </a:xfrm>
              <a:prstGeom prst="line">
                <a:avLst/>
              </a:prstGeom>
              <a:noFill/>
              <a:ln w="63500">
                <a:solidFill>
                  <a:srgbClr val="002163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34" name="Line 57"/>
            <p:cNvSpPr>
              <a:spLocks noChangeShapeType="1"/>
            </p:cNvSpPr>
            <p:nvPr/>
          </p:nvSpPr>
          <p:spPr bwMode="auto">
            <a:xfrm flipH="1">
              <a:off x="1219200" y="2971800"/>
              <a:ext cx="5257800" cy="1524000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46" name="群組 45"/>
          <p:cNvGrpSpPr/>
          <p:nvPr/>
        </p:nvGrpSpPr>
        <p:grpSpPr>
          <a:xfrm>
            <a:off x="3657600" y="4724400"/>
            <a:ext cx="3124200" cy="1524000"/>
            <a:chOff x="3657600" y="4724400"/>
            <a:chExt cx="3124200" cy="1524000"/>
          </a:xfrm>
        </p:grpSpPr>
        <p:grpSp>
          <p:nvGrpSpPr>
            <p:cNvPr id="39" name="群組 20"/>
            <p:cNvGrpSpPr/>
            <p:nvPr/>
          </p:nvGrpSpPr>
          <p:grpSpPr>
            <a:xfrm>
              <a:off x="4038600" y="4724400"/>
              <a:ext cx="2743200" cy="1524000"/>
              <a:chOff x="3657600" y="4572000"/>
              <a:chExt cx="2743200" cy="1524000"/>
            </a:xfrm>
          </p:grpSpPr>
          <p:grpSp>
            <p:nvGrpSpPr>
              <p:cNvPr id="40" name="群組 9"/>
              <p:cNvGrpSpPr/>
              <p:nvPr/>
            </p:nvGrpSpPr>
            <p:grpSpPr>
              <a:xfrm>
                <a:off x="3657600" y="5029200"/>
                <a:ext cx="2743200" cy="1066800"/>
                <a:chOff x="0" y="1524000"/>
                <a:chExt cx="2743200" cy="1066800"/>
              </a:xfrm>
            </p:grpSpPr>
            <p:sp>
              <p:nvSpPr>
                <p:cNvPr id="42" name="AutoShape 50"/>
                <p:cNvSpPr>
                  <a:spLocks noChangeArrowheads="1"/>
                </p:cNvSpPr>
                <p:nvPr/>
              </p:nvSpPr>
              <p:spPr bwMode="auto">
                <a:xfrm>
                  <a:off x="0" y="1524000"/>
                  <a:ext cx="2743200" cy="1066800"/>
                </a:xfrm>
                <a:prstGeom prst="roundRect">
                  <a:avLst>
                    <a:gd name="adj" fmla="val 16667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tint val="66667"/>
                        <a:invGamma/>
                      </a:schemeClr>
                    </a:gs>
                  </a:gsLst>
                  <a:lin ang="5400000" scaled="1"/>
                </a:gradFill>
                <a:ln w="19050">
                  <a:solidFill>
                    <a:srgbClr val="002163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r>
                    <a:rPr lang="en-US" sz="1300" b="1" u="sng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Document Info.</a:t>
                  </a:r>
                </a:p>
                <a:p>
                  <a:pPr eaLnBrk="0" hangingPunct="0">
                    <a:defRPr/>
                  </a:pPr>
                  <a:r>
                    <a:rPr lang="en-US" sz="1300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Control Plan’s issue date,</a:t>
                  </a:r>
                </a:p>
                <a:p>
                  <a:pPr eaLnBrk="0" hangingPunct="0">
                    <a:defRPr/>
                  </a:pPr>
                  <a:r>
                    <a:rPr lang="en-US" sz="1300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Rev., and Effective. date.</a:t>
                  </a:r>
                  <a:endParaRPr lang="en-US" sz="1300" b="1" dirty="0">
                    <a:solidFill>
                      <a:schemeClr val="bg1"/>
                    </a:solidFill>
                    <a:latin typeface="Verdana" pitchFamily="34" charset="0"/>
                  </a:endParaRPr>
                </a:p>
              </p:txBody>
            </p:sp>
            <p:sp>
              <p:nvSpPr>
                <p:cNvPr id="43" name="AutoShape 51"/>
                <p:cNvSpPr>
                  <a:spLocks noChangeArrowheads="1"/>
                </p:cNvSpPr>
                <p:nvPr/>
              </p:nvSpPr>
              <p:spPr bwMode="auto">
                <a:xfrm>
                  <a:off x="76201" y="1600200"/>
                  <a:ext cx="2590799" cy="914400"/>
                </a:xfrm>
                <a:prstGeom prst="roundRect">
                  <a:avLst>
                    <a:gd name="adj" fmla="val 16667"/>
                  </a:avLst>
                </a:prstGeom>
                <a:noFill/>
                <a:ln w="254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ea typeface="SimSun" pitchFamily="2" charset="-122"/>
                  </a:endParaRPr>
                </a:p>
              </p:txBody>
            </p:sp>
          </p:grpSp>
          <p:sp>
            <p:nvSpPr>
              <p:cNvPr id="41" name="Line 57"/>
              <p:cNvSpPr>
                <a:spLocks noChangeShapeType="1"/>
              </p:cNvSpPr>
              <p:nvPr/>
            </p:nvSpPr>
            <p:spPr bwMode="auto">
              <a:xfrm flipH="1" flipV="1">
                <a:off x="5029200" y="4572000"/>
                <a:ext cx="0" cy="533400"/>
              </a:xfrm>
              <a:prstGeom prst="line">
                <a:avLst/>
              </a:prstGeom>
              <a:noFill/>
              <a:ln w="63500">
                <a:solidFill>
                  <a:srgbClr val="002163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44" name="Line 57"/>
            <p:cNvSpPr>
              <a:spLocks noChangeShapeType="1"/>
            </p:cNvSpPr>
            <p:nvPr/>
          </p:nvSpPr>
          <p:spPr bwMode="auto">
            <a:xfrm flipH="1" flipV="1">
              <a:off x="3657600" y="4724400"/>
              <a:ext cx="1752600" cy="533400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" name="Line 57"/>
            <p:cNvSpPr>
              <a:spLocks noChangeShapeType="1"/>
            </p:cNvSpPr>
            <p:nvPr/>
          </p:nvSpPr>
          <p:spPr bwMode="auto">
            <a:xfrm flipH="1" flipV="1">
              <a:off x="4495800" y="4724400"/>
              <a:ext cx="914400" cy="533400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Control Plan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228600" y="1219200"/>
          <a:ext cx="8610597" cy="3744705"/>
        </p:xfrm>
        <a:graphic>
          <a:graphicData uri="http://schemas.openxmlformats.org/drawingml/2006/table">
            <a:tbl>
              <a:tblPr/>
              <a:tblGrid>
                <a:gridCol w="270301"/>
                <a:gridCol w="862878"/>
                <a:gridCol w="914858"/>
                <a:gridCol w="259905"/>
                <a:gridCol w="748521"/>
                <a:gridCol w="803100"/>
                <a:gridCol w="862878"/>
                <a:gridCol w="615971"/>
                <a:gridCol w="397653"/>
                <a:gridCol w="553594"/>
                <a:gridCol w="584783"/>
                <a:gridCol w="311885"/>
                <a:gridCol w="998028"/>
                <a:gridCol w="426242"/>
              </a:tblGrid>
              <a:tr h="154058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3121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999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latin typeface="Arial"/>
                        </a:rPr>
                        <a:t>Process Control Plan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1277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Form00-MT80-1000-00801</a:t>
                      </a:r>
                    </a:p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800" b="0" i="0" u="none" strike="noStrike" dirty="0">
                        <a:solidFill>
                          <a:srgbClr val="FF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058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7494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1" i="0" u="sng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3121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12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latin typeface="Arial"/>
                        </a:rPr>
                        <a:t> Part Name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1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Approvals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Control Location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Abbreviations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63121"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Initials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Date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312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latin typeface="Arial"/>
                        </a:rPr>
                        <a:t> Part Number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latin typeface="Arial"/>
                        </a:rPr>
                        <a:t>Q.A.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3121"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latin typeface="Arial"/>
                        </a:rPr>
                        <a:t>Production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312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latin typeface="Arial"/>
                        </a:rPr>
                        <a:t> Revision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latin typeface="Arial"/>
                        </a:rPr>
                        <a:t>Plant Location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latin typeface="Arial"/>
                        </a:rPr>
                        <a:t>Engineering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3121"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418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latin typeface="Arial"/>
                        </a:rPr>
                        <a:t>QA Manager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latin typeface="Arial"/>
                        </a:rPr>
                        <a:t>Jabil S.Q.E.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latin typeface="Arial"/>
                        </a:rPr>
                        <a:t>Revision Date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Revision Number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Eff. Date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Notes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3121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184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4185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latin typeface="Arial"/>
                        </a:rPr>
                        <a:t>Process Flow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Machine, Device, Jig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Characteristics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Methods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8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No.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Phase of Production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Tools For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Char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Process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Product Char.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Product Critical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Measurement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latin typeface="Arial"/>
                        </a:rPr>
                        <a:t>Sample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latin typeface="Arial"/>
                        </a:rPr>
                        <a:t>Analysis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Reaction If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latin typeface="Arial"/>
                        </a:rPr>
                        <a:t>Control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4997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Manufacturing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No.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Parameters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Loc./Design.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Characteristics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Method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latin typeface="Arial"/>
                        </a:rPr>
                        <a:t>Size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Frequency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latin typeface="Arial"/>
                        </a:rPr>
                        <a:t>Methods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latin typeface="Arial"/>
                        </a:rPr>
                        <a:t>Cpk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Out of Control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latin typeface="Arial"/>
                        </a:rPr>
                        <a:t>Location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01000" y="1276350"/>
            <a:ext cx="790575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Jabil_FullColorLogo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" y="1219200"/>
            <a:ext cx="126682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群組 5"/>
          <p:cNvGrpSpPr/>
          <p:nvPr/>
        </p:nvGrpSpPr>
        <p:grpSpPr>
          <a:xfrm>
            <a:off x="228600" y="1905000"/>
            <a:ext cx="2895600" cy="2438400"/>
            <a:chOff x="228600" y="1905000"/>
            <a:chExt cx="2895600" cy="2438400"/>
          </a:xfrm>
        </p:grpSpPr>
        <p:grpSp>
          <p:nvGrpSpPr>
            <p:cNvPr id="10" name="群組 9"/>
            <p:cNvGrpSpPr/>
            <p:nvPr/>
          </p:nvGrpSpPr>
          <p:grpSpPr>
            <a:xfrm>
              <a:off x="228600" y="1905000"/>
              <a:ext cx="2895600" cy="1066800"/>
              <a:chOff x="-1143000" y="1524000"/>
              <a:chExt cx="2895600" cy="1066800"/>
            </a:xfrm>
          </p:grpSpPr>
          <p:sp>
            <p:nvSpPr>
              <p:cNvPr id="12" name="AutoShape 50"/>
              <p:cNvSpPr>
                <a:spLocks noChangeArrowheads="1"/>
              </p:cNvSpPr>
              <p:nvPr/>
            </p:nvSpPr>
            <p:spPr bwMode="auto">
              <a:xfrm>
                <a:off x="-1143000" y="1524000"/>
                <a:ext cx="2895600" cy="1066800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tint val="66667"/>
                      <a:invGamma/>
                    </a:schemeClr>
                  </a:gs>
                </a:gsLst>
                <a:lin ang="5400000" scaled="1"/>
              </a:gradFill>
              <a:ln w="19050">
                <a:solidFill>
                  <a:srgbClr val="00216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r>
                  <a:rPr lang="en-US" sz="1600" b="1" u="sng" dirty="0" smtClean="0">
                    <a:solidFill>
                      <a:schemeClr val="bg1"/>
                    </a:solidFill>
                    <a:latin typeface="Verdana" pitchFamily="34" charset="0"/>
                  </a:rPr>
                  <a:t>Process</a:t>
                </a:r>
              </a:p>
              <a:p>
                <a:pPr eaLnBrk="0" hangingPunct="0">
                  <a:defRPr/>
                </a:pPr>
                <a:r>
                  <a:rPr lang="en-US" altLang="zh-CN" sz="1200" b="1" dirty="0" smtClean="0">
                    <a:solidFill>
                      <a:schemeClr val="bg1"/>
                    </a:solidFill>
                    <a:latin typeface="Verdana" pitchFamily="34" charset="0"/>
                  </a:rPr>
                  <a:t>Use this area to define process </a:t>
                </a:r>
              </a:p>
              <a:p>
                <a:pPr eaLnBrk="0" hangingPunct="0">
                  <a:defRPr/>
                </a:pPr>
                <a:r>
                  <a:rPr lang="en-US" altLang="zh-CN" sz="1200" b="1" dirty="0" smtClean="0">
                    <a:solidFill>
                      <a:schemeClr val="bg1"/>
                    </a:solidFill>
                    <a:latin typeface="Verdana" pitchFamily="34" charset="0"/>
                  </a:rPr>
                  <a:t>number and description.</a:t>
                </a:r>
                <a:endParaRPr lang="en-US" altLang="zh-CN" sz="1200" b="1" dirty="0">
                  <a:solidFill>
                    <a:schemeClr val="bg1"/>
                  </a:solidFill>
                  <a:latin typeface="Verdana" pitchFamily="34" charset="0"/>
                </a:endParaRPr>
              </a:p>
            </p:txBody>
          </p:sp>
          <p:sp>
            <p:nvSpPr>
              <p:cNvPr id="13" name="AutoShape 51"/>
              <p:cNvSpPr>
                <a:spLocks noChangeArrowheads="1"/>
              </p:cNvSpPr>
              <p:nvPr/>
            </p:nvSpPr>
            <p:spPr bwMode="auto">
              <a:xfrm>
                <a:off x="-1066800" y="1600200"/>
                <a:ext cx="2743200" cy="914400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ea typeface="SimSun" pitchFamily="2" charset="-122"/>
                </a:endParaRPr>
              </a:p>
            </p:txBody>
          </p:sp>
        </p:grpSp>
        <p:sp>
          <p:nvSpPr>
            <p:cNvPr id="9" name="Line 57"/>
            <p:cNvSpPr>
              <a:spLocks noChangeShapeType="1"/>
            </p:cNvSpPr>
            <p:nvPr/>
          </p:nvSpPr>
          <p:spPr bwMode="auto">
            <a:xfrm flipH="1">
              <a:off x="914400" y="2971800"/>
              <a:ext cx="609600" cy="1371600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4" name="群組 20"/>
          <p:cNvGrpSpPr/>
          <p:nvPr/>
        </p:nvGrpSpPr>
        <p:grpSpPr>
          <a:xfrm>
            <a:off x="304800" y="4953000"/>
            <a:ext cx="3276600" cy="1524000"/>
            <a:chOff x="3657600" y="4572000"/>
            <a:chExt cx="2743200" cy="1524000"/>
          </a:xfrm>
        </p:grpSpPr>
        <p:grpSp>
          <p:nvGrpSpPr>
            <p:cNvPr id="15" name="群組 9"/>
            <p:cNvGrpSpPr/>
            <p:nvPr/>
          </p:nvGrpSpPr>
          <p:grpSpPr>
            <a:xfrm>
              <a:off x="3657600" y="5029200"/>
              <a:ext cx="2743200" cy="1066800"/>
              <a:chOff x="0" y="1524000"/>
              <a:chExt cx="2743200" cy="1066800"/>
            </a:xfrm>
          </p:grpSpPr>
          <p:sp>
            <p:nvSpPr>
              <p:cNvPr id="17" name="AutoShape 50"/>
              <p:cNvSpPr>
                <a:spLocks noChangeArrowheads="1"/>
              </p:cNvSpPr>
              <p:nvPr/>
            </p:nvSpPr>
            <p:spPr bwMode="auto">
              <a:xfrm>
                <a:off x="0" y="1524000"/>
                <a:ext cx="2743200" cy="1066800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tint val="66667"/>
                      <a:invGamma/>
                    </a:schemeClr>
                  </a:gs>
                </a:gsLst>
                <a:lin ang="5400000" scaled="1"/>
              </a:gradFill>
              <a:ln w="19050">
                <a:solidFill>
                  <a:srgbClr val="00216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r>
                  <a:rPr lang="en-US" sz="1600" b="1" u="sng" dirty="0" smtClean="0">
                    <a:solidFill>
                      <a:schemeClr val="bg1"/>
                    </a:solidFill>
                    <a:latin typeface="Verdana" pitchFamily="34" charset="0"/>
                  </a:rPr>
                  <a:t>Machine/Tools</a:t>
                </a:r>
              </a:p>
              <a:p>
                <a:pPr eaLnBrk="0" hangingPunct="0">
                  <a:defRPr/>
                </a:pPr>
                <a:r>
                  <a:rPr lang="en-US" altLang="zh-CN" sz="1200" b="1" dirty="0" smtClean="0">
                    <a:solidFill>
                      <a:schemeClr val="bg1"/>
                    </a:solidFill>
                    <a:latin typeface="Verdana" pitchFamily="34" charset="0"/>
                  </a:rPr>
                  <a:t>List the machine, device, jig, </a:t>
                </a:r>
              </a:p>
              <a:p>
                <a:pPr eaLnBrk="0" hangingPunct="0">
                  <a:defRPr/>
                </a:pPr>
                <a:r>
                  <a:rPr lang="en-US" altLang="zh-CN" sz="1200" b="1" dirty="0" smtClean="0">
                    <a:solidFill>
                      <a:schemeClr val="bg1"/>
                    </a:solidFill>
                    <a:latin typeface="Verdana" pitchFamily="34" charset="0"/>
                  </a:rPr>
                  <a:t>or tools that will be used in</a:t>
                </a:r>
              </a:p>
              <a:p>
                <a:pPr eaLnBrk="0" hangingPunct="0">
                  <a:defRPr/>
                </a:pPr>
                <a:r>
                  <a:rPr lang="en-US" altLang="zh-CN" sz="1200" b="1" dirty="0" smtClean="0">
                    <a:solidFill>
                      <a:schemeClr val="bg1"/>
                    </a:solidFill>
                    <a:latin typeface="Verdana" pitchFamily="34" charset="0"/>
                  </a:rPr>
                  <a:t>the manufacturing process</a:t>
                </a:r>
                <a:endParaRPr lang="en-US" altLang="zh-CN" sz="1200" b="1" dirty="0">
                  <a:solidFill>
                    <a:schemeClr val="bg1"/>
                  </a:solidFill>
                  <a:latin typeface="Verdana" pitchFamily="34" charset="0"/>
                </a:endParaRPr>
              </a:p>
            </p:txBody>
          </p:sp>
          <p:sp>
            <p:nvSpPr>
              <p:cNvPr id="18" name="AutoShape 51"/>
              <p:cNvSpPr>
                <a:spLocks noChangeArrowheads="1"/>
              </p:cNvSpPr>
              <p:nvPr/>
            </p:nvSpPr>
            <p:spPr bwMode="auto">
              <a:xfrm>
                <a:off x="76201" y="1600200"/>
                <a:ext cx="2590799" cy="914400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ea typeface="SimSun" pitchFamily="2" charset="-122"/>
                </a:endParaRPr>
              </a:p>
            </p:txBody>
          </p:sp>
        </p:grpSp>
        <p:sp>
          <p:nvSpPr>
            <p:cNvPr id="16" name="Line 57"/>
            <p:cNvSpPr>
              <a:spLocks noChangeShapeType="1"/>
            </p:cNvSpPr>
            <p:nvPr/>
          </p:nvSpPr>
          <p:spPr bwMode="auto">
            <a:xfrm flipH="1" flipV="1">
              <a:off x="5029200" y="4572000"/>
              <a:ext cx="0" cy="533400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9" name="群組 18"/>
          <p:cNvGrpSpPr/>
          <p:nvPr/>
        </p:nvGrpSpPr>
        <p:grpSpPr>
          <a:xfrm>
            <a:off x="3429000" y="1905000"/>
            <a:ext cx="2895600" cy="2438400"/>
            <a:chOff x="228600" y="1905000"/>
            <a:chExt cx="2895600" cy="2438400"/>
          </a:xfrm>
        </p:grpSpPr>
        <p:grpSp>
          <p:nvGrpSpPr>
            <p:cNvPr id="20" name="群組 9"/>
            <p:cNvGrpSpPr/>
            <p:nvPr/>
          </p:nvGrpSpPr>
          <p:grpSpPr>
            <a:xfrm>
              <a:off x="228600" y="1905000"/>
              <a:ext cx="2895600" cy="1066800"/>
              <a:chOff x="-1143000" y="1524000"/>
              <a:chExt cx="2895600" cy="1066800"/>
            </a:xfrm>
          </p:grpSpPr>
          <p:sp>
            <p:nvSpPr>
              <p:cNvPr id="22" name="AutoShape 50"/>
              <p:cNvSpPr>
                <a:spLocks noChangeArrowheads="1"/>
              </p:cNvSpPr>
              <p:nvPr/>
            </p:nvSpPr>
            <p:spPr bwMode="auto">
              <a:xfrm>
                <a:off x="-1143000" y="1524000"/>
                <a:ext cx="2895600" cy="1066800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tint val="66667"/>
                      <a:invGamma/>
                    </a:schemeClr>
                  </a:gs>
                </a:gsLst>
                <a:lin ang="5400000" scaled="1"/>
              </a:gradFill>
              <a:ln w="19050">
                <a:solidFill>
                  <a:srgbClr val="00216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r>
                  <a:rPr lang="en-US" sz="1600" b="1" u="sng" dirty="0" smtClean="0">
                    <a:solidFill>
                      <a:schemeClr val="bg1"/>
                    </a:solidFill>
                    <a:latin typeface="Verdana" pitchFamily="34" charset="0"/>
                  </a:rPr>
                  <a:t>Characteristics</a:t>
                </a:r>
              </a:p>
              <a:p>
                <a:pPr eaLnBrk="0" hangingPunct="0"/>
                <a:r>
                  <a:rPr lang="en-US" altLang="zh-CN" sz="1200" b="1" dirty="0" smtClean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rPr>
                  <a:t>Define the characteristics of </a:t>
                </a:r>
              </a:p>
              <a:p>
                <a:pPr eaLnBrk="0" hangingPunct="0"/>
                <a:r>
                  <a:rPr lang="en-US" altLang="zh-CN" sz="1200" b="1" dirty="0" smtClean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rPr>
                  <a:t>the product and process</a:t>
                </a:r>
                <a:endParaRPr lang="en-US" altLang="zh-CN" sz="1300" b="1" dirty="0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endParaRPr>
              </a:p>
            </p:txBody>
          </p:sp>
          <p:sp>
            <p:nvSpPr>
              <p:cNvPr id="23" name="AutoShape 51"/>
              <p:cNvSpPr>
                <a:spLocks noChangeArrowheads="1"/>
              </p:cNvSpPr>
              <p:nvPr/>
            </p:nvSpPr>
            <p:spPr bwMode="auto">
              <a:xfrm>
                <a:off x="-1066800" y="1600200"/>
                <a:ext cx="2743200" cy="914400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 dirty="0">
                  <a:ea typeface="SimSun" pitchFamily="2" charset="-122"/>
                </a:endParaRPr>
              </a:p>
            </p:txBody>
          </p:sp>
        </p:grpSp>
        <p:sp>
          <p:nvSpPr>
            <p:cNvPr id="21" name="Line 57"/>
            <p:cNvSpPr>
              <a:spLocks noChangeShapeType="1"/>
            </p:cNvSpPr>
            <p:nvPr/>
          </p:nvSpPr>
          <p:spPr bwMode="auto">
            <a:xfrm flipH="1">
              <a:off x="914400" y="2971800"/>
              <a:ext cx="609600" cy="1371600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Control Plan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228600" y="1219200"/>
          <a:ext cx="8610597" cy="3744705"/>
        </p:xfrm>
        <a:graphic>
          <a:graphicData uri="http://schemas.openxmlformats.org/drawingml/2006/table">
            <a:tbl>
              <a:tblPr/>
              <a:tblGrid>
                <a:gridCol w="270301"/>
                <a:gridCol w="862878"/>
                <a:gridCol w="914858"/>
                <a:gridCol w="259905"/>
                <a:gridCol w="748521"/>
                <a:gridCol w="803100"/>
                <a:gridCol w="862878"/>
                <a:gridCol w="615971"/>
                <a:gridCol w="397653"/>
                <a:gridCol w="553594"/>
                <a:gridCol w="584783"/>
                <a:gridCol w="311885"/>
                <a:gridCol w="998028"/>
                <a:gridCol w="426242"/>
              </a:tblGrid>
              <a:tr h="154058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3121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999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latin typeface="Arial"/>
                        </a:rPr>
                        <a:t>Process Control Plan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1277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Form00-MT80-1000-00801</a:t>
                      </a:r>
                    </a:p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800" b="0" i="0" u="none" strike="noStrike" dirty="0">
                        <a:solidFill>
                          <a:srgbClr val="FF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058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7494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1" i="0" u="sng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3121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12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latin typeface="Arial"/>
                        </a:rPr>
                        <a:t> Part Name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1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Approvals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Control Location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Abbreviations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63121"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Initials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Date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312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latin typeface="Arial"/>
                        </a:rPr>
                        <a:t> Part Number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latin typeface="Arial"/>
                        </a:rPr>
                        <a:t>Q.A.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3121"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latin typeface="Arial"/>
                        </a:rPr>
                        <a:t>Production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312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latin typeface="Arial"/>
                        </a:rPr>
                        <a:t> Revision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latin typeface="Arial"/>
                        </a:rPr>
                        <a:t>Plant Location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latin typeface="Arial"/>
                        </a:rPr>
                        <a:t>Engineering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3121"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418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latin typeface="Arial"/>
                        </a:rPr>
                        <a:t>QA Manager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latin typeface="Arial"/>
                        </a:rPr>
                        <a:t>Jabil S.Q.E.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latin typeface="Arial"/>
                        </a:rPr>
                        <a:t>Revision Date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Revision Number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Eff. Date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Notes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3121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184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4185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latin typeface="Arial"/>
                        </a:rPr>
                        <a:t>Process Flow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Machine, Device, Jig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Characteristics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Methods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8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No.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Phase of Production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Tools For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Char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Process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Product Char.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Product Critical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Measurement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latin typeface="Arial"/>
                        </a:rPr>
                        <a:t>Sample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latin typeface="Arial"/>
                        </a:rPr>
                        <a:t>Analysis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Reaction If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latin typeface="Arial"/>
                        </a:rPr>
                        <a:t>Control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4997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Manufacturing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No.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Parameters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Loc./Design.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Characteristics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Method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latin typeface="Arial"/>
                        </a:rPr>
                        <a:t>Size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Frequency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latin typeface="Arial"/>
                        </a:rPr>
                        <a:t>Methods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latin typeface="Arial"/>
                        </a:rPr>
                        <a:t>Cpk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Out of Control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latin typeface="Arial"/>
                        </a:rPr>
                        <a:t>Location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01000" y="1276350"/>
            <a:ext cx="790575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Jabil_FullColorLogo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" y="1219200"/>
            <a:ext cx="126682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群組 20"/>
          <p:cNvGrpSpPr/>
          <p:nvPr/>
        </p:nvGrpSpPr>
        <p:grpSpPr>
          <a:xfrm>
            <a:off x="1905000" y="4953000"/>
            <a:ext cx="3276600" cy="1676400"/>
            <a:chOff x="3657600" y="4419600"/>
            <a:chExt cx="2743200" cy="1676400"/>
          </a:xfrm>
        </p:grpSpPr>
        <p:grpSp>
          <p:nvGrpSpPr>
            <p:cNvPr id="7" name="群組 9"/>
            <p:cNvGrpSpPr/>
            <p:nvPr/>
          </p:nvGrpSpPr>
          <p:grpSpPr>
            <a:xfrm>
              <a:off x="3657600" y="5029200"/>
              <a:ext cx="2743200" cy="1066800"/>
              <a:chOff x="0" y="1524000"/>
              <a:chExt cx="2743200" cy="1066800"/>
            </a:xfrm>
          </p:grpSpPr>
          <p:sp>
            <p:nvSpPr>
              <p:cNvPr id="9" name="AutoShape 50"/>
              <p:cNvSpPr>
                <a:spLocks noChangeArrowheads="1"/>
              </p:cNvSpPr>
              <p:nvPr/>
            </p:nvSpPr>
            <p:spPr bwMode="auto">
              <a:xfrm>
                <a:off x="0" y="1524000"/>
                <a:ext cx="2743200" cy="1066800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tint val="66667"/>
                      <a:invGamma/>
                    </a:schemeClr>
                  </a:gs>
                </a:gsLst>
                <a:lin ang="5400000" scaled="1"/>
              </a:gradFill>
              <a:ln w="19050">
                <a:solidFill>
                  <a:srgbClr val="00216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r>
                  <a:rPr lang="en-US" sz="1600" b="1" u="sng" dirty="0" smtClean="0">
                    <a:solidFill>
                      <a:schemeClr val="bg1"/>
                    </a:solidFill>
                    <a:latin typeface="Verdana" pitchFamily="34" charset="0"/>
                  </a:rPr>
                  <a:t>Measurement Method</a:t>
                </a:r>
              </a:p>
              <a:p>
                <a:pPr eaLnBrk="0" hangingPunct="0">
                  <a:defRPr/>
                </a:pPr>
                <a:r>
                  <a:rPr lang="en-US" altLang="zh-CN" sz="1200" b="1" dirty="0" smtClean="0">
                    <a:solidFill>
                      <a:schemeClr val="bg1"/>
                    </a:solidFill>
                    <a:latin typeface="Verdana" pitchFamily="34" charset="0"/>
                  </a:rPr>
                  <a:t>List the method used for the </a:t>
                </a:r>
              </a:p>
              <a:p>
                <a:pPr eaLnBrk="0" hangingPunct="0">
                  <a:defRPr/>
                </a:pPr>
                <a:r>
                  <a:rPr lang="en-US" altLang="zh-CN" sz="1200" b="1" dirty="0" smtClean="0">
                    <a:solidFill>
                      <a:schemeClr val="bg1"/>
                    </a:solidFill>
                    <a:latin typeface="Verdana" pitchFamily="34" charset="0"/>
                  </a:rPr>
                  <a:t>characteristics measurement.</a:t>
                </a:r>
                <a:endParaRPr lang="en-US" altLang="zh-CN" sz="1200" b="1" dirty="0">
                  <a:solidFill>
                    <a:schemeClr val="bg1"/>
                  </a:solidFill>
                  <a:latin typeface="Verdana" pitchFamily="34" charset="0"/>
                </a:endParaRPr>
              </a:p>
            </p:txBody>
          </p:sp>
          <p:sp>
            <p:nvSpPr>
              <p:cNvPr id="10" name="AutoShape 51"/>
              <p:cNvSpPr>
                <a:spLocks noChangeArrowheads="1"/>
              </p:cNvSpPr>
              <p:nvPr/>
            </p:nvSpPr>
            <p:spPr bwMode="auto">
              <a:xfrm>
                <a:off x="76201" y="1600200"/>
                <a:ext cx="2590799" cy="914400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ea typeface="SimSun" pitchFamily="2" charset="-122"/>
                </a:endParaRPr>
              </a:p>
            </p:txBody>
          </p:sp>
        </p:grpSp>
        <p:sp>
          <p:nvSpPr>
            <p:cNvPr id="8" name="Line 57"/>
            <p:cNvSpPr>
              <a:spLocks noChangeShapeType="1"/>
            </p:cNvSpPr>
            <p:nvPr/>
          </p:nvSpPr>
          <p:spPr bwMode="auto">
            <a:xfrm flipV="1">
              <a:off x="5029200" y="4419600"/>
              <a:ext cx="1371600" cy="685800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1" name="群組 10"/>
          <p:cNvGrpSpPr/>
          <p:nvPr/>
        </p:nvGrpSpPr>
        <p:grpSpPr>
          <a:xfrm>
            <a:off x="2362200" y="2438400"/>
            <a:ext cx="3657600" cy="2209800"/>
            <a:chOff x="228600" y="1905000"/>
            <a:chExt cx="3657600" cy="2209800"/>
          </a:xfrm>
        </p:grpSpPr>
        <p:grpSp>
          <p:nvGrpSpPr>
            <p:cNvPr id="12" name="群組 9"/>
            <p:cNvGrpSpPr/>
            <p:nvPr/>
          </p:nvGrpSpPr>
          <p:grpSpPr>
            <a:xfrm>
              <a:off x="228600" y="1905000"/>
              <a:ext cx="2895600" cy="1066800"/>
              <a:chOff x="-1143000" y="1524000"/>
              <a:chExt cx="2895600" cy="1066800"/>
            </a:xfrm>
          </p:grpSpPr>
          <p:sp>
            <p:nvSpPr>
              <p:cNvPr id="14" name="AutoShape 50"/>
              <p:cNvSpPr>
                <a:spLocks noChangeArrowheads="1"/>
              </p:cNvSpPr>
              <p:nvPr/>
            </p:nvSpPr>
            <p:spPr bwMode="auto">
              <a:xfrm>
                <a:off x="-1143000" y="1524000"/>
                <a:ext cx="2895600" cy="1066800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tint val="66667"/>
                      <a:invGamma/>
                    </a:schemeClr>
                  </a:gs>
                </a:gsLst>
                <a:lin ang="5400000" scaled="1"/>
              </a:gradFill>
              <a:ln w="19050">
                <a:solidFill>
                  <a:srgbClr val="00216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r>
                  <a:rPr lang="en-US" sz="1600" b="1" u="sng" dirty="0" smtClean="0">
                    <a:solidFill>
                      <a:schemeClr val="bg1"/>
                    </a:solidFill>
                    <a:latin typeface="Verdana" pitchFamily="34" charset="0"/>
                  </a:rPr>
                  <a:t>Sample</a:t>
                </a:r>
              </a:p>
              <a:p>
                <a:pPr eaLnBrk="0" hangingPunct="0"/>
                <a:r>
                  <a:rPr lang="en-US" altLang="zh-CN" sz="1200" b="1" dirty="0" smtClean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rPr>
                  <a:t>Define sample size and </a:t>
                </a:r>
              </a:p>
              <a:p>
                <a:pPr eaLnBrk="0" hangingPunct="0"/>
                <a:r>
                  <a:rPr lang="en-US" altLang="zh-CN" sz="1200" b="1" dirty="0" smtClean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rPr>
                  <a:t>sampling frequency.</a:t>
                </a:r>
                <a:endParaRPr lang="en-US" altLang="zh-CN" sz="1300" b="1" dirty="0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endParaRPr>
              </a:p>
            </p:txBody>
          </p:sp>
          <p:sp>
            <p:nvSpPr>
              <p:cNvPr id="15" name="AutoShape 51"/>
              <p:cNvSpPr>
                <a:spLocks noChangeArrowheads="1"/>
              </p:cNvSpPr>
              <p:nvPr/>
            </p:nvSpPr>
            <p:spPr bwMode="auto">
              <a:xfrm>
                <a:off x="-1066800" y="1600200"/>
                <a:ext cx="2743200" cy="914400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 dirty="0">
                  <a:ea typeface="SimSun" pitchFamily="2" charset="-122"/>
                </a:endParaRPr>
              </a:p>
            </p:txBody>
          </p:sp>
        </p:grpSp>
        <p:sp>
          <p:nvSpPr>
            <p:cNvPr id="13" name="Line 57"/>
            <p:cNvSpPr>
              <a:spLocks noChangeShapeType="1"/>
            </p:cNvSpPr>
            <p:nvPr/>
          </p:nvSpPr>
          <p:spPr bwMode="auto">
            <a:xfrm>
              <a:off x="1828800" y="2971800"/>
              <a:ext cx="2057400" cy="1143000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21" name="群組 20"/>
          <p:cNvGrpSpPr/>
          <p:nvPr/>
        </p:nvGrpSpPr>
        <p:grpSpPr>
          <a:xfrm>
            <a:off x="5410200" y="4953000"/>
            <a:ext cx="3276600" cy="1371600"/>
            <a:chOff x="3657600" y="4724400"/>
            <a:chExt cx="2743200" cy="1371600"/>
          </a:xfrm>
        </p:grpSpPr>
        <p:grpSp>
          <p:nvGrpSpPr>
            <p:cNvPr id="22" name="群組 9"/>
            <p:cNvGrpSpPr/>
            <p:nvPr/>
          </p:nvGrpSpPr>
          <p:grpSpPr>
            <a:xfrm>
              <a:off x="3657600" y="5029200"/>
              <a:ext cx="2743200" cy="1066800"/>
              <a:chOff x="0" y="1524000"/>
              <a:chExt cx="2743200" cy="1066800"/>
            </a:xfrm>
          </p:grpSpPr>
          <p:sp>
            <p:nvSpPr>
              <p:cNvPr id="24" name="AutoShape 50"/>
              <p:cNvSpPr>
                <a:spLocks noChangeArrowheads="1"/>
              </p:cNvSpPr>
              <p:nvPr/>
            </p:nvSpPr>
            <p:spPr bwMode="auto">
              <a:xfrm>
                <a:off x="0" y="1524000"/>
                <a:ext cx="2743200" cy="1066800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tint val="66667"/>
                      <a:invGamma/>
                    </a:schemeClr>
                  </a:gs>
                </a:gsLst>
                <a:lin ang="5400000" scaled="1"/>
              </a:gradFill>
              <a:ln w="19050">
                <a:solidFill>
                  <a:srgbClr val="00216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r>
                  <a:rPr lang="en-US" sz="1600" b="1" u="sng" dirty="0" smtClean="0">
                    <a:solidFill>
                      <a:schemeClr val="bg1"/>
                    </a:solidFill>
                    <a:latin typeface="Verdana" pitchFamily="34" charset="0"/>
                  </a:rPr>
                  <a:t>Analysis Method</a:t>
                </a:r>
              </a:p>
              <a:p>
                <a:pPr eaLnBrk="0" hangingPunct="0">
                  <a:defRPr/>
                </a:pPr>
                <a:r>
                  <a:rPr lang="en-US" altLang="zh-CN" sz="1200" b="1" dirty="0" smtClean="0">
                    <a:solidFill>
                      <a:schemeClr val="bg1"/>
                    </a:solidFill>
                    <a:latin typeface="Verdana" pitchFamily="34" charset="0"/>
                  </a:rPr>
                  <a:t>Define the measurement system</a:t>
                </a:r>
              </a:p>
              <a:p>
                <a:pPr eaLnBrk="0" hangingPunct="0">
                  <a:defRPr/>
                </a:pPr>
                <a:r>
                  <a:rPr lang="en-US" altLang="zh-CN" sz="1200" b="1" dirty="0" smtClean="0">
                    <a:solidFill>
                      <a:schemeClr val="bg1"/>
                    </a:solidFill>
                    <a:latin typeface="Verdana" pitchFamily="34" charset="0"/>
                  </a:rPr>
                  <a:t>analysis method.</a:t>
                </a:r>
                <a:endParaRPr lang="en-US" altLang="zh-CN" sz="1200" b="1" dirty="0">
                  <a:solidFill>
                    <a:schemeClr val="bg1"/>
                  </a:solidFill>
                  <a:latin typeface="Verdana" pitchFamily="34" charset="0"/>
                </a:endParaRPr>
              </a:p>
            </p:txBody>
          </p:sp>
          <p:sp>
            <p:nvSpPr>
              <p:cNvPr id="25" name="AutoShape 51"/>
              <p:cNvSpPr>
                <a:spLocks noChangeArrowheads="1"/>
              </p:cNvSpPr>
              <p:nvPr/>
            </p:nvSpPr>
            <p:spPr bwMode="auto">
              <a:xfrm>
                <a:off x="76201" y="1600200"/>
                <a:ext cx="2590799" cy="914400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ea typeface="SimSun" pitchFamily="2" charset="-122"/>
                </a:endParaRPr>
              </a:p>
            </p:txBody>
          </p:sp>
        </p:grpSp>
        <p:sp>
          <p:nvSpPr>
            <p:cNvPr id="23" name="Line 57"/>
            <p:cNvSpPr>
              <a:spLocks noChangeShapeType="1"/>
            </p:cNvSpPr>
            <p:nvPr/>
          </p:nvSpPr>
          <p:spPr bwMode="auto">
            <a:xfrm flipH="1" flipV="1">
              <a:off x="4869712" y="4724400"/>
              <a:ext cx="0" cy="457200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26" name="群組 25"/>
          <p:cNvGrpSpPr/>
          <p:nvPr/>
        </p:nvGrpSpPr>
        <p:grpSpPr>
          <a:xfrm>
            <a:off x="5867400" y="2438400"/>
            <a:ext cx="2895600" cy="2209800"/>
            <a:chOff x="228600" y="1905000"/>
            <a:chExt cx="2895600" cy="2209800"/>
          </a:xfrm>
        </p:grpSpPr>
        <p:grpSp>
          <p:nvGrpSpPr>
            <p:cNvPr id="27" name="群組 9"/>
            <p:cNvGrpSpPr/>
            <p:nvPr/>
          </p:nvGrpSpPr>
          <p:grpSpPr>
            <a:xfrm>
              <a:off x="228600" y="1905000"/>
              <a:ext cx="2895600" cy="1066800"/>
              <a:chOff x="-1143000" y="1524000"/>
              <a:chExt cx="2895600" cy="1066800"/>
            </a:xfrm>
          </p:grpSpPr>
          <p:sp>
            <p:nvSpPr>
              <p:cNvPr id="29" name="AutoShape 50"/>
              <p:cNvSpPr>
                <a:spLocks noChangeArrowheads="1"/>
              </p:cNvSpPr>
              <p:nvPr/>
            </p:nvSpPr>
            <p:spPr bwMode="auto">
              <a:xfrm>
                <a:off x="-1143000" y="1524000"/>
                <a:ext cx="2895600" cy="1066800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tint val="66667"/>
                      <a:invGamma/>
                    </a:schemeClr>
                  </a:gs>
                </a:gsLst>
                <a:lin ang="5400000" scaled="1"/>
              </a:gradFill>
              <a:ln w="19050">
                <a:solidFill>
                  <a:srgbClr val="00216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r>
                  <a:rPr lang="en-US" sz="1600" b="1" u="sng" dirty="0" smtClean="0">
                    <a:solidFill>
                      <a:schemeClr val="bg1"/>
                    </a:solidFill>
                    <a:latin typeface="Verdana" pitchFamily="34" charset="0"/>
                  </a:rPr>
                  <a:t>CPK</a:t>
                </a:r>
              </a:p>
              <a:p>
                <a:pPr eaLnBrk="0" hangingPunct="0"/>
                <a:r>
                  <a:rPr lang="en-US" altLang="zh-CN" sz="1200" b="1" dirty="0" smtClean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rPr>
                  <a:t>Define whether Cpk analysis</a:t>
                </a:r>
              </a:p>
              <a:p>
                <a:pPr eaLnBrk="0" hangingPunct="0"/>
                <a:r>
                  <a:rPr lang="en-US" altLang="zh-CN" sz="1200" b="1" dirty="0" smtClean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rPr>
                  <a:t>needed for this characteristics.</a:t>
                </a:r>
                <a:endParaRPr lang="en-US" altLang="zh-CN" sz="1300" b="1" dirty="0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endParaRPr>
              </a:p>
            </p:txBody>
          </p:sp>
          <p:sp>
            <p:nvSpPr>
              <p:cNvPr id="30" name="AutoShape 51"/>
              <p:cNvSpPr>
                <a:spLocks noChangeArrowheads="1"/>
              </p:cNvSpPr>
              <p:nvPr/>
            </p:nvSpPr>
            <p:spPr bwMode="auto">
              <a:xfrm>
                <a:off x="-1066800" y="1600200"/>
                <a:ext cx="2743200" cy="914400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 dirty="0">
                  <a:ea typeface="SimSun" pitchFamily="2" charset="-122"/>
                </a:endParaRPr>
              </a:p>
            </p:txBody>
          </p:sp>
        </p:grpSp>
        <p:sp>
          <p:nvSpPr>
            <p:cNvPr id="28" name="Line 57"/>
            <p:cNvSpPr>
              <a:spLocks noChangeShapeType="1"/>
            </p:cNvSpPr>
            <p:nvPr/>
          </p:nvSpPr>
          <p:spPr bwMode="auto">
            <a:xfrm>
              <a:off x="1600200" y="2971800"/>
              <a:ext cx="0" cy="1143000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Control Plan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228600" y="1219200"/>
          <a:ext cx="8610597" cy="3744705"/>
        </p:xfrm>
        <a:graphic>
          <a:graphicData uri="http://schemas.openxmlformats.org/drawingml/2006/table">
            <a:tbl>
              <a:tblPr/>
              <a:tblGrid>
                <a:gridCol w="270301"/>
                <a:gridCol w="862878"/>
                <a:gridCol w="914858"/>
                <a:gridCol w="259905"/>
                <a:gridCol w="748521"/>
                <a:gridCol w="803100"/>
                <a:gridCol w="862878"/>
                <a:gridCol w="615971"/>
                <a:gridCol w="397653"/>
                <a:gridCol w="553594"/>
                <a:gridCol w="584783"/>
                <a:gridCol w="311885"/>
                <a:gridCol w="998028"/>
                <a:gridCol w="426242"/>
              </a:tblGrid>
              <a:tr h="154058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3121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999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latin typeface="Arial"/>
                        </a:rPr>
                        <a:t>Process Control Plan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1277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Form00-MT80-1000-00801</a:t>
                      </a:r>
                    </a:p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800" b="0" i="0" u="none" strike="noStrike" dirty="0">
                        <a:solidFill>
                          <a:srgbClr val="FF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058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7494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1" i="0" u="sng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3121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12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latin typeface="Arial"/>
                        </a:rPr>
                        <a:t> Part Name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1" u="none" strike="noStrike">
                          <a:solidFill>
                            <a:srgbClr val="003366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Approvals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Control Location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Abbreviations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63121"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Initials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Date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312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latin typeface="Arial"/>
                        </a:rPr>
                        <a:t> Part Number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latin typeface="Arial"/>
                        </a:rPr>
                        <a:t>Q.A.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3121"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latin typeface="Arial"/>
                        </a:rPr>
                        <a:t>Production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312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latin typeface="Arial"/>
                        </a:rPr>
                        <a:t> Revision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latin typeface="Arial"/>
                        </a:rPr>
                        <a:t>Plant Location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latin typeface="Arial"/>
                        </a:rPr>
                        <a:t>Engineering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3121"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418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latin typeface="Arial"/>
                        </a:rPr>
                        <a:t>QA Manager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latin typeface="Arial"/>
                        </a:rPr>
                        <a:t>Jabil S.Q.E.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latin typeface="Arial"/>
                        </a:rPr>
                        <a:t>Revision Date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Revision Number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Eff. Date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Notes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3121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808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184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4185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latin typeface="Arial"/>
                        </a:rPr>
                        <a:t>Process Flow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Machine, Device, Jig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Characteristics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>
                          <a:latin typeface="Arial"/>
                        </a:rPr>
                        <a:t>Methods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18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No.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Phase of Production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Tools For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Char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Process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Product Char.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Product Critical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Measurement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latin typeface="Arial"/>
                        </a:rPr>
                        <a:t>Sample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latin typeface="Arial"/>
                        </a:rPr>
                        <a:t>Analysis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Reaction If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latin typeface="Arial"/>
                        </a:rPr>
                        <a:t>Control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4997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Manufacturing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No.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Parameters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Loc./Design.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Characteristics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Method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latin typeface="Arial"/>
                        </a:rPr>
                        <a:t>Size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Frequency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latin typeface="Arial"/>
                        </a:rPr>
                        <a:t>Methods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latin typeface="Arial"/>
                        </a:rPr>
                        <a:t>Cpk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Out of Control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latin typeface="Arial"/>
                        </a:rPr>
                        <a:t>Location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01000" y="1276350"/>
            <a:ext cx="790575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Jabil_FullColorLogo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" y="1219200"/>
            <a:ext cx="126682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群組 20"/>
          <p:cNvGrpSpPr/>
          <p:nvPr/>
        </p:nvGrpSpPr>
        <p:grpSpPr>
          <a:xfrm>
            <a:off x="4114800" y="4953000"/>
            <a:ext cx="3429000" cy="1676400"/>
            <a:chOff x="3657600" y="4419600"/>
            <a:chExt cx="2870791" cy="1676400"/>
          </a:xfrm>
        </p:grpSpPr>
        <p:grpSp>
          <p:nvGrpSpPr>
            <p:cNvPr id="7" name="群組 9"/>
            <p:cNvGrpSpPr/>
            <p:nvPr/>
          </p:nvGrpSpPr>
          <p:grpSpPr>
            <a:xfrm>
              <a:off x="3657600" y="5029200"/>
              <a:ext cx="2743200" cy="1066800"/>
              <a:chOff x="0" y="1524000"/>
              <a:chExt cx="2743200" cy="1066800"/>
            </a:xfrm>
          </p:grpSpPr>
          <p:sp>
            <p:nvSpPr>
              <p:cNvPr id="9" name="AutoShape 50"/>
              <p:cNvSpPr>
                <a:spLocks noChangeArrowheads="1"/>
              </p:cNvSpPr>
              <p:nvPr/>
            </p:nvSpPr>
            <p:spPr bwMode="auto">
              <a:xfrm>
                <a:off x="0" y="1524000"/>
                <a:ext cx="2743200" cy="1066800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tint val="66667"/>
                      <a:invGamma/>
                    </a:schemeClr>
                  </a:gs>
                </a:gsLst>
                <a:lin ang="5400000" scaled="1"/>
              </a:gradFill>
              <a:ln w="19050">
                <a:solidFill>
                  <a:srgbClr val="00216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r>
                  <a:rPr lang="en-US" sz="1600" b="1" u="sng" dirty="0" smtClean="0">
                    <a:solidFill>
                      <a:schemeClr val="bg1"/>
                    </a:solidFill>
                    <a:latin typeface="Verdana" pitchFamily="34" charset="0"/>
                  </a:rPr>
                  <a:t>Reaction</a:t>
                </a:r>
              </a:p>
              <a:p>
                <a:pPr eaLnBrk="0" hangingPunct="0">
                  <a:defRPr/>
                </a:pPr>
                <a:r>
                  <a:rPr lang="en-US" altLang="zh-CN" sz="1200" b="1" dirty="0" smtClean="0">
                    <a:solidFill>
                      <a:schemeClr val="bg1"/>
                    </a:solidFill>
                    <a:latin typeface="Verdana" pitchFamily="34" charset="0"/>
                  </a:rPr>
                  <a:t>List the action plan if the </a:t>
                </a:r>
              </a:p>
              <a:p>
                <a:pPr eaLnBrk="0" hangingPunct="0">
                  <a:defRPr/>
                </a:pPr>
                <a:r>
                  <a:rPr lang="en-US" altLang="zh-CN" sz="1200" b="1" dirty="0" smtClean="0">
                    <a:solidFill>
                      <a:schemeClr val="bg1"/>
                    </a:solidFill>
                    <a:latin typeface="Verdana" pitchFamily="34" charset="0"/>
                  </a:rPr>
                  <a:t>characteristics out of requirements.</a:t>
                </a:r>
                <a:endParaRPr lang="en-US" altLang="zh-CN" sz="1200" b="1" dirty="0">
                  <a:solidFill>
                    <a:schemeClr val="bg1"/>
                  </a:solidFill>
                  <a:latin typeface="Verdana" pitchFamily="34" charset="0"/>
                </a:endParaRPr>
              </a:p>
            </p:txBody>
          </p:sp>
          <p:sp>
            <p:nvSpPr>
              <p:cNvPr id="10" name="AutoShape 51"/>
              <p:cNvSpPr>
                <a:spLocks noChangeArrowheads="1"/>
              </p:cNvSpPr>
              <p:nvPr/>
            </p:nvSpPr>
            <p:spPr bwMode="auto">
              <a:xfrm>
                <a:off x="76201" y="1600200"/>
                <a:ext cx="2590799" cy="914400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ea typeface="SimSun" pitchFamily="2" charset="-122"/>
                </a:endParaRPr>
              </a:p>
            </p:txBody>
          </p:sp>
        </p:grpSp>
        <p:sp>
          <p:nvSpPr>
            <p:cNvPr id="8" name="Line 57"/>
            <p:cNvSpPr>
              <a:spLocks noChangeShapeType="1"/>
            </p:cNvSpPr>
            <p:nvPr/>
          </p:nvSpPr>
          <p:spPr bwMode="auto">
            <a:xfrm flipV="1">
              <a:off x="5029200" y="4419600"/>
              <a:ext cx="1499191" cy="685800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1" name="群組 10"/>
          <p:cNvGrpSpPr/>
          <p:nvPr/>
        </p:nvGrpSpPr>
        <p:grpSpPr>
          <a:xfrm>
            <a:off x="5867400" y="2438400"/>
            <a:ext cx="2895600" cy="2209800"/>
            <a:chOff x="228600" y="1905000"/>
            <a:chExt cx="2895600" cy="2209800"/>
          </a:xfrm>
        </p:grpSpPr>
        <p:grpSp>
          <p:nvGrpSpPr>
            <p:cNvPr id="12" name="群組 9"/>
            <p:cNvGrpSpPr/>
            <p:nvPr/>
          </p:nvGrpSpPr>
          <p:grpSpPr>
            <a:xfrm>
              <a:off x="228600" y="1905000"/>
              <a:ext cx="2895600" cy="1066800"/>
              <a:chOff x="-1143000" y="1524000"/>
              <a:chExt cx="2895600" cy="1066800"/>
            </a:xfrm>
          </p:grpSpPr>
          <p:sp>
            <p:nvSpPr>
              <p:cNvPr id="14" name="AutoShape 50"/>
              <p:cNvSpPr>
                <a:spLocks noChangeArrowheads="1"/>
              </p:cNvSpPr>
              <p:nvPr/>
            </p:nvSpPr>
            <p:spPr bwMode="auto">
              <a:xfrm>
                <a:off x="-1143000" y="1524000"/>
                <a:ext cx="2895600" cy="1066800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tint val="66667"/>
                      <a:invGamma/>
                    </a:schemeClr>
                  </a:gs>
                </a:gsLst>
                <a:lin ang="5400000" scaled="1"/>
              </a:gradFill>
              <a:ln w="19050">
                <a:solidFill>
                  <a:srgbClr val="00216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r>
                  <a:rPr lang="en-US" sz="1600" b="1" u="sng" dirty="0" smtClean="0">
                    <a:solidFill>
                      <a:schemeClr val="bg1"/>
                    </a:solidFill>
                    <a:latin typeface="Verdana" pitchFamily="34" charset="0"/>
                  </a:rPr>
                  <a:t>Control Location</a:t>
                </a:r>
              </a:p>
              <a:p>
                <a:pPr eaLnBrk="0" hangingPunct="0"/>
                <a:r>
                  <a:rPr lang="en-US" altLang="zh-CN" sz="1200" b="1" dirty="0" smtClean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rPr>
                  <a:t>Define the location to execute</a:t>
                </a:r>
              </a:p>
              <a:p>
                <a:pPr eaLnBrk="0" hangingPunct="0"/>
                <a:r>
                  <a:rPr lang="en-US" altLang="zh-CN" sz="1200" b="1" dirty="0" smtClean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rPr>
                  <a:t>the control, such as on-line, </a:t>
                </a:r>
              </a:p>
              <a:p>
                <a:pPr eaLnBrk="0" hangingPunct="0"/>
                <a:r>
                  <a:rPr lang="en-US" altLang="zh-CN" sz="1200" b="1" dirty="0" smtClean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rPr>
                  <a:t>QC Lab, etc..</a:t>
                </a:r>
                <a:endParaRPr lang="en-US" altLang="zh-CN" sz="1300" b="1" dirty="0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endParaRPr>
              </a:p>
            </p:txBody>
          </p:sp>
          <p:sp>
            <p:nvSpPr>
              <p:cNvPr id="15" name="AutoShape 51"/>
              <p:cNvSpPr>
                <a:spLocks noChangeArrowheads="1"/>
              </p:cNvSpPr>
              <p:nvPr/>
            </p:nvSpPr>
            <p:spPr bwMode="auto">
              <a:xfrm>
                <a:off x="-1066800" y="1600200"/>
                <a:ext cx="2743200" cy="914400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 dirty="0">
                  <a:ea typeface="SimSun" pitchFamily="2" charset="-122"/>
                </a:endParaRPr>
              </a:p>
            </p:txBody>
          </p:sp>
        </p:grpSp>
        <p:sp>
          <p:nvSpPr>
            <p:cNvPr id="13" name="Line 57"/>
            <p:cNvSpPr>
              <a:spLocks noChangeShapeType="1"/>
            </p:cNvSpPr>
            <p:nvPr/>
          </p:nvSpPr>
          <p:spPr bwMode="auto">
            <a:xfrm>
              <a:off x="1600200" y="2971800"/>
              <a:ext cx="1371600" cy="1143000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524000" y="2514600"/>
            <a:ext cx="5943600" cy="1600200"/>
            <a:chOff x="1152" y="1728"/>
            <a:chExt cx="3744" cy="600"/>
          </a:xfrm>
          <a:solidFill>
            <a:srgbClr val="4514FA"/>
          </a:solidFill>
        </p:grpSpPr>
        <p:sp>
          <p:nvSpPr>
            <p:cNvPr id="4" name="AutoShape 3"/>
            <p:cNvSpPr>
              <a:spLocks noChangeArrowheads="1"/>
            </p:cNvSpPr>
            <p:nvPr/>
          </p:nvSpPr>
          <p:spPr bwMode="gray">
            <a:xfrm>
              <a:off x="1152" y="1728"/>
              <a:ext cx="3734" cy="600"/>
            </a:xfrm>
            <a:prstGeom prst="roundRect">
              <a:avLst>
                <a:gd name="adj" fmla="val 16667"/>
              </a:avLst>
            </a:prstGeom>
            <a:grpFill/>
            <a:ln w="9525">
              <a:noFill/>
              <a:round/>
              <a:headEnd/>
              <a:tailEnd/>
            </a:ln>
            <a:effectLst>
              <a:outerShdw dist="81320" dir="2319588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  <p:sp>
          <p:nvSpPr>
            <p:cNvPr id="5" name="Rectangle 4"/>
            <p:cNvSpPr>
              <a:spLocks noChangeArrowheads="1"/>
            </p:cNvSpPr>
            <p:nvPr/>
          </p:nvSpPr>
          <p:spPr bwMode="gray">
            <a:xfrm>
              <a:off x="1160" y="1843"/>
              <a:ext cx="3736" cy="4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en-US" sz="3200" b="1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rPr>
                <a:t>MEASUREMENT SYSTEM ANALYSIS (MSA) </a:t>
              </a:r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Measurement System Analysis (MSA)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grpSp>
        <p:nvGrpSpPr>
          <p:cNvPr id="3" name="Group 18"/>
          <p:cNvGrpSpPr>
            <a:grpSpLocks/>
          </p:cNvGrpSpPr>
          <p:nvPr/>
        </p:nvGrpSpPr>
        <p:grpSpPr bwMode="auto">
          <a:xfrm>
            <a:off x="4951413" y="1219201"/>
            <a:ext cx="3948112" cy="1143001"/>
            <a:chOff x="3119" y="768"/>
            <a:chExt cx="2487" cy="720"/>
          </a:xfrm>
        </p:grpSpPr>
        <p:sp>
          <p:nvSpPr>
            <p:cNvPr id="4" name="Text Box 5"/>
            <p:cNvSpPr txBox="1">
              <a:spLocks noChangeArrowheads="1"/>
            </p:cNvSpPr>
            <p:nvPr/>
          </p:nvSpPr>
          <p:spPr bwMode="auto">
            <a:xfrm>
              <a:off x="3139" y="968"/>
              <a:ext cx="2467" cy="52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altLang="zh-CN" sz="1600">
                  <a:latin typeface="Verdana" pitchFamily="34" charset="0"/>
                  <a:ea typeface="SimSun" pitchFamily="2" charset="-122"/>
                </a:rPr>
                <a:t>An MSA is a statistical tool used to determine if a measurement system is capable of precise measurement.</a:t>
              </a:r>
            </a:p>
          </p:txBody>
        </p:sp>
        <p:sp>
          <p:nvSpPr>
            <p:cNvPr id="6" name="Text Box 7"/>
            <p:cNvSpPr txBox="1">
              <a:spLocks noChangeArrowheads="1"/>
            </p:cNvSpPr>
            <p:nvPr/>
          </p:nvSpPr>
          <p:spPr bwMode="auto">
            <a:xfrm>
              <a:off x="3119" y="768"/>
              <a:ext cx="1009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>
                <a:buClr>
                  <a:schemeClr val="tx1"/>
                </a:buClr>
              </a:pPr>
              <a:r>
                <a:rPr lang="en-US" altLang="zh-CN" sz="1800" b="1" u="sng" dirty="0">
                  <a:solidFill>
                    <a:srgbClr val="4514FA"/>
                  </a:solidFill>
                  <a:latin typeface="Verdana" pitchFamily="34" charset="0"/>
                  <a:ea typeface="SimSun" pitchFamily="2" charset="-122"/>
                </a:rPr>
                <a:t>What is It?</a:t>
              </a:r>
              <a:endParaRPr lang="en-US" altLang="zh-CN" sz="1800" u="sng" dirty="0">
                <a:solidFill>
                  <a:srgbClr val="4514FA"/>
                </a:solidFill>
                <a:latin typeface="Verdana" pitchFamily="34" charset="0"/>
                <a:ea typeface="SimSun" pitchFamily="2" charset="-122"/>
              </a:endParaRPr>
            </a:p>
          </p:txBody>
        </p:sp>
      </p:grpSp>
      <p:grpSp>
        <p:nvGrpSpPr>
          <p:cNvPr id="7" name="Group 19"/>
          <p:cNvGrpSpPr>
            <a:grpSpLocks/>
          </p:cNvGrpSpPr>
          <p:nvPr/>
        </p:nvGrpSpPr>
        <p:grpSpPr bwMode="auto">
          <a:xfrm>
            <a:off x="4951413" y="2590800"/>
            <a:ext cx="3948112" cy="2178050"/>
            <a:chOff x="3119" y="1662"/>
            <a:chExt cx="2487" cy="1372"/>
          </a:xfrm>
        </p:grpSpPr>
        <p:sp>
          <p:nvSpPr>
            <p:cNvPr id="9" name="Text Box 4"/>
            <p:cNvSpPr txBox="1">
              <a:spLocks noChangeArrowheads="1"/>
            </p:cNvSpPr>
            <p:nvPr/>
          </p:nvSpPr>
          <p:spPr bwMode="auto">
            <a:xfrm>
              <a:off x="3119" y="1662"/>
              <a:ext cx="1831" cy="23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>
                <a:buClr>
                  <a:schemeClr val="tx1"/>
                </a:buClr>
              </a:pPr>
              <a:r>
                <a:rPr lang="en-US" altLang="zh-CN" sz="1800" b="1" u="sng" dirty="0">
                  <a:solidFill>
                    <a:srgbClr val="4514FA"/>
                  </a:solidFill>
                  <a:latin typeface="Verdana" pitchFamily="34" charset="0"/>
                  <a:ea typeface="SimSun" pitchFamily="2" charset="-122"/>
                </a:rPr>
                <a:t>Objective or Purpose</a:t>
              </a:r>
              <a:endParaRPr lang="en-US" altLang="zh-CN" sz="1800" u="sng" dirty="0">
                <a:solidFill>
                  <a:srgbClr val="4514FA"/>
                </a:solidFill>
                <a:latin typeface="Verdana" pitchFamily="34" charset="0"/>
                <a:ea typeface="SimSun" pitchFamily="2" charset="-122"/>
              </a:endParaRPr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3139" y="1898"/>
              <a:ext cx="2467" cy="113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74625" indent="-174625" eaLnBrk="0" hangingPunct="0">
                <a:buClr>
                  <a:schemeClr val="accent2"/>
                </a:buClr>
                <a:buFontTx/>
                <a:buChar char="•"/>
              </a:pPr>
              <a:r>
                <a:rPr lang="en-US" altLang="zh-CN" sz="1600" dirty="0">
                  <a:latin typeface="Verdana" pitchFamily="34" charset="0"/>
                  <a:ea typeface="SimSun" pitchFamily="2" charset="-122"/>
                </a:rPr>
                <a:t>To determine how much error is in the measurement due to the measurement process itself.</a:t>
              </a:r>
            </a:p>
            <a:p>
              <a:pPr marL="174625" indent="-174625" eaLnBrk="0" hangingPunct="0">
                <a:buClr>
                  <a:schemeClr val="accent2"/>
                </a:buClr>
                <a:buFontTx/>
                <a:buChar char="•"/>
              </a:pPr>
              <a:r>
                <a:rPr lang="en-US" altLang="zh-CN" sz="1600" dirty="0">
                  <a:latin typeface="Verdana" pitchFamily="34" charset="0"/>
                  <a:ea typeface="SimSun" pitchFamily="2" charset="-122"/>
                </a:rPr>
                <a:t>Quantifies the variability added by the measurement system.</a:t>
              </a:r>
            </a:p>
            <a:p>
              <a:pPr marL="174625" indent="-174625" eaLnBrk="0" hangingPunct="0">
                <a:buClr>
                  <a:schemeClr val="accent2"/>
                </a:buClr>
                <a:buFontTx/>
                <a:buChar char="•"/>
              </a:pPr>
              <a:r>
                <a:rPr lang="en-US" altLang="zh-CN" sz="1600" dirty="0">
                  <a:latin typeface="Verdana" pitchFamily="34" charset="0"/>
                  <a:ea typeface="SimSun" pitchFamily="2" charset="-122"/>
                </a:rPr>
                <a:t>Applicable to attribute data and variable data.</a:t>
              </a:r>
            </a:p>
          </p:txBody>
        </p:sp>
      </p:grpSp>
      <p:grpSp>
        <p:nvGrpSpPr>
          <p:cNvPr id="11" name="Group 22"/>
          <p:cNvGrpSpPr>
            <a:grpSpLocks/>
          </p:cNvGrpSpPr>
          <p:nvPr/>
        </p:nvGrpSpPr>
        <p:grpSpPr bwMode="auto">
          <a:xfrm>
            <a:off x="-104775" y="3519489"/>
            <a:ext cx="4730750" cy="1585913"/>
            <a:chOff x="-66" y="2217"/>
            <a:chExt cx="2980" cy="999"/>
          </a:xfrm>
        </p:grpSpPr>
        <p:sp>
          <p:nvSpPr>
            <p:cNvPr id="13" name="Text Box 9"/>
            <p:cNvSpPr txBox="1">
              <a:spLocks noChangeArrowheads="1"/>
            </p:cNvSpPr>
            <p:nvPr/>
          </p:nvSpPr>
          <p:spPr bwMode="auto">
            <a:xfrm>
              <a:off x="201" y="2217"/>
              <a:ext cx="1335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>
                <a:buClr>
                  <a:schemeClr val="tx1"/>
                </a:buClr>
              </a:pPr>
              <a:r>
                <a:rPr lang="en-US" altLang="zh-CN" sz="1800" b="1" u="sng" dirty="0">
                  <a:solidFill>
                    <a:srgbClr val="4514FA"/>
                  </a:solidFill>
                  <a:latin typeface="Verdana" pitchFamily="34" charset="0"/>
                  <a:ea typeface="SimSun" pitchFamily="2" charset="-122"/>
                </a:rPr>
                <a:t>When to Use It</a:t>
              </a:r>
              <a:endParaRPr lang="en-US" altLang="zh-CN" sz="1800" u="sng" dirty="0">
                <a:solidFill>
                  <a:srgbClr val="4514FA"/>
                </a:solidFill>
                <a:latin typeface="Verdana" pitchFamily="34" charset="0"/>
                <a:ea typeface="SimSun" pitchFamily="2" charset="-122"/>
              </a:endParaRPr>
            </a:p>
          </p:txBody>
        </p:sp>
        <p:sp>
          <p:nvSpPr>
            <p:cNvPr id="14" name="Text Box 11"/>
            <p:cNvSpPr txBox="1">
              <a:spLocks noChangeArrowheads="1"/>
            </p:cNvSpPr>
            <p:nvPr/>
          </p:nvSpPr>
          <p:spPr bwMode="auto">
            <a:xfrm>
              <a:off x="-66" y="2388"/>
              <a:ext cx="2980" cy="82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623888" indent="-217488" eaLnBrk="0" hangingPunct="0">
                <a:buClr>
                  <a:schemeClr val="accent2"/>
                </a:buClr>
                <a:buFontTx/>
                <a:buChar char="•"/>
              </a:pPr>
              <a:r>
                <a:rPr lang="en-US" altLang="zh-CN" sz="1600" dirty="0">
                  <a:latin typeface="Verdana" pitchFamily="34" charset="0"/>
                  <a:ea typeface="SimSun" pitchFamily="2" charset="-122"/>
                </a:rPr>
                <a:t>On the critical inputs and outputs  prior to collecting data for analysis.</a:t>
              </a:r>
            </a:p>
            <a:p>
              <a:pPr marL="623888" indent="-217488" eaLnBrk="0" hangingPunct="0">
                <a:buClr>
                  <a:schemeClr val="accent2"/>
                </a:buClr>
                <a:buFontTx/>
                <a:buChar char="•"/>
              </a:pPr>
              <a:r>
                <a:rPr lang="en-US" altLang="zh-CN" sz="1600" dirty="0">
                  <a:latin typeface="Verdana" pitchFamily="34" charset="0"/>
                  <a:ea typeface="SimSun" pitchFamily="2" charset="-122"/>
                </a:rPr>
                <a:t>For any new or modified process in order to ensure the quality of the data. </a:t>
              </a:r>
            </a:p>
          </p:txBody>
        </p:sp>
      </p:grpSp>
      <p:pic>
        <p:nvPicPr>
          <p:cNvPr id="15" name="Picture 12"/>
          <p:cNvPicPr>
            <a:picLocks noChangeAspect="1" noChangeArrowheads="1"/>
          </p:cNvPicPr>
          <p:nvPr/>
        </p:nvPicPr>
        <p:blipFill>
          <a:blip r:embed="rId3" cstate="print"/>
          <a:srcRect l="21846" t="26003" r="751" b="15627"/>
          <a:stretch>
            <a:fillRect/>
          </a:stretch>
        </p:blipFill>
        <p:spPr bwMode="auto">
          <a:xfrm>
            <a:off x="449263" y="1162050"/>
            <a:ext cx="3846512" cy="21748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accent2">
                <a:alpha val="50000"/>
              </a:schemeClr>
            </a:outerShdw>
          </a:effectLst>
        </p:spPr>
      </p:pic>
      <p:grpSp>
        <p:nvGrpSpPr>
          <p:cNvPr id="16" name="Group 23"/>
          <p:cNvGrpSpPr>
            <a:grpSpLocks/>
          </p:cNvGrpSpPr>
          <p:nvPr/>
        </p:nvGrpSpPr>
        <p:grpSpPr bwMode="auto">
          <a:xfrm>
            <a:off x="4876800" y="4867275"/>
            <a:ext cx="3957638" cy="1303338"/>
            <a:chOff x="3222" y="3066"/>
            <a:chExt cx="2493" cy="821"/>
          </a:xfrm>
        </p:grpSpPr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3222" y="3228"/>
              <a:ext cx="2493" cy="659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rgbClr val="A5002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r>
                <a:rPr lang="en-US" altLang="zh-CN" sz="1400" b="1" dirty="0">
                  <a:latin typeface="Verdana" pitchFamily="34" charset="0"/>
                  <a:ea typeface="SimSun" pitchFamily="2" charset="-122"/>
                </a:rPr>
                <a:t>Measurement System Analysis is </a:t>
              </a:r>
              <a:br>
                <a:rPr lang="en-US" altLang="zh-CN" sz="1400" b="1" dirty="0">
                  <a:latin typeface="Verdana" pitchFamily="34" charset="0"/>
                  <a:ea typeface="SimSun" pitchFamily="2" charset="-122"/>
                </a:rPr>
              </a:br>
              <a:r>
                <a:rPr lang="en-US" altLang="zh-CN" sz="1400" b="1" dirty="0">
                  <a:latin typeface="Verdana" pitchFamily="34" charset="0"/>
                  <a:ea typeface="SimSun" pitchFamily="2" charset="-122"/>
                </a:rPr>
                <a:t>an analysis of the measurement </a:t>
              </a:r>
              <a:br>
                <a:rPr lang="en-US" altLang="zh-CN" sz="1400" b="1" dirty="0">
                  <a:latin typeface="Verdana" pitchFamily="34" charset="0"/>
                  <a:ea typeface="SimSun" pitchFamily="2" charset="-122"/>
                </a:rPr>
              </a:br>
              <a:r>
                <a:rPr lang="en-US" altLang="zh-CN" sz="1400" b="1" dirty="0">
                  <a:latin typeface="Verdana" pitchFamily="34" charset="0"/>
                  <a:ea typeface="SimSun" pitchFamily="2" charset="-122"/>
                </a:rPr>
                <a:t>process, </a:t>
              </a:r>
              <a:r>
                <a:rPr lang="en-US" altLang="zh-CN" sz="1400" b="1" i="1" dirty="0">
                  <a:latin typeface="Verdana" pitchFamily="34" charset="0"/>
                  <a:ea typeface="SimSun" pitchFamily="2" charset="-122"/>
                </a:rPr>
                <a:t>not</a:t>
              </a:r>
              <a:r>
                <a:rPr lang="en-US" altLang="zh-CN" sz="1400" b="1" dirty="0">
                  <a:latin typeface="Verdana" pitchFamily="34" charset="0"/>
                  <a:ea typeface="SimSun" pitchFamily="2" charset="-122"/>
                </a:rPr>
                <a:t> an analysis of the </a:t>
              </a:r>
            </a:p>
            <a:p>
              <a:pPr eaLnBrk="0" hangingPunct="0"/>
              <a:r>
                <a:rPr lang="en-US" altLang="zh-CN" sz="1400" b="1" dirty="0">
                  <a:latin typeface="Verdana" pitchFamily="34" charset="0"/>
                  <a:ea typeface="SimSun" pitchFamily="2" charset="-122"/>
                </a:rPr>
                <a:t>people!!</a:t>
              </a:r>
            </a:p>
          </p:txBody>
        </p:sp>
        <p:sp>
          <p:nvSpPr>
            <p:cNvPr id="18" name="Text Box 14"/>
            <p:cNvSpPr txBox="1">
              <a:spLocks noChangeArrowheads="1"/>
            </p:cNvSpPr>
            <p:nvPr/>
          </p:nvSpPr>
          <p:spPr bwMode="auto">
            <a:xfrm>
              <a:off x="3547" y="3066"/>
              <a:ext cx="1132" cy="231"/>
            </a:xfrm>
            <a:prstGeom prst="rect">
              <a:avLst/>
            </a:prstGeom>
            <a:solidFill>
              <a:schemeClr val="bg1"/>
            </a:solidFill>
            <a:ln w="12700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800" dirty="0">
                  <a:solidFill>
                    <a:srgbClr val="A50021"/>
                  </a:solidFill>
                  <a:latin typeface="Arial Black" pitchFamily="34" charset="0"/>
                  <a:ea typeface="SimSun" pitchFamily="2" charset="-122"/>
                </a:rPr>
                <a:t>IMPORTANT!</a:t>
              </a:r>
            </a:p>
          </p:txBody>
        </p:sp>
      </p:grpSp>
      <p:grpSp>
        <p:nvGrpSpPr>
          <p:cNvPr id="19" name="Group 21"/>
          <p:cNvGrpSpPr>
            <a:grpSpLocks/>
          </p:cNvGrpSpPr>
          <p:nvPr/>
        </p:nvGrpSpPr>
        <p:grpSpPr bwMode="auto">
          <a:xfrm>
            <a:off x="298451" y="5268910"/>
            <a:ext cx="4806950" cy="1123950"/>
            <a:chOff x="188" y="3319"/>
            <a:chExt cx="3028" cy="708"/>
          </a:xfrm>
        </p:grpSpPr>
        <p:sp>
          <p:nvSpPr>
            <p:cNvPr id="20" name="Rectangle 15"/>
            <p:cNvSpPr>
              <a:spLocks noChangeArrowheads="1"/>
            </p:cNvSpPr>
            <p:nvPr/>
          </p:nvSpPr>
          <p:spPr bwMode="auto">
            <a:xfrm>
              <a:off x="188" y="3319"/>
              <a:ext cx="2116" cy="23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>
                <a:buClr>
                  <a:schemeClr val="tx1"/>
                </a:buClr>
              </a:pPr>
              <a:r>
                <a:rPr lang="en-US" altLang="zh-CN" sz="1800" b="1" u="sng" dirty="0">
                  <a:solidFill>
                    <a:srgbClr val="4514FA"/>
                  </a:solidFill>
                  <a:latin typeface="Verdana" pitchFamily="34" charset="0"/>
                  <a:ea typeface="SimSun" pitchFamily="2" charset="-122"/>
                </a:rPr>
                <a:t>Who Should be Involved</a:t>
              </a:r>
            </a:p>
          </p:txBody>
        </p:sp>
        <p:sp>
          <p:nvSpPr>
            <p:cNvPr id="22" name="Rectangle 17"/>
            <p:cNvSpPr>
              <a:spLocks noChangeArrowheads="1"/>
            </p:cNvSpPr>
            <p:nvPr/>
          </p:nvSpPr>
          <p:spPr bwMode="auto">
            <a:xfrm rot="10800000" flipV="1">
              <a:off x="212" y="3552"/>
              <a:ext cx="3004" cy="47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  <a:buClr>
                  <a:schemeClr val="tx1"/>
                </a:buClr>
                <a:buSzPct val="80000"/>
              </a:pPr>
              <a:r>
                <a:rPr lang="en-US" altLang="zh-CN" sz="1600" dirty="0">
                  <a:latin typeface="Verdana" pitchFamily="34" charset="0"/>
                  <a:ea typeface="SimSun" pitchFamily="2" charset="-122"/>
                </a:rPr>
                <a:t>Everyone that measures and makes decisions about these measurements </a:t>
              </a:r>
              <a:br>
                <a:rPr lang="en-US" altLang="zh-CN" sz="1600" dirty="0">
                  <a:latin typeface="Verdana" pitchFamily="34" charset="0"/>
                  <a:ea typeface="SimSun" pitchFamily="2" charset="-122"/>
                </a:rPr>
              </a:br>
              <a:r>
                <a:rPr lang="en-US" altLang="zh-CN" sz="1600" dirty="0">
                  <a:latin typeface="Verdana" pitchFamily="34" charset="0"/>
                  <a:ea typeface="SimSun" pitchFamily="2" charset="-122"/>
                </a:rPr>
                <a:t>should be involved in the MSA. </a:t>
              </a:r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Attribute and Variable MSA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81000" y="1371600"/>
            <a:ext cx="78486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2" tIns="45716" rIns="91432" bIns="45716"/>
          <a:lstStyle/>
          <a:p>
            <a:pPr marL="800100" lvl="1" indent="-342900">
              <a:lnSpc>
                <a:spcPct val="110000"/>
              </a:lnSpc>
              <a:spcBef>
                <a:spcPct val="50000"/>
              </a:spcBef>
              <a:spcAft>
                <a:spcPct val="30000"/>
              </a:spcAft>
              <a:buFontTx/>
              <a:buChar char="–"/>
            </a:pPr>
            <a:r>
              <a:rPr lang="en-US" altLang="zh-CN" sz="20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SimSun" pitchFamily="2" charset="-122"/>
              </a:rPr>
              <a:t>Attribute</a:t>
            </a:r>
            <a:r>
              <a:rPr lang="en-US" altLang="zh-CN" sz="2000" b="1" dirty="0">
                <a:solidFill>
                  <a:srgbClr val="232323"/>
                </a:solidFill>
                <a:latin typeface="Verdana" pitchFamily="34" charset="0"/>
                <a:ea typeface="SimSun" pitchFamily="2" charset="-122"/>
              </a:rPr>
              <a:t> Data Examples</a:t>
            </a:r>
            <a:r>
              <a:rPr lang="en-US" altLang="zh-CN" dirty="0">
                <a:solidFill>
                  <a:srgbClr val="232323"/>
                </a:solidFill>
                <a:latin typeface="Verdana" pitchFamily="34" charset="0"/>
                <a:ea typeface="SimSun" pitchFamily="2" charset="-122"/>
              </a:rPr>
              <a:t>:</a:t>
            </a:r>
            <a:r>
              <a:rPr lang="en-US" altLang="zh-CN" b="1" dirty="0">
                <a:solidFill>
                  <a:srgbClr val="232323"/>
                </a:solidFill>
                <a:latin typeface="Verdana" pitchFamily="34" charset="0"/>
                <a:ea typeface="SimSun" pitchFamily="2" charset="-122"/>
              </a:rPr>
              <a:t> </a:t>
            </a:r>
          </a:p>
          <a:p>
            <a:pPr marL="1485900" lvl="2" indent="-342900">
              <a:lnSpc>
                <a:spcPct val="110000"/>
              </a:lnSpc>
              <a:spcBef>
                <a:spcPct val="50000"/>
              </a:spcBef>
              <a:spcAft>
                <a:spcPct val="30000"/>
              </a:spcAft>
              <a:buClr>
                <a:srgbClr val="A50021"/>
              </a:buClr>
              <a:buSzPct val="120000"/>
              <a:buFont typeface="Wingdings" pitchFamily="2" charset="2"/>
              <a:buChar char="Ø"/>
            </a:pPr>
            <a:r>
              <a:rPr lang="en-US" altLang="zh-CN" sz="1600" b="1" dirty="0">
                <a:solidFill>
                  <a:srgbClr val="232323"/>
                </a:solidFill>
                <a:latin typeface="Verdana" pitchFamily="34" charset="0"/>
                <a:ea typeface="SimSun" pitchFamily="2" charset="-122"/>
              </a:rPr>
              <a:t>Count, Pass/fail, yes/no, red/green/yellow, timekeeping buckets</a:t>
            </a:r>
          </a:p>
          <a:p>
            <a:pPr marL="800100" lvl="1" indent="-342900">
              <a:lnSpc>
                <a:spcPct val="110000"/>
              </a:lnSpc>
              <a:spcBef>
                <a:spcPct val="50000"/>
              </a:spcBef>
              <a:spcAft>
                <a:spcPct val="30000"/>
              </a:spcAft>
              <a:buFontTx/>
              <a:buChar char="–"/>
            </a:pPr>
            <a:r>
              <a:rPr lang="en-US" altLang="zh-CN" sz="20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SimSun" pitchFamily="2" charset="-122"/>
              </a:rPr>
              <a:t>Variable</a:t>
            </a:r>
            <a:r>
              <a:rPr lang="en-US" altLang="zh-CN" sz="2000" b="1" dirty="0">
                <a:solidFill>
                  <a:srgbClr val="232323"/>
                </a:solidFill>
                <a:latin typeface="Verdana" pitchFamily="34" charset="0"/>
                <a:ea typeface="SimSun" pitchFamily="2" charset="-122"/>
              </a:rPr>
              <a:t> Data Examples</a:t>
            </a:r>
            <a:r>
              <a:rPr lang="en-US" altLang="zh-CN" dirty="0">
                <a:solidFill>
                  <a:srgbClr val="232323"/>
                </a:solidFill>
                <a:latin typeface="Verdana" pitchFamily="34" charset="0"/>
                <a:ea typeface="SimSun" pitchFamily="2" charset="-122"/>
              </a:rPr>
              <a:t>:</a:t>
            </a:r>
            <a:r>
              <a:rPr lang="en-US" altLang="zh-CN" b="1" dirty="0">
                <a:solidFill>
                  <a:srgbClr val="232323"/>
                </a:solidFill>
                <a:latin typeface="Verdana" pitchFamily="34" charset="0"/>
                <a:ea typeface="SimSun" pitchFamily="2" charset="-122"/>
              </a:rPr>
              <a:t> </a:t>
            </a:r>
          </a:p>
          <a:p>
            <a:pPr marL="1485900" lvl="2" indent="-342900">
              <a:lnSpc>
                <a:spcPct val="110000"/>
              </a:lnSpc>
              <a:spcBef>
                <a:spcPct val="50000"/>
              </a:spcBef>
              <a:spcAft>
                <a:spcPct val="30000"/>
              </a:spcAft>
              <a:buClr>
                <a:srgbClr val="A50021"/>
              </a:buClr>
              <a:buSzPct val="120000"/>
              <a:buFont typeface="Wingdings" pitchFamily="2" charset="2"/>
              <a:buChar char="Ø"/>
            </a:pPr>
            <a:r>
              <a:rPr lang="en-US" altLang="zh-CN" sz="1600" b="1" dirty="0">
                <a:solidFill>
                  <a:srgbClr val="232323"/>
                </a:solidFill>
                <a:latin typeface="Verdana" pitchFamily="34" charset="0"/>
                <a:ea typeface="SimSun" pitchFamily="2" charset="-122"/>
              </a:rPr>
              <a:t>Physical measurement (length, width, area, …)</a:t>
            </a:r>
          </a:p>
          <a:p>
            <a:pPr marL="1485900" lvl="2" indent="-342900">
              <a:lnSpc>
                <a:spcPct val="110000"/>
              </a:lnSpc>
              <a:spcBef>
                <a:spcPct val="30000"/>
              </a:spcBef>
              <a:spcAft>
                <a:spcPct val="30000"/>
              </a:spcAft>
              <a:buClr>
                <a:srgbClr val="A50021"/>
              </a:buClr>
              <a:buSzPct val="120000"/>
              <a:buFont typeface="Wingdings" pitchFamily="2" charset="2"/>
              <a:buChar char="Ø"/>
            </a:pPr>
            <a:r>
              <a:rPr lang="en-US" altLang="zh-CN" sz="1600" b="1" dirty="0">
                <a:solidFill>
                  <a:srgbClr val="232323"/>
                </a:solidFill>
                <a:latin typeface="Verdana" pitchFamily="34" charset="0"/>
                <a:ea typeface="SimSun" pitchFamily="2" charset="-122"/>
              </a:rPr>
              <a:t>Physical conditions (temperature, pressure…)</a:t>
            </a:r>
          </a:p>
          <a:p>
            <a:pPr marL="1485900" lvl="2" indent="-342900">
              <a:lnSpc>
                <a:spcPct val="110000"/>
              </a:lnSpc>
              <a:spcBef>
                <a:spcPct val="30000"/>
              </a:spcBef>
              <a:spcAft>
                <a:spcPct val="30000"/>
              </a:spcAft>
              <a:buClr>
                <a:srgbClr val="A50021"/>
              </a:buClr>
              <a:buSzPct val="120000"/>
              <a:buFont typeface="Wingdings" pitchFamily="2" charset="2"/>
              <a:buChar char="Ø"/>
            </a:pPr>
            <a:r>
              <a:rPr lang="en-US" altLang="zh-CN" sz="1600" b="1" dirty="0">
                <a:solidFill>
                  <a:srgbClr val="232323"/>
                </a:solidFill>
                <a:latin typeface="Verdana" pitchFamily="34" charset="0"/>
                <a:ea typeface="SimSun" pitchFamily="2" charset="-122"/>
              </a:rPr>
              <a:t>Physical properties (strength, load, strain…) </a:t>
            </a:r>
          </a:p>
          <a:p>
            <a:pPr marL="1485900" lvl="2" indent="-342900">
              <a:lnSpc>
                <a:spcPct val="110000"/>
              </a:lnSpc>
              <a:spcBef>
                <a:spcPct val="30000"/>
              </a:spcBef>
              <a:spcAft>
                <a:spcPct val="30000"/>
              </a:spcAft>
              <a:buClr>
                <a:srgbClr val="A50021"/>
              </a:buClr>
              <a:buSzPct val="120000"/>
              <a:buFont typeface="Wingdings" pitchFamily="2" charset="2"/>
              <a:buChar char="Ø"/>
            </a:pPr>
            <a:r>
              <a:rPr lang="en-US" altLang="zh-CN" sz="1600" b="1" dirty="0">
                <a:solidFill>
                  <a:srgbClr val="232323"/>
                </a:solidFill>
                <a:latin typeface="Verdana" pitchFamily="34" charset="0"/>
                <a:ea typeface="SimSun" pitchFamily="2" charset="-122"/>
              </a:rPr>
              <a:t>Continuous or non-ending</a:t>
            </a:r>
          </a:p>
          <a:p>
            <a:pPr>
              <a:lnSpc>
                <a:spcPct val="110000"/>
              </a:lnSpc>
              <a:spcBef>
                <a:spcPct val="30000"/>
              </a:spcBef>
              <a:spcAft>
                <a:spcPct val="30000"/>
              </a:spcAft>
              <a:buClr>
                <a:schemeClr val="bg1"/>
              </a:buClr>
              <a:buFont typeface="Verdana" pitchFamily="34" charset="0"/>
              <a:buChar char=" "/>
            </a:pPr>
            <a:endParaRPr lang="en-US" altLang="zh-CN" sz="2400" b="1" dirty="0">
              <a:solidFill>
                <a:srgbClr val="232323"/>
              </a:solidFill>
              <a:latin typeface="Verdana" pitchFamily="34" charset="0"/>
              <a:ea typeface="SimSun" pitchFamily="2" charset="-122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Measurement System Analysis (MSA)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6294438" y="4240213"/>
            <a:ext cx="1828800" cy="709612"/>
          </a:xfrm>
          <a:prstGeom prst="flowChartAlternateProcess">
            <a:avLst/>
          </a:prstGeom>
          <a:gradFill rotWithShape="1">
            <a:gsLst>
              <a:gs pos="0">
                <a:srgbClr val="FFCC00"/>
              </a:gs>
              <a:gs pos="100000">
                <a:srgbClr val="FFCC00">
                  <a:gamma/>
                  <a:tint val="57255"/>
                  <a:invGamma/>
                </a:srgbClr>
              </a:gs>
            </a:gsLst>
            <a:lin ang="5400000" scaled="1"/>
          </a:gradFill>
          <a:ln w="22225">
            <a:solidFill>
              <a:schemeClr val="tx1"/>
            </a:solidFill>
            <a:miter lim="800000"/>
            <a:headEnd/>
            <a:tailEnd/>
          </a:ln>
          <a:effectLst>
            <a:outerShdw dist="63500" dir="3187806" algn="ctr" rotWithShape="0">
              <a:schemeClr val="bg2">
                <a:alpha val="50000"/>
              </a:schemeClr>
            </a:outerShdw>
          </a:effectLst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en-US" sz="1800" b="1">
                <a:latin typeface="Verdana" pitchFamily="34" charset="0"/>
              </a:rPr>
              <a:t>Process </a:t>
            </a:r>
          </a:p>
          <a:p>
            <a:pPr algn="ctr" eaLnBrk="0" hangingPunct="0">
              <a:defRPr/>
            </a:pPr>
            <a:r>
              <a:rPr lang="en-US" sz="1800" b="1">
                <a:latin typeface="Verdana" pitchFamily="34" charset="0"/>
              </a:rPr>
              <a:t>Variation</a:t>
            </a:r>
          </a:p>
        </p:txBody>
      </p:sp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6294438" y="1386285"/>
            <a:ext cx="2035175" cy="1021556"/>
          </a:xfrm>
          <a:prstGeom prst="flowChartAlternateProcess">
            <a:avLst/>
          </a:prstGeom>
          <a:gradFill rotWithShape="1">
            <a:gsLst>
              <a:gs pos="0">
                <a:srgbClr val="FFCC00"/>
              </a:gs>
              <a:gs pos="100000">
                <a:srgbClr val="FFCC00">
                  <a:gamma/>
                  <a:tint val="76078"/>
                  <a:invGamma/>
                </a:srgbClr>
              </a:gs>
            </a:gsLst>
            <a:lin ang="5400000" scaled="1"/>
          </a:gradFill>
          <a:ln w="22225">
            <a:solidFill>
              <a:schemeClr val="tx1"/>
            </a:solidFill>
            <a:miter lim="800000"/>
            <a:headEnd/>
            <a:tailEnd/>
          </a:ln>
          <a:effectLst>
            <a:outerShdw dist="71842" dir="2700000" algn="ctr" rotWithShape="0">
              <a:schemeClr val="bg2">
                <a:alpha val="50000"/>
              </a:schemeClr>
            </a:outerShdw>
          </a:effectLst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en-US" sz="1800" b="1" dirty="0">
                <a:latin typeface="Verdana" pitchFamily="34" charset="0"/>
              </a:rPr>
              <a:t>Measurement </a:t>
            </a:r>
          </a:p>
          <a:p>
            <a:pPr algn="ctr" eaLnBrk="0" hangingPunct="0">
              <a:defRPr/>
            </a:pPr>
            <a:r>
              <a:rPr lang="en-US" sz="1800" b="1" dirty="0">
                <a:latin typeface="Verdana" pitchFamily="34" charset="0"/>
              </a:rPr>
              <a:t>System </a:t>
            </a:r>
          </a:p>
          <a:p>
            <a:pPr algn="ctr" eaLnBrk="0" hangingPunct="0">
              <a:defRPr/>
            </a:pPr>
            <a:r>
              <a:rPr lang="en-US" sz="1800" b="1" dirty="0">
                <a:latin typeface="Verdana" pitchFamily="34" charset="0"/>
              </a:rPr>
              <a:t>Variation</a:t>
            </a:r>
          </a:p>
        </p:txBody>
      </p:sp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5254625" y="1624013"/>
            <a:ext cx="914400" cy="9906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7255"/>
                  <a:invGamma/>
                </a:schemeClr>
              </a:gs>
            </a:gsLst>
            <a:lin ang="5400000" scaled="1"/>
          </a:gradFill>
          <a:ln w="22225">
            <a:solidFill>
              <a:schemeClr val="tx1"/>
            </a:solidFill>
            <a:miter lim="800000"/>
            <a:headEnd/>
            <a:tailEnd/>
          </a:ln>
          <a:effectLst>
            <a:outerShdw dist="52363" dir="4557825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AutoShape 9"/>
          <p:cNvSpPr>
            <a:spLocks noChangeArrowheads="1"/>
          </p:cNvSpPr>
          <p:nvPr/>
        </p:nvSpPr>
        <p:spPr bwMode="auto">
          <a:xfrm flipV="1">
            <a:off x="5254625" y="3844925"/>
            <a:ext cx="914400" cy="9906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7255"/>
                  <a:invGamma/>
                </a:schemeClr>
              </a:gs>
            </a:gsLst>
            <a:lin ang="5400000" scaled="1"/>
          </a:gradFill>
          <a:ln w="22225">
            <a:solidFill>
              <a:schemeClr val="tx1"/>
            </a:solidFill>
            <a:miter lim="800000"/>
            <a:headEnd/>
            <a:tailEnd/>
          </a:ln>
          <a:effectLst>
            <a:outerShdw dist="52363" dir="4557825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AutoShape 10"/>
          <p:cNvSpPr>
            <a:spLocks noChangeArrowheads="1"/>
          </p:cNvSpPr>
          <p:nvPr/>
        </p:nvSpPr>
        <p:spPr bwMode="auto">
          <a:xfrm>
            <a:off x="4443413" y="2833688"/>
            <a:ext cx="1692275" cy="771525"/>
          </a:xfrm>
          <a:prstGeom prst="flowChartAlternateProcess">
            <a:avLst/>
          </a:prstGeom>
          <a:gradFill rotWithShape="1">
            <a:gsLst>
              <a:gs pos="0">
                <a:srgbClr val="002163"/>
              </a:gs>
              <a:gs pos="100000">
                <a:srgbClr val="002163">
                  <a:gamma/>
                  <a:tint val="66667"/>
                  <a:invGamma/>
                </a:srgbClr>
              </a:gs>
            </a:gsLst>
            <a:lin ang="5400000" scaled="1"/>
          </a:gradFill>
          <a:ln w="22225">
            <a:solidFill>
              <a:schemeClr val="tx1"/>
            </a:solidFill>
            <a:miter lim="800000"/>
            <a:headEnd/>
            <a:tailEnd/>
          </a:ln>
          <a:effectLst>
            <a:outerShdw dist="71842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en-US" sz="2000" b="1">
                <a:solidFill>
                  <a:schemeClr val="bg1"/>
                </a:solidFill>
                <a:latin typeface="Verdana" pitchFamily="34" charset="0"/>
              </a:rPr>
              <a:t>Observed </a:t>
            </a:r>
          </a:p>
          <a:p>
            <a:pPr algn="ctr" eaLnBrk="0" hangingPunct="0">
              <a:defRPr/>
            </a:pPr>
            <a:r>
              <a:rPr lang="en-US" sz="2000" b="1">
                <a:solidFill>
                  <a:schemeClr val="bg1"/>
                </a:solidFill>
                <a:latin typeface="Verdana" pitchFamily="34" charset="0"/>
              </a:rPr>
              <a:t>Variation</a:t>
            </a:r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396875" y="1643063"/>
            <a:ext cx="3790950" cy="28384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en-US" altLang="zh-CN" sz="1800" b="1" dirty="0">
                <a:latin typeface="Verdana" pitchFamily="34" charset="0"/>
                <a:ea typeface="SimSun" pitchFamily="2" charset="-122"/>
              </a:rPr>
              <a:t>The </a:t>
            </a:r>
            <a:r>
              <a:rPr lang="en-US" altLang="zh-CN" sz="1800" b="1" dirty="0">
                <a:solidFill>
                  <a:srgbClr val="A50021"/>
                </a:solidFill>
                <a:latin typeface="Verdana" pitchFamily="34" charset="0"/>
                <a:ea typeface="SimSun" pitchFamily="2" charset="-122"/>
              </a:rPr>
              <a:t>observed variation</a:t>
            </a:r>
            <a:r>
              <a:rPr lang="en-US" altLang="zh-CN" sz="1800" b="1" dirty="0">
                <a:latin typeface="Verdana" pitchFamily="34" charset="0"/>
                <a:ea typeface="SimSun" pitchFamily="2" charset="-122"/>
              </a:rPr>
              <a:t> in process output measurements is not simply the variation in the process itself; it is the variation in the </a:t>
            </a:r>
            <a:r>
              <a:rPr lang="en-US" altLang="zh-CN" sz="1800" b="1" dirty="0">
                <a:solidFill>
                  <a:srgbClr val="A50021"/>
                </a:solidFill>
                <a:latin typeface="Verdana" pitchFamily="34" charset="0"/>
                <a:ea typeface="SimSun" pitchFamily="2" charset="-122"/>
              </a:rPr>
              <a:t>process</a:t>
            </a:r>
            <a:r>
              <a:rPr lang="en-US" altLang="zh-CN" sz="1800" b="1" dirty="0">
                <a:latin typeface="Verdana" pitchFamily="34" charset="0"/>
                <a:ea typeface="SimSun" pitchFamily="2" charset="-122"/>
              </a:rPr>
              <a:t> plus the variation in </a:t>
            </a:r>
            <a:r>
              <a:rPr lang="en-US" altLang="zh-CN" sz="1800" b="1" dirty="0">
                <a:solidFill>
                  <a:srgbClr val="A50021"/>
                </a:solidFill>
                <a:latin typeface="Verdana" pitchFamily="34" charset="0"/>
                <a:ea typeface="SimSun" pitchFamily="2" charset="-122"/>
              </a:rPr>
              <a:t>measurement</a:t>
            </a:r>
            <a:r>
              <a:rPr lang="en-US" altLang="zh-CN" sz="1800" b="1" dirty="0">
                <a:latin typeface="Verdana" pitchFamily="34" charset="0"/>
                <a:ea typeface="SimSun" pitchFamily="2" charset="-122"/>
              </a:rPr>
              <a:t> that results from an inadequate measurement system.     </a:t>
            </a:r>
          </a:p>
        </p:txBody>
      </p:sp>
      <p:grpSp>
        <p:nvGrpSpPr>
          <p:cNvPr id="9" name="Group 16"/>
          <p:cNvGrpSpPr>
            <a:grpSpLocks/>
          </p:cNvGrpSpPr>
          <p:nvPr/>
        </p:nvGrpSpPr>
        <p:grpSpPr bwMode="auto">
          <a:xfrm>
            <a:off x="1123950" y="5410200"/>
            <a:ext cx="6877050" cy="747713"/>
            <a:chOff x="708" y="3408"/>
            <a:chExt cx="4332" cy="471"/>
          </a:xfrm>
        </p:grpSpPr>
        <p:sp>
          <p:nvSpPr>
            <p:cNvPr id="10" name="AutoShape 14"/>
            <p:cNvSpPr>
              <a:spLocks noChangeArrowheads="1"/>
            </p:cNvSpPr>
            <p:nvPr/>
          </p:nvSpPr>
          <p:spPr bwMode="gray">
            <a:xfrm>
              <a:off x="708" y="3408"/>
              <a:ext cx="4332" cy="471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hlink">
                    <a:gamma/>
                    <a:tint val="69804"/>
                    <a:invGamma/>
                  </a:schemeClr>
                </a:gs>
                <a:gs pos="100000">
                  <a:schemeClr val="hlink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outerShdw dist="81320" dir="2319588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zh-CN" altLang="zh-CN" sz="1800">
                <a:ea typeface="SimSun" pitchFamily="2" charset="-122"/>
              </a:endParaRPr>
            </a:p>
          </p:txBody>
        </p:sp>
        <p:sp>
          <p:nvSpPr>
            <p:cNvPr id="11" name="Rectangle 15"/>
            <p:cNvSpPr>
              <a:spLocks noChangeArrowheads="1"/>
            </p:cNvSpPr>
            <p:nvPr/>
          </p:nvSpPr>
          <p:spPr bwMode="gray">
            <a:xfrm>
              <a:off x="768" y="3456"/>
              <a:ext cx="4205" cy="3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  <a:buClr>
                  <a:srgbClr val="1F3F5F"/>
                </a:buClr>
              </a:pPr>
              <a:r>
                <a:rPr lang="en-US" altLang="zh-CN" sz="1800" b="1" dirty="0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rPr>
                <a:t>Conducting an MSA reduces the likelihood of passing a bad part or rejecting a good part</a:t>
              </a:r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Measurement System Analysis (MSA)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2225675" y="5005388"/>
            <a:ext cx="1828800" cy="709612"/>
          </a:xfrm>
          <a:prstGeom prst="flowChartAlternateProcess">
            <a:avLst/>
          </a:prstGeom>
          <a:gradFill rotWithShape="1">
            <a:gsLst>
              <a:gs pos="0">
                <a:srgbClr val="FFCC00"/>
              </a:gs>
              <a:gs pos="100000">
                <a:srgbClr val="FFCC00">
                  <a:gamma/>
                  <a:tint val="57255"/>
                  <a:invGamma/>
                </a:srgbClr>
              </a:gs>
            </a:gsLst>
            <a:lin ang="5400000" scaled="1"/>
          </a:gradFill>
          <a:ln w="22225">
            <a:solidFill>
              <a:schemeClr val="tx1"/>
            </a:solidFill>
            <a:miter lim="800000"/>
            <a:headEnd/>
            <a:tailEnd/>
          </a:ln>
          <a:effectLst>
            <a:outerShdw dist="63500" dir="3187806" algn="ctr" rotWithShape="0">
              <a:schemeClr val="bg2">
                <a:alpha val="50000"/>
              </a:schemeClr>
            </a:outerShdw>
          </a:effectLst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en-US" sz="1800" b="1">
                <a:latin typeface="Verdana" pitchFamily="34" charset="0"/>
              </a:rPr>
              <a:t>Process </a:t>
            </a:r>
          </a:p>
          <a:p>
            <a:pPr algn="ctr" eaLnBrk="0" hangingPunct="0">
              <a:defRPr/>
            </a:pPr>
            <a:r>
              <a:rPr lang="en-US" sz="1800" b="1">
                <a:latin typeface="Verdana" pitchFamily="34" charset="0"/>
              </a:rPr>
              <a:t>Variation</a:t>
            </a:r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2225675" y="2151460"/>
            <a:ext cx="2035175" cy="1021556"/>
          </a:xfrm>
          <a:prstGeom prst="flowChartAlternateProcess">
            <a:avLst/>
          </a:prstGeom>
          <a:gradFill rotWithShape="1">
            <a:gsLst>
              <a:gs pos="0">
                <a:srgbClr val="FFCC00"/>
              </a:gs>
              <a:gs pos="100000">
                <a:srgbClr val="FFCC00">
                  <a:gamma/>
                  <a:tint val="76078"/>
                  <a:invGamma/>
                </a:srgbClr>
              </a:gs>
            </a:gsLst>
            <a:lin ang="5400000" scaled="1"/>
          </a:gradFill>
          <a:ln w="22225">
            <a:solidFill>
              <a:schemeClr val="tx1"/>
            </a:solidFill>
            <a:miter lim="800000"/>
            <a:headEnd/>
            <a:tailEnd/>
          </a:ln>
          <a:effectLst>
            <a:outerShdw dist="71842" dir="2700000" algn="ctr" rotWithShape="0">
              <a:schemeClr val="bg2">
                <a:alpha val="50000"/>
              </a:schemeClr>
            </a:outerShdw>
          </a:effectLst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en-US" sz="1800" b="1">
                <a:latin typeface="Verdana" pitchFamily="34" charset="0"/>
              </a:rPr>
              <a:t>Measurement </a:t>
            </a:r>
          </a:p>
          <a:p>
            <a:pPr algn="ctr" eaLnBrk="0" hangingPunct="0">
              <a:defRPr/>
            </a:pPr>
            <a:r>
              <a:rPr lang="en-US" sz="1800" b="1">
                <a:latin typeface="Verdana" pitchFamily="34" charset="0"/>
              </a:rPr>
              <a:t>System </a:t>
            </a:r>
          </a:p>
          <a:p>
            <a:pPr algn="ctr" eaLnBrk="0" hangingPunct="0">
              <a:defRPr/>
            </a:pPr>
            <a:r>
              <a:rPr lang="en-US" sz="1800" b="1">
                <a:latin typeface="Verdana" pitchFamily="34" charset="0"/>
              </a:rPr>
              <a:t>Variation</a:t>
            </a:r>
          </a:p>
        </p:txBody>
      </p:sp>
      <p:sp>
        <p:nvSpPr>
          <p:cNvPr id="5" name="AutoShape 7"/>
          <p:cNvSpPr>
            <a:spLocks noChangeArrowheads="1"/>
          </p:cNvSpPr>
          <p:nvPr/>
        </p:nvSpPr>
        <p:spPr bwMode="auto">
          <a:xfrm>
            <a:off x="1185863" y="2389188"/>
            <a:ext cx="914400" cy="9906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7255"/>
                  <a:invGamma/>
                </a:schemeClr>
              </a:gs>
            </a:gsLst>
            <a:lin ang="5400000" scaled="1"/>
          </a:gradFill>
          <a:ln w="22225">
            <a:solidFill>
              <a:schemeClr val="tx1"/>
            </a:solidFill>
            <a:miter lim="800000"/>
            <a:headEnd/>
            <a:tailEnd/>
          </a:ln>
          <a:effectLst>
            <a:outerShdw dist="52363" dir="4557825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AutoShape 8"/>
          <p:cNvSpPr>
            <a:spLocks noChangeArrowheads="1"/>
          </p:cNvSpPr>
          <p:nvPr/>
        </p:nvSpPr>
        <p:spPr bwMode="auto">
          <a:xfrm flipV="1">
            <a:off x="1185863" y="4610100"/>
            <a:ext cx="914400" cy="9906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7255"/>
                  <a:invGamma/>
                </a:schemeClr>
              </a:gs>
            </a:gsLst>
            <a:lin ang="5400000" scaled="1"/>
          </a:gradFill>
          <a:ln w="22225">
            <a:solidFill>
              <a:schemeClr val="tx1"/>
            </a:solidFill>
            <a:miter lim="800000"/>
            <a:headEnd/>
            <a:tailEnd/>
          </a:ln>
          <a:effectLst>
            <a:outerShdw dist="52363" dir="4557825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AutoShape 9"/>
          <p:cNvSpPr>
            <a:spLocks noChangeArrowheads="1"/>
          </p:cNvSpPr>
          <p:nvPr/>
        </p:nvSpPr>
        <p:spPr bwMode="auto">
          <a:xfrm>
            <a:off x="374650" y="3598863"/>
            <a:ext cx="1692275" cy="771525"/>
          </a:xfrm>
          <a:prstGeom prst="flowChartAlternateProcess">
            <a:avLst/>
          </a:prstGeom>
          <a:gradFill rotWithShape="1">
            <a:gsLst>
              <a:gs pos="0">
                <a:srgbClr val="002163"/>
              </a:gs>
              <a:gs pos="100000">
                <a:srgbClr val="002163">
                  <a:gamma/>
                  <a:tint val="66667"/>
                  <a:invGamma/>
                </a:srgbClr>
              </a:gs>
            </a:gsLst>
            <a:lin ang="5400000" scaled="1"/>
          </a:gradFill>
          <a:ln w="22225">
            <a:solidFill>
              <a:schemeClr val="tx1"/>
            </a:solidFill>
            <a:miter lim="800000"/>
            <a:headEnd/>
            <a:tailEnd/>
          </a:ln>
          <a:effectLst>
            <a:outerShdw dist="71842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en-US" sz="2000" b="1">
                <a:solidFill>
                  <a:schemeClr val="bg1"/>
                </a:solidFill>
                <a:latin typeface="Verdana" pitchFamily="34" charset="0"/>
              </a:rPr>
              <a:t>Observed </a:t>
            </a:r>
          </a:p>
          <a:p>
            <a:pPr algn="ctr" eaLnBrk="0" hangingPunct="0">
              <a:defRPr/>
            </a:pPr>
            <a:r>
              <a:rPr lang="en-US" sz="2000" b="1">
                <a:solidFill>
                  <a:schemeClr val="bg1"/>
                </a:solidFill>
                <a:latin typeface="Verdana" pitchFamily="34" charset="0"/>
              </a:rPr>
              <a:t>Variation</a:t>
            </a:r>
          </a:p>
        </p:txBody>
      </p:sp>
      <p:sp>
        <p:nvSpPr>
          <p:cNvPr id="8" name="AutoShape 10"/>
          <p:cNvSpPr>
            <a:spLocks noChangeArrowheads="1"/>
          </p:cNvSpPr>
          <p:nvPr/>
        </p:nvSpPr>
        <p:spPr bwMode="auto">
          <a:xfrm rot="16200000">
            <a:off x="4445000" y="4979988"/>
            <a:ext cx="533400" cy="838200"/>
          </a:xfrm>
          <a:prstGeom prst="downArrow">
            <a:avLst>
              <a:gd name="adj1" fmla="val 50000"/>
              <a:gd name="adj2" fmla="val 39286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72941"/>
                  <a:invGamma/>
                </a:schemeClr>
              </a:gs>
            </a:gsLst>
            <a:lin ang="5400000" scaled="1"/>
          </a:gradFill>
          <a:ln w="22225">
            <a:solidFill>
              <a:schemeClr val="tx1"/>
            </a:solidFill>
            <a:miter lim="800000"/>
            <a:headEnd/>
            <a:tailEnd/>
          </a:ln>
          <a:effectLst>
            <a:outerShdw dist="63500" dir="3187806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zh-CN" altLang="zh-CN">
              <a:ea typeface="SimSun" pitchFamily="2" charset="-122"/>
            </a:endParaRPr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5380038" y="4140200"/>
            <a:ext cx="3536950" cy="20313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4300" indent="-114300" eaLnBrk="0" hangingPunct="0"/>
            <a:r>
              <a:rPr lang="en-US" altLang="zh-CN" sz="1800" b="1" dirty="0">
                <a:latin typeface="Verdana" pitchFamily="34" charset="0"/>
                <a:ea typeface="SimSun" pitchFamily="2" charset="-122"/>
              </a:rPr>
              <a:t>The output of the process </a:t>
            </a:r>
          </a:p>
          <a:p>
            <a:pPr marL="114300" indent="-114300" eaLnBrk="0" hangingPunct="0"/>
            <a:r>
              <a:rPr lang="en-US" altLang="zh-CN" sz="1800" b="1" dirty="0">
                <a:latin typeface="Verdana" pitchFamily="34" charset="0"/>
                <a:ea typeface="SimSun" pitchFamily="2" charset="-122"/>
              </a:rPr>
              <a:t>measured by:</a:t>
            </a:r>
          </a:p>
          <a:p>
            <a:pPr marL="114300" indent="-114300" eaLnBrk="0" hangingPunct="0"/>
            <a:endParaRPr lang="en-US" altLang="zh-CN" sz="1800" b="1" dirty="0">
              <a:latin typeface="Verdana" pitchFamily="34" charset="0"/>
              <a:ea typeface="SimSun" pitchFamily="2" charset="-122"/>
            </a:endParaRPr>
          </a:p>
          <a:p>
            <a:pPr marL="114300" indent="-114300" eaLnBrk="0" hangingPunct="0">
              <a:buClr>
                <a:srgbClr val="A50021"/>
              </a:buClr>
              <a:buFontTx/>
              <a:buChar char="•"/>
            </a:pPr>
            <a:r>
              <a:rPr lang="en-US" altLang="zh-CN" sz="1800" b="1" dirty="0">
                <a:latin typeface="Verdana" pitchFamily="34" charset="0"/>
                <a:ea typeface="SimSun" pitchFamily="2" charset="-122"/>
              </a:rPr>
              <a:t> Cycle </a:t>
            </a:r>
            <a:r>
              <a:rPr lang="en-US" altLang="zh-CN" sz="1800" b="1" dirty="0" smtClean="0">
                <a:latin typeface="Verdana" pitchFamily="34" charset="0"/>
                <a:ea typeface="SimSun" pitchFamily="2" charset="-122"/>
              </a:rPr>
              <a:t>time</a:t>
            </a:r>
            <a:endParaRPr lang="en-US" altLang="zh-CN" sz="1800" b="1" dirty="0">
              <a:latin typeface="Verdana" pitchFamily="34" charset="0"/>
              <a:ea typeface="SimSun" pitchFamily="2" charset="-122"/>
            </a:endParaRPr>
          </a:p>
          <a:p>
            <a:pPr marL="114300" indent="-114300" eaLnBrk="0" hangingPunct="0">
              <a:buClr>
                <a:srgbClr val="A50021"/>
              </a:buClr>
              <a:buFontTx/>
              <a:buChar char="•"/>
            </a:pPr>
            <a:r>
              <a:rPr lang="en-US" altLang="zh-CN" sz="1800" b="1" dirty="0">
                <a:latin typeface="Verdana" pitchFamily="34" charset="0"/>
                <a:ea typeface="SimSun" pitchFamily="2" charset="-122"/>
              </a:rPr>
              <a:t> Dimensional data</a:t>
            </a:r>
          </a:p>
          <a:p>
            <a:pPr marL="114300" indent="-114300" eaLnBrk="0" hangingPunct="0">
              <a:buClr>
                <a:srgbClr val="A50021"/>
              </a:buClr>
              <a:buFontTx/>
              <a:buChar char="•"/>
            </a:pPr>
            <a:r>
              <a:rPr lang="en-US" altLang="zh-CN" sz="1800" b="1" dirty="0">
                <a:latin typeface="Verdana" pitchFamily="34" charset="0"/>
                <a:ea typeface="SimSun" pitchFamily="2" charset="-122"/>
              </a:rPr>
              <a:t> Number of defects </a:t>
            </a:r>
            <a:br>
              <a:rPr lang="en-US" altLang="zh-CN" sz="1800" b="1" dirty="0">
                <a:latin typeface="Verdana" pitchFamily="34" charset="0"/>
                <a:ea typeface="SimSun" pitchFamily="2" charset="-122"/>
              </a:rPr>
            </a:br>
            <a:r>
              <a:rPr lang="en-US" altLang="zh-CN" sz="1800" b="1" dirty="0">
                <a:latin typeface="Verdana" pitchFamily="34" charset="0"/>
                <a:ea typeface="SimSun" pitchFamily="2" charset="-122"/>
              </a:rPr>
              <a:t> and others</a:t>
            </a:r>
          </a:p>
        </p:txBody>
      </p:sp>
      <p:sp>
        <p:nvSpPr>
          <p:cNvPr id="12" name="Rectangle 15"/>
          <p:cNvSpPr>
            <a:spLocks noChangeArrowheads="1"/>
          </p:cNvSpPr>
          <p:nvPr/>
        </p:nvSpPr>
        <p:spPr bwMode="auto">
          <a:xfrm>
            <a:off x="368300" y="1158875"/>
            <a:ext cx="7931150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5000"/>
              </a:lnSpc>
            </a:pPr>
            <a:r>
              <a:rPr lang="en-US" altLang="zh-CN" sz="2400" b="1" dirty="0">
                <a:solidFill>
                  <a:srgbClr val="333399"/>
                </a:solidFill>
                <a:latin typeface="Verdana" pitchFamily="34" charset="0"/>
                <a:ea typeface="SimSun" pitchFamily="2" charset="-122"/>
              </a:rPr>
              <a:t>Observed Variation</a:t>
            </a: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5256213" y="4092575"/>
            <a:ext cx="3754437" cy="2122488"/>
          </a:xfrm>
          <a:prstGeom prst="rect">
            <a:avLst/>
          </a:prstGeom>
          <a:noFill/>
          <a:ln w="28575" cap="rnd">
            <a:solidFill>
              <a:srgbClr val="163E6F"/>
            </a:solidFill>
            <a:prstDash val="sysDot"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zh-CN" altLang="zh-CN">
              <a:ea typeface="SimSun" pitchFamily="2" charset="-122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60" name="AutoShape 4"/>
          <p:cNvSpPr>
            <a:spLocks noChangeArrowheads="1"/>
          </p:cNvSpPr>
          <p:nvPr/>
        </p:nvSpPr>
        <p:spPr bwMode="auto">
          <a:xfrm>
            <a:off x="234950" y="3979863"/>
            <a:ext cx="1692275" cy="771525"/>
          </a:xfrm>
          <a:prstGeom prst="flowChartAlternateProcess">
            <a:avLst/>
          </a:prstGeom>
          <a:gradFill rotWithShape="1">
            <a:gsLst>
              <a:gs pos="0">
                <a:srgbClr val="002163"/>
              </a:gs>
              <a:gs pos="100000">
                <a:srgbClr val="002163">
                  <a:gamma/>
                  <a:tint val="66667"/>
                  <a:invGamma/>
                </a:srgbClr>
              </a:gs>
            </a:gsLst>
            <a:lin ang="5400000" scaled="1"/>
          </a:gradFill>
          <a:ln w="22225">
            <a:solidFill>
              <a:schemeClr val="tx1"/>
            </a:solidFill>
            <a:miter lim="800000"/>
            <a:headEnd/>
            <a:tailEnd/>
          </a:ln>
          <a:effectLst>
            <a:outerShdw dist="71842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en-US" sz="2000" b="1">
                <a:solidFill>
                  <a:schemeClr val="bg1"/>
                </a:solidFill>
                <a:latin typeface="Verdana" pitchFamily="34" charset="0"/>
              </a:rPr>
              <a:t>Observed </a:t>
            </a:r>
          </a:p>
          <a:p>
            <a:pPr algn="ctr" eaLnBrk="0" hangingPunct="0">
              <a:defRPr/>
            </a:pPr>
            <a:r>
              <a:rPr lang="en-US" sz="2000" b="1">
                <a:solidFill>
                  <a:schemeClr val="bg1"/>
                </a:solidFill>
                <a:latin typeface="Verdana" pitchFamily="34" charset="0"/>
              </a:rPr>
              <a:t>Variation</a:t>
            </a:r>
          </a:p>
        </p:txBody>
      </p:sp>
      <p:sp>
        <p:nvSpPr>
          <p:cNvPr id="121861" name="AutoShape 5"/>
          <p:cNvSpPr>
            <a:spLocks noChangeArrowheads="1"/>
          </p:cNvSpPr>
          <p:nvPr/>
        </p:nvSpPr>
        <p:spPr bwMode="auto">
          <a:xfrm>
            <a:off x="2084388" y="5382062"/>
            <a:ext cx="1828800" cy="715089"/>
          </a:xfrm>
          <a:prstGeom prst="flowChartAlternateProcess">
            <a:avLst/>
          </a:prstGeom>
          <a:gradFill rotWithShape="1">
            <a:gsLst>
              <a:gs pos="0">
                <a:srgbClr val="FFCC00"/>
              </a:gs>
              <a:gs pos="100000">
                <a:srgbClr val="FFCC00">
                  <a:gamma/>
                  <a:tint val="57255"/>
                  <a:invGamma/>
                </a:srgbClr>
              </a:gs>
            </a:gsLst>
            <a:lin ang="5400000" scaled="1"/>
          </a:gradFill>
          <a:ln w="22225">
            <a:solidFill>
              <a:schemeClr val="bg2"/>
            </a:solidFill>
            <a:miter lim="800000"/>
            <a:headEnd/>
            <a:tailEnd/>
          </a:ln>
          <a:effectLst>
            <a:outerShdw dist="63500" dir="3187806" algn="ctr" rotWithShape="0">
              <a:schemeClr val="bg2">
                <a:alpha val="50000"/>
              </a:schemeClr>
            </a:outerShdw>
          </a:effectLst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en-US" sz="1800" b="1" dirty="0">
                <a:latin typeface="Verdana" pitchFamily="34" charset="0"/>
              </a:rPr>
              <a:t>Process </a:t>
            </a:r>
          </a:p>
          <a:p>
            <a:pPr algn="ctr" eaLnBrk="0" hangingPunct="0">
              <a:defRPr/>
            </a:pPr>
            <a:r>
              <a:rPr lang="en-US" sz="1800" b="1" dirty="0">
                <a:latin typeface="Verdana" pitchFamily="34" charset="0"/>
              </a:rPr>
              <a:t>Variation</a:t>
            </a:r>
          </a:p>
        </p:txBody>
      </p:sp>
      <p:sp>
        <p:nvSpPr>
          <p:cNvPr id="121862" name="AutoShape 6"/>
          <p:cNvSpPr>
            <a:spLocks noChangeArrowheads="1"/>
          </p:cNvSpPr>
          <p:nvPr/>
        </p:nvSpPr>
        <p:spPr bwMode="auto">
          <a:xfrm>
            <a:off x="2085975" y="2651125"/>
            <a:ext cx="2035175" cy="1006475"/>
          </a:xfrm>
          <a:prstGeom prst="flowChartAlternateProcess">
            <a:avLst/>
          </a:prstGeom>
          <a:gradFill rotWithShape="1">
            <a:gsLst>
              <a:gs pos="0">
                <a:srgbClr val="FFCC00"/>
              </a:gs>
              <a:gs pos="100000">
                <a:srgbClr val="FFCC00">
                  <a:gamma/>
                  <a:tint val="76078"/>
                  <a:invGamma/>
                </a:srgbClr>
              </a:gs>
            </a:gsLst>
            <a:lin ang="5400000" scaled="1"/>
          </a:gradFill>
          <a:ln w="22225">
            <a:solidFill>
              <a:schemeClr val="tx1"/>
            </a:solidFill>
            <a:miter lim="800000"/>
            <a:headEnd/>
            <a:tailEnd/>
          </a:ln>
          <a:effectLst>
            <a:outerShdw dist="71842" dir="2700000" algn="ctr" rotWithShape="0">
              <a:schemeClr val="bg2">
                <a:alpha val="50000"/>
              </a:schemeClr>
            </a:outerShdw>
          </a:effectLst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en-US" b="1">
                <a:latin typeface="Verdana" pitchFamily="34" charset="0"/>
              </a:rPr>
              <a:t>Measurement </a:t>
            </a:r>
          </a:p>
          <a:p>
            <a:pPr algn="ctr" eaLnBrk="0" hangingPunct="0">
              <a:defRPr/>
            </a:pPr>
            <a:r>
              <a:rPr lang="en-US" b="1">
                <a:latin typeface="Verdana" pitchFamily="34" charset="0"/>
              </a:rPr>
              <a:t>System </a:t>
            </a:r>
          </a:p>
          <a:p>
            <a:pPr algn="ctr" eaLnBrk="0" hangingPunct="0">
              <a:defRPr/>
            </a:pPr>
            <a:r>
              <a:rPr lang="en-US" b="1">
                <a:latin typeface="Verdana" pitchFamily="34" charset="0"/>
              </a:rPr>
              <a:t>Variation</a:t>
            </a:r>
          </a:p>
        </p:txBody>
      </p:sp>
      <p:sp>
        <p:nvSpPr>
          <p:cNvPr id="121863" name="AutoShape 7"/>
          <p:cNvSpPr>
            <a:spLocks noChangeArrowheads="1"/>
          </p:cNvSpPr>
          <p:nvPr/>
        </p:nvSpPr>
        <p:spPr bwMode="auto">
          <a:xfrm>
            <a:off x="1046163" y="2770188"/>
            <a:ext cx="914400" cy="9906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7255"/>
                  <a:invGamma/>
                </a:schemeClr>
              </a:gs>
            </a:gsLst>
            <a:lin ang="5400000" scaled="1"/>
          </a:gradFill>
          <a:ln w="22225">
            <a:solidFill>
              <a:schemeClr val="tx1"/>
            </a:solidFill>
            <a:miter lim="800000"/>
            <a:headEnd/>
            <a:tailEnd/>
          </a:ln>
          <a:effectLst>
            <a:outerShdw dist="52363" dir="4557825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1864" name="AutoShape 8"/>
          <p:cNvSpPr>
            <a:spLocks noChangeArrowheads="1"/>
          </p:cNvSpPr>
          <p:nvPr/>
        </p:nvSpPr>
        <p:spPr bwMode="auto">
          <a:xfrm flipV="1">
            <a:off x="1046163" y="4991100"/>
            <a:ext cx="914400" cy="9906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7255"/>
                  <a:invGamma/>
                </a:schemeClr>
              </a:gs>
            </a:gsLst>
            <a:lin ang="5400000" scaled="1"/>
          </a:gradFill>
          <a:ln w="22225">
            <a:solidFill>
              <a:schemeClr val="bg2"/>
            </a:solidFill>
            <a:miter lim="800000"/>
            <a:headEnd/>
            <a:tailEnd/>
          </a:ln>
          <a:effectLst>
            <a:outerShdw dist="52363" dir="4557825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1866" name="AutoShape 10"/>
          <p:cNvSpPr>
            <a:spLocks noChangeArrowheads="1"/>
          </p:cNvSpPr>
          <p:nvPr/>
        </p:nvSpPr>
        <p:spPr bwMode="auto">
          <a:xfrm>
            <a:off x="6754483" y="2257108"/>
            <a:ext cx="2172359" cy="408623"/>
          </a:xfrm>
          <a:prstGeom prst="flowChartAlternateProcess">
            <a:avLst/>
          </a:prstGeom>
          <a:gradFill rotWithShape="1">
            <a:gsLst>
              <a:gs pos="0">
                <a:srgbClr val="A50021"/>
              </a:gs>
              <a:gs pos="100000">
                <a:srgbClr val="A50021">
                  <a:gamma/>
                  <a:tint val="69412"/>
                  <a:invGamma/>
                </a:srgbClr>
              </a:gs>
            </a:gsLst>
            <a:lin ang="5400000" scaled="1"/>
          </a:gradFill>
          <a:ln w="22225">
            <a:solidFill>
              <a:schemeClr val="tx1"/>
            </a:solidFill>
            <a:miter lim="800000"/>
            <a:headEnd/>
            <a:tailEnd/>
          </a:ln>
          <a:effectLst>
            <a:outerShdw dist="56796" dir="3806097" algn="ctr" rotWithShape="0">
              <a:schemeClr val="bg2">
                <a:alpha val="50000"/>
              </a:schemeClr>
            </a:outerShdw>
          </a:effectLst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 altLang="zh-CN" sz="1800" b="1">
                <a:solidFill>
                  <a:schemeClr val="bg1"/>
                </a:solidFill>
                <a:latin typeface="Verdana" pitchFamily="34" charset="0"/>
                <a:ea typeface="SimSun" pitchFamily="2" charset="-122"/>
              </a:rPr>
              <a:t>Reproducibility</a:t>
            </a:r>
            <a:endParaRPr lang="en-US" altLang="zh-CN" sz="1800">
              <a:solidFill>
                <a:schemeClr val="bg1"/>
              </a:solidFill>
              <a:latin typeface="Verdana" pitchFamily="34" charset="0"/>
              <a:ea typeface="SimSun" pitchFamily="2" charset="-122"/>
            </a:endParaRPr>
          </a:p>
        </p:txBody>
      </p:sp>
      <p:sp>
        <p:nvSpPr>
          <p:cNvPr id="121868" name="AutoShape 12"/>
          <p:cNvSpPr>
            <a:spLocks noChangeArrowheads="1"/>
          </p:cNvSpPr>
          <p:nvPr/>
        </p:nvSpPr>
        <p:spPr bwMode="auto">
          <a:xfrm>
            <a:off x="3956466" y="1632387"/>
            <a:ext cx="1612068" cy="715089"/>
          </a:xfrm>
          <a:prstGeom prst="flowChartAlternateProcess">
            <a:avLst/>
          </a:prstGeom>
          <a:solidFill>
            <a:schemeClr val="bg2">
              <a:lumMod val="60000"/>
              <a:lumOff val="40000"/>
            </a:schemeClr>
          </a:solidFill>
          <a:ln w="22225">
            <a:solidFill>
              <a:schemeClr val="tx1"/>
            </a:solidFill>
            <a:miter lim="800000"/>
            <a:headEnd/>
            <a:tailEnd/>
          </a:ln>
          <a:effectLst>
            <a:outerShdw dist="63500" dir="3187806" algn="ctr" rotWithShape="0">
              <a:schemeClr val="bg2">
                <a:alpha val="50000"/>
              </a:schemeClr>
            </a:outerShdw>
          </a:effectLst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en-US" sz="1800" b="1" dirty="0">
                <a:solidFill>
                  <a:schemeClr val="bg1"/>
                </a:solidFill>
                <a:latin typeface="Verdana" pitchFamily="34" charset="0"/>
              </a:rPr>
              <a:t>Precision</a:t>
            </a:r>
          </a:p>
          <a:p>
            <a:pPr algn="ctr" eaLnBrk="0" hangingPunct="0">
              <a:defRPr/>
            </a:pPr>
            <a:r>
              <a:rPr lang="en-US" sz="1800" dirty="0">
                <a:solidFill>
                  <a:schemeClr val="bg1"/>
                </a:solidFill>
                <a:latin typeface="Verdana" pitchFamily="34" charset="0"/>
              </a:rPr>
              <a:t>(Variability)</a:t>
            </a:r>
          </a:p>
        </p:txBody>
      </p:sp>
      <p:sp>
        <p:nvSpPr>
          <p:cNvPr id="121869" name="AutoShape 13"/>
          <p:cNvSpPr>
            <a:spLocks noChangeArrowheads="1"/>
          </p:cNvSpPr>
          <p:nvPr/>
        </p:nvSpPr>
        <p:spPr bwMode="auto">
          <a:xfrm>
            <a:off x="6745520" y="3592196"/>
            <a:ext cx="1372723" cy="408623"/>
          </a:xfrm>
          <a:prstGeom prst="flowChartAlternateProcess">
            <a:avLst/>
          </a:prstGeom>
          <a:gradFill rotWithShape="1">
            <a:gsLst>
              <a:gs pos="0">
                <a:srgbClr val="A50021"/>
              </a:gs>
              <a:gs pos="100000">
                <a:srgbClr val="A50021">
                  <a:gamma/>
                  <a:tint val="60000"/>
                  <a:invGamma/>
                </a:srgbClr>
              </a:gs>
            </a:gsLst>
            <a:lin ang="5400000" scaled="1"/>
          </a:gradFill>
          <a:ln w="22225">
            <a:solidFill>
              <a:schemeClr val="tx1"/>
            </a:solidFill>
            <a:miter lim="800000"/>
            <a:headEnd/>
            <a:tailEnd/>
          </a:ln>
          <a:effectLst>
            <a:outerShdw dist="63500" dir="3187806" algn="ctr" rotWithShape="0">
              <a:schemeClr val="bg2">
                <a:alpha val="50000"/>
              </a:schemeClr>
            </a:outerShdw>
          </a:effectLst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 altLang="zh-CN" sz="1800" b="1">
                <a:solidFill>
                  <a:schemeClr val="bg1"/>
                </a:solidFill>
                <a:latin typeface="Verdana" pitchFamily="34" charset="0"/>
                <a:ea typeface="SimSun" pitchFamily="2" charset="-122"/>
              </a:rPr>
              <a:t>Linearity</a:t>
            </a:r>
            <a:endParaRPr lang="en-US" altLang="zh-CN" sz="1800">
              <a:solidFill>
                <a:schemeClr val="bg1"/>
              </a:solidFill>
              <a:latin typeface="Verdana" pitchFamily="34" charset="0"/>
              <a:ea typeface="SimSun" pitchFamily="2" charset="-122"/>
            </a:endParaRPr>
          </a:p>
        </p:txBody>
      </p:sp>
      <p:sp>
        <p:nvSpPr>
          <p:cNvPr id="121870" name="AutoShape 14"/>
          <p:cNvSpPr>
            <a:spLocks noChangeArrowheads="1"/>
          </p:cNvSpPr>
          <p:nvPr/>
        </p:nvSpPr>
        <p:spPr bwMode="auto">
          <a:xfrm>
            <a:off x="6745389" y="4138296"/>
            <a:ext cx="764972" cy="408623"/>
          </a:xfrm>
          <a:prstGeom prst="flowChartAlternateProcess">
            <a:avLst/>
          </a:prstGeom>
          <a:gradFill rotWithShape="1">
            <a:gsLst>
              <a:gs pos="0">
                <a:srgbClr val="A50021"/>
              </a:gs>
              <a:gs pos="100000">
                <a:srgbClr val="A50021">
                  <a:gamma/>
                  <a:tint val="72941"/>
                  <a:invGamma/>
                </a:srgbClr>
              </a:gs>
            </a:gsLst>
            <a:lin ang="5400000" scaled="1"/>
          </a:gradFill>
          <a:ln w="22225">
            <a:solidFill>
              <a:schemeClr val="tx1"/>
            </a:solidFill>
            <a:miter lim="800000"/>
            <a:headEnd/>
            <a:tailEnd/>
          </a:ln>
          <a:effectLst>
            <a:outerShdw dist="63500" dir="3187806" algn="ctr" rotWithShape="0">
              <a:schemeClr val="bg2">
                <a:alpha val="50000"/>
              </a:schemeClr>
            </a:outerShdw>
          </a:effectLst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 altLang="zh-CN" sz="1800" b="1">
                <a:solidFill>
                  <a:schemeClr val="bg1"/>
                </a:solidFill>
                <a:latin typeface="Verdana" pitchFamily="34" charset="0"/>
                <a:ea typeface="SimSun" pitchFamily="2" charset="-122"/>
              </a:rPr>
              <a:t>Bias</a:t>
            </a:r>
            <a:endParaRPr lang="en-US" altLang="zh-CN" sz="1800">
              <a:solidFill>
                <a:schemeClr val="bg1"/>
              </a:solidFill>
              <a:latin typeface="Verdana" pitchFamily="34" charset="0"/>
              <a:ea typeface="SimSun" pitchFamily="2" charset="-122"/>
            </a:endParaRPr>
          </a:p>
        </p:txBody>
      </p:sp>
      <p:sp>
        <p:nvSpPr>
          <p:cNvPr id="121871" name="AutoShape 15"/>
          <p:cNvSpPr>
            <a:spLocks noChangeArrowheads="1"/>
          </p:cNvSpPr>
          <p:nvPr/>
        </p:nvSpPr>
        <p:spPr bwMode="auto">
          <a:xfrm>
            <a:off x="6746915" y="4717733"/>
            <a:ext cx="1298496" cy="408623"/>
          </a:xfrm>
          <a:prstGeom prst="flowChartAlternateProcess">
            <a:avLst/>
          </a:prstGeom>
          <a:gradFill rotWithShape="1">
            <a:gsLst>
              <a:gs pos="0">
                <a:srgbClr val="A50021"/>
              </a:gs>
              <a:gs pos="100000">
                <a:srgbClr val="A50021">
                  <a:gamma/>
                  <a:tint val="82353"/>
                  <a:invGamma/>
                </a:srgbClr>
              </a:gs>
            </a:gsLst>
            <a:lin ang="5400000" scaled="1"/>
          </a:gradFill>
          <a:ln w="22225">
            <a:solidFill>
              <a:schemeClr val="tx1"/>
            </a:solidFill>
            <a:miter lim="800000"/>
            <a:headEnd/>
            <a:tailEnd/>
          </a:ln>
          <a:effectLst>
            <a:outerShdw dist="63500" dir="3187806" algn="ctr" rotWithShape="0">
              <a:schemeClr val="bg2">
                <a:alpha val="50000"/>
              </a:schemeClr>
            </a:outerShdw>
          </a:effectLst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 altLang="zh-CN" sz="1800" b="1">
                <a:solidFill>
                  <a:schemeClr val="bg1"/>
                </a:solidFill>
                <a:latin typeface="Verdana" pitchFamily="34" charset="0"/>
                <a:ea typeface="SimSun" pitchFamily="2" charset="-122"/>
              </a:rPr>
              <a:t>Stability</a:t>
            </a:r>
            <a:endParaRPr lang="en-US" altLang="zh-CN" sz="1800">
              <a:solidFill>
                <a:schemeClr val="bg1"/>
              </a:solidFill>
              <a:latin typeface="Verdana" pitchFamily="34" charset="0"/>
              <a:ea typeface="SimSun" pitchFamily="2" charset="-122"/>
            </a:endParaRPr>
          </a:p>
        </p:txBody>
      </p:sp>
      <p:sp>
        <p:nvSpPr>
          <p:cNvPr id="121872" name="AutoShape 16"/>
          <p:cNvSpPr>
            <a:spLocks/>
          </p:cNvSpPr>
          <p:nvPr/>
        </p:nvSpPr>
        <p:spPr bwMode="auto">
          <a:xfrm>
            <a:off x="6537325" y="3409950"/>
            <a:ext cx="231775" cy="1881188"/>
          </a:xfrm>
          <a:prstGeom prst="leftBrace">
            <a:avLst>
              <a:gd name="adj1" fmla="val 67637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zh-CN">
              <a:ea typeface="SimSun" pitchFamily="2" charset="-122"/>
            </a:endParaRPr>
          </a:p>
        </p:txBody>
      </p:sp>
      <p:sp>
        <p:nvSpPr>
          <p:cNvPr id="121873" name="AutoShape 17"/>
          <p:cNvSpPr>
            <a:spLocks noChangeArrowheads="1"/>
          </p:cNvSpPr>
          <p:nvPr/>
        </p:nvSpPr>
        <p:spPr bwMode="auto">
          <a:xfrm>
            <a:off x="6750186" y="1171258"/>
            <a:ext cx="1596753" cy="408623"/>
          </a:xfrm>
          <a:prstGeom prst="flowChartAlternateProcess">
            <a:avLst/>
          </a:prstGeom>
          <a:gradFill rotWithShape="1">
            <a:gsLst>
              <a:gs pos="0">
                <a:srgbClr val="A50021"/>
              </a:gs>
              <a:gs pos="100000">
                <a:srgbClr val="A50021">
                  <a:gamma/>
                  <a:tint val="72549"/>
                  <a:invGamma/>
                </a:srgbClr>
              </a:gs>
            </a:gsLst>
            <a:lin ang="5400000" scaled="1"/>
          </a:gradFill>
          <a:ln w="22225">
            <a:solidFill>
              <a:schemeClr val="tx1"/>
            </a:solidFill>
            <a:miter lim="800000"/>
            <a:headEnd/>
            <a:tailEnd/>
          </a:ln>
          <a:effectLst>
            <a:outerShdw dist="63500" dir="3187806" algn="ctr" rotWithShape="0">
              <a:schemeClr val="bg2">
                <a:alpha val="50000"/>
              </a:schemeClr>
            </a:outerShdw>
          </a:effectLst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 altLang="zh-CN" sz="1800" b="1">
                <a:solidFill>
                  <a:schemeClr val="bg1"/>
                </a:solidFill>
                <a:latin typeface="Verdana" pitchFamily="34" charset="0"/>
                <a:ea typeface="SimSun" pitchFamily="2" charset="-122"/>
              </a:rPr>
              <a:t>Resolution</a:t>
            </a:r>
            <a:endParaRPr lang="en-US" altLang="zh-CN" sz="1800">
              <a:solidFill>
                <a:schemeClr val="bg1"/>
              </a:solidFill>
              <a:latin typeface="Verdana" pitchFamily="34" charset="0"/>
              <a:ea typeface="SimSun" pitchFamily="2" charset="-122"/>
            </a:endParaRPr>
          </a:p>
        </p:txBody>
      </p:sp>
      <p:sp>
        <p:nvSpPr>
          <p:cNvPr id="121874" name="AutoShape 18"/>
          <p:cNvSpPr>
            <a:spLocks noChangeArrowheads="1"/>
          </p:cNvSpPr>
          <p:nvPr/>
        </p:nvSpPr>
        <p:spPr bwMode="auto">
          <a:xfrm>
            <a:off x="6705600" y="1723708"/>
            <a:ext cx="2209800" cy="408623"/>
          </a:xfrm>
          <a:prstGeom prst="flowChartAlternateProcess">
            <a:avLst/>
          </a:prstGeom>
          <a:gradFill rotWithShape="1">
            <a:gsLst>
              <a:gs pos="0">
                <a:srgbClr val="A50021"/>
              </a:gs>
              <a:gs pos="100000">
                <a:srgbClr val="A50021">
                  <a:gamma/>
                  <a:tint val="75686"/>
                  <a:invGamma/>
                </a:srgbClr>
              </a:gs>
            </a:gsLst>
            <a:lin ang="5400000" scaled="1"/>
          </a:gradFill>
          <a:ln w="22225">
            <a:solidFill>
              <a:schemeClr val="tx1"/>
            </a:solidFill>
            <a:miter lim="800000"/>
            <a:headEnd/>
            <a:tailEnd/>
          </a:ln>
          <a:effectLst>
            <a:outerShdw dist="63500" dir="3187806" algn="ctr" rotWithShape="0">
              <a:schemeClr val="bg2">
                <a:alpha val="50000"/>
              </a:schemeClr>
            </a:outerShdw>
          </a:effectLst>
        </p:spPr>
        <p:txBody>
          <a:bodyPr wrap="square" anchor="ctr">
            <a:spAutoFit/>
          </a:bodyPr>
          <a:lstStyle/>
          <a:p>
            <a:pPr algn="ctr" eaLnBrk="0" hangingPunct="0"/>
            <a:r>
              <a:rPr lang="en-US" altLang="zh-CN" sz="1800" b="1">
                <a:solidFill>
                  <a:schemeClr val="bg1"/>
                </a:solidFill>
                <a:latin typeface="Verdana" pitchFamily="34" charset="0"/>
                <a:ea typeface="SimSun" pitchFamily="2" charset="-122"/>
              </a:rPr>
              <a:t>Repeatability</a:t>
            </a:r>
            <a:endParaRPr lang="en-US" altLang="zh-CN" sz="1800">
              <a:solidFill>
                <a:schemeClr val="bg1"/>
              </a:solidFill>
              <a:latin typeface="Verdana" pitchFamily="34" charset="0"/>
              <a:ea typeface="SimSun" pitchFamily="2" charset="-122"/>
            </a:endParaRPr>
          </a:p>
        </p:txBody>
      </p:sp>
      <p:sp>
        <p:nvSpPr>
          <p:cNvPr id="121875" name="AutoShape 19"/>
          <p:cNvSpPr>
            <a:spLocks/>
          </p:cNvSpPr>
          <p:nvPr/>
        </p:nvSpPr>
        <p:spPr bwMode="auto">
          <a:xfrm>
            <a:off x="6537325" y="990600"/>
            <a:ext cx="231775" cy="1881188"/>
          </a:xfrm>
          <a:prstGeom prst="leftBrace">
            <a:avLst>
              <a:gd name="adj1" fmla="val 67637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zh-CN">
              <a:ea typeface="SimSun" pitchFamily="2" charset="-122"/>
            </a:endParaRPr>
          </a:p>
        </p:txBody>
      </p:sp>
      <p:sp>
        <p:nvSpPr>
          <p:cNvPr id="121876" name="AutoShape 20"/>
          <p:cNvSpPr>
            <a:spLocks noChangeArrowheads="1"/>
          </p:cNvSpPr>
          <p:nvPr/>
        </p:nvSpPr>
        <p:spPr bwMode="auto">
          <a:xfrm rot="-5400000">
            <a:off x="5784056" y="1543844"/>
            <a:ext cx="506413" cy="847725"/>
          </a:xfrm>
          <a:prstGeom prst="downArrow">
            <a:avLst>
              <a:gd name="adj1" fmla="val 50000"/>
              <a:gd name="adj2" fmla="val 41849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72941"/>
                  <a:invGamma/>
                </a:schemeClr>
              </a:gs>
            </a:gsLst>
            <a:lin ang="5400000" scaled="1"/>
          </a:gradFill>
          <a:ln w="22225">
            <a:solidFill>
              <a:schemeClr val="tx1"/>
            </a:solidFill>
            <a:miter lim="800000"/>
            <a:headEnd/>
            <a:tailEnd/>
          </a:ln>
          <a:effectLst>
            <a:outerShdw dist="63500" dir="3187806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zh-CN" altLang="zh-CN">
              <a:ea typeface="SimSun" pitchFamily="2" charset="-122"/>
            </a:endParaRPr>
          </a:p>
        </p:txBody>
      </p:sp>
      <p:sp>
        <p:nvSpPr>
          <p:cNvPr id="121877" name="AutoShape 21"/>
          <p:cNvSpPr>
            <a:spLocks noChangeArrowheads="1"/>
          </p:cNvSpPr>
          <p:nvPr/>
        </p:nvSpPr>
        <p:spPr bwMode="auto">
          <a:xfrm>
            <a:off x="3005138" y="1584325"/>
            <a:ext cx="925512" cy="941388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7255"/>
                  <a:invGamma/>
                </a:schemeClr>
              </a:gs>
            </a:gsLst>
            <a:lin ang="5400000" scaled="1"/>
          </a:gradFill>
          <a:ln w="22225">
            <a:solidFill>
              <a:schemeClr val="tx1"/>
            </a:solidFill>
            <a:miter lim="800000"/>
            <a:headEnd/>
            <a:tailEnd/>
          </a:ln>
          <a:effectLst>
            <a:outerShdw dist="52363" dir="4557825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1878" name="AutoShape 22"/>
          <p:cNvSpPr>
            <a:spLocks noChangeArrowheads="1"/>
          </p:cNvSpPr>
          <p:nvPr/>
        </p:nvSpPr>
        <p:spPr bwMode="auto">
          <a:xfrm flipV="1">
            <a:off x="3027363" y="3729038"/>
            <a:ext cx="925512" cy="941387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7255"/>
                  <a:invGamma/>
                </a:schemeClr>
              </a:gs>
            </a:gsLst>
            <a:lin ang="5400000" scaled="1"/>
          </a:gradFill>
          <a:ln w="22225">
            <a:solidFill>
              <a:schemeClr val="tx1"/>
            </a:solidFill>
            <a:miter lim="800000"/>
            <a:headEnd/>
            <a:tailEnd/>
          </a:ln>
          <a:effectLst>
            <a:outerShdw dist="52363" dir="4557825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1879" name="AutoShape 23"/>
          <p:cNvSpPr>
            <a:spLocks noChangeArrowheads="1"/>
          </p:cNvSpPr>
          <p:nvPr/>
        </p:nvSpPr>
        <p:spPr bwMode="auto">
          <a:xfrm>
            <a:off x="4019550" y="3842941"/>
            <a:ext cx="1498600" cy="1021556"/>
          </a:xfrm>
          <a:prstGeom prst="flowChartAlternateProcess">
            <a:avLst/>
          </a:prstGeom>
          <a:solidFill>
            <a:schemeClr val="bg2">
              <a:lumMod val="60000"/>
              <a:lumOff val="40000"/>
            </a:schemeClr>
          </a:solidFill>
          <a:ln w="22225">
            <a:solidFill>
              <a:schemeClr val="tx1"/>
            </a:solidFill>
            <a:miter lim="800000"/>
            <a:headEnd/>
            <a:tailEnd/>
          </a:ln>
          <a:effectLst>
            <a:outerShdw dist="63500" dir="3187806" algn="ctr" rotWithShape="0">
              <a:schemeClr val="bg2">
                <a:alpha val="50000"/>
              </a:schemeClr>
            </a:outerShdw>
          </a:effectLst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en-US" sz="1800" b="1">
                <a:solidFill>
                  <a:schemeClr val="bg1"/>
                </a:solidFill>
                <a:latin typeface="Verdana" pitchFamily="34" charset="0"/>
              </a:rPr>
              <a:t>Accuracy</a:t>
            </a:r>
          </a:p>
          <a:p>
            <a:pPr algn="ctr" eaLnBrk="0" hangingPunct="0">
              <a:defRPr/>
            </a:pPr>
            <a:r>
              <a:rPr lang="en-US" sz="1800">
                <a:solidFill>
                  <a:schemeClr val="bg1"/>
                </a:solidFill>
                <a:latin typeface="Verdana" pitchFamily="34" charset="0"/>
              </a:rPr>
              <a:t>(Central Location)</a:t>
            </a:r>
          </a:p>
        </p:txBody>
      </p:sp>
      <p:sp>
        <p:nvSpPr>
          <p:cNvPr id="121880" name="AutoShape 24"/>
          <p:cNvSpPr>
            <a:spLocks noChangeArrowheads="1"/>
          </p:cNvSpPr>
          <p:nvPr/>
        </p:nvSpPr>
        <p:spPr bwMode="auto">
          <a:xfrm rot="-5400000">
            <a:off x="5784057" y="3936206"/>
            <a:ext cx="506412" cy="847725"/>
          </a:xfrm>
          <a:prstGeom prst="downArrow">
            <a:avLst>
              <a:gd name="adj1" fmla="val 50000"/>
              <a:gd name="adj2" fmla="val 41850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72941"/>
                  <a:invGamma/>
                </a:schemeClr>
              </a:gs>
            </a:gsLst>
            <a:lin ang="5400000" scaled="1"/>
          </a:gradFill>
          <a:ln w="22225">
            <a:solidFill>
              <a:schemeClr val="tx1"/>
            </a:solidFill>
            <a:miter lim="800000"/>
            <a:headEnd/>
            <a:tailEnd/>
          </a:ln>
          <a:effectLst>
            <a:outerShdw dist="63500" dir="3187806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zh-CN" altLang="zh-CN">
              <a:ea typeface="SimSun" pitchFamily="2" charset="-122"/>
            </a:endParaRPr>
          </a:p>
        </p:txBody>
      </p:sp>
      <p:sp>
        <p:nvSpPr>
          <p:cNvPr id="86037" name="AutoShape 25"/>
          <p:cNvSpPr>
            <a:spLocks noChangeArrowheads="1"/>
          </p:cNvSpPr>
          <p:nvPr/>
        </p:nvSpPr>
        <p:spPr bwMode="auto">
          <a:xfrm>
            <a:off x="2079625" y="5380911"/>
            <a:ext cx="1806575" cy="715089"/>
          </a:xfrm>
          <a:prstGeom prst="flowChartAlternateProcess">
            <a:avLst/>
          </a:prstGeom>
          <a:solidFill>
            <a:srgbClr val="FFFFFF">
              <a:alpha val="79999"/>
            </a:srgbClr>
          </a:solidFill>
          <a:ln w="222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endParaRPr lang="en-US" altLang="zh-CN" sz="1800" b="1">
              <a:latin typeface="Verdana" pitchFamily="34" charset="0"/>
              <a:ea typeface="SimSun" pitchFamily="2" charset="-122"/>
            </a:endParaRPr>
          </a:p>
          <a:p>
            <a:pPr algn="ctr" eaLnBrk="0" hangingPunct="0"/>
            <a:endParaRPr lang="en-US" altLang="zh-CN" sz="1800" b="1">
              <a:latin typeface="Verdana" pitchFamily="34" charset="0"/>
              <a:ea typeface="SimSun" pitchFamily="2" charset="-122"/>
            </a:endParaRPr>
          </a:p>
        </p:txBody>
      </p:sp>
      <p:sp>
        <p:nvSpPr>
          <p:cNvPr id="86038" name="AutoShape 26"/>
          <p:cNvSpPr>
            <a:spLocks noChangeArrowheads="1"/>
          </p:cNvSpPr>
          <p:nvPr/>
        </p:nvSpPr>
        <p:spPr bwMode="auto">
          <a:xfrm flipV="1">
            <a:off x="1042988" y="5005388"/>
            <a:ext cx="914400" cy="9906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FFFF">
              <a:alpha val="79999"/>
            </a:srgbClr>
          </a:solidFill>
          <a:ln w="222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6039" name="Rectangle 27"/>
          <p:cNvSpPr>
            <a:spLocks noGrp="1" noChangeArrowheads="1"/>
          </p:cNvSpPr>
          <p:nvPr>
            <p:ph type="title"/>
          </p:nvPr>
        </p:nvSpPr>
        <p:spPr>
          <a:xfrm>
            <a:off x="69850" y="930275"/>
            <a:ext cx="5645150" cy="593725"/>
          </a:xfrm>
          <a:noFill/>
        </p:spPr>
        <p:txBody>
          <a:bodyPr/>
          <a:lstStyle/>
          <a:p>
            <a:pPr eaLnBrk="1" hangingPunct="1"/>
            <a:r>
              <a:rPr lang="en-US" altLang="zh-CN" sz="2400" b="1" dirty="0" smtClean="0">
                <a:solidFill>
                  <a:srgbClr val="333399"/>
                </a:solidFill>
                <a:ea typeface="SimSun" pitchFamily="2" charset="-122"/>
              </a:rPr>
              <a:t>Observed Variation</a:t>
            </a:r>
          </a:p>
        </p:txBody>
      </p:sp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4368800" y="5638800"/>
            <a:ext cx="4478338" cy="457200"/>
            <a:chOff x="2840" y="3650"/>
            <a:chExt cx="2821" cy="436"/>
          </a:xfrm>
        </p:grpSpPr>
        <p:sp>
          <p:nvSpPr>
            <p:cNvPr id="121885" name="AutoShape 29"/>
            <p:cNvSpPr>
              <a:spLocks noChangeArrowheads="1"/>
            </p:cNvSpPr>
            <p:nvPr/>
          </p:nvSpPr>
          <p:spPr bwMode="gray">
            <a:xfrm>
              <a:off x="2840" y="3650"/>
              <a:ext cx="2821" cy="436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hlink">
                    <a:gamma/>
                    <a:tint val="69804"/>
                    <a:invGamma/>
                  </a:schemeClr>
                </a:gs>
                <a:gs pos="100000">
                  <a:schemeClr val="hlink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outerShdw dist="81320" dir="2319588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zh-CN" altLang="zh-CN" sz="1800" dirty="0">
                <a:ea typeface="SimSun" pitchFamily="2" charset="-122"/>
              </a:endParaRPr>
            </a:p>
          </p:txBody>
        </p:sp>
        <p:sp>
          <p:nvSpPr>
            <p:cNvPr id="86044" name="Rectangle 30"/>
            <p:cNvSpPr>
              <a:spLocks noChangeArrowheads="1"/>
            </p:cNvSpPr>
            <p:nvPr/>
          </p:nvSpPr>
          <p:spPr bwMode="gray">
            <a:xfrm>
              <a:off x="2903" y="3708"/>
              <a:ext cx="2715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  <a:buClr>
                  <a:srgbClr val="1F3F5F"/>
                </a:buClr>
              </a:pPr>
              <a:r>
                <a:rPr lang="en-US" altLang="zh-CN" sz="1800" b="1" dirty="0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rPr>
                <a:t>Calibration addresses accuracy</a:t>
              </a:r>
            </a:p>
          </p:txBody>
        </p:sp>
      </p:grpSp>
      <p:sp>
        <p:nvSpPr>
          <p:cNvPr id="86041" name="Rectangle 31"/>
          <p:cNvSpPr>
            <a:spLocks noChangeArrowheads="1"/>
          </p:cNvSpPr>
          <p:nvPr/>
        </p:nvSpPr>
        <p:spPr bwMode="white">
          <a:xfrm>
            <a:off x="0" y="0"/>
            <a:ext cx="9144000" cy="990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anchor="ctr"/>
          <a:lstStyle/>
          <a:p>
            <a:pPr>
              <a:lnSpc>
                <a:spcPct val="95000"/>
              </a:lnSpc>
            </a:pPr>
            <a:r>
              <a:rPr lang="en-US" altLang="zh-CN" sz="2800" dirty="0">
                <a:solidFill>
                  <a:schemeClr val="bg1"/>
                </a:solidFill>
                <a:latin typeface="+mn-lt"/>
                <a:ea typeface="SimSun" pitchFamily="2" charset="-122"/>
              </a:rPr>
              <a:t>Measurement System Analysis (MSA)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1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21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1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1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121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1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1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121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18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1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121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1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1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121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1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1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121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18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18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121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18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1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121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1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1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1000"/>
                                        <p:tgtEl>
                                          <p:spTgt spid="121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1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1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9" dur="1000"/>
                                        <p:tgtEl>
                                          <p:spTgt spid="121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18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18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1000"/>
                                        <p:tgtEl>
                                          <p:spTgt spid="121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66" grpId="0" animBg="1"/>
      <p:bldP spid="121868" grpId="0" animBg="1"/>
      <p:bldP spid="121869" grpId="0" animBg="1"/>
      <p:bldP spid="121870" grpId="0" animBg="1"/>
      <p:bldP spid="121871" grpId="0" animBg="1"/>
      <p:bldP spid="121872" grpId="0" animBg="1"/>
      <p:bldP spid="121873" grpId="0" animBg="1"/>
      <p:bldP spid="121874" grpId="0" animBg="1"/>
      <p:bldP spid="121875" grpId="0" animBg="1"/>
      <p:bldP spid="121876" grpId="0" animBg="1"/>
      <p:bldP spid="121879" grpId="0" animBg="1"/>
      <p:bldP spid="121880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Oval 4"/>
          <p:cNvSpPr>
            <a:spLocks noChangeArrowheads="1"/>
          </p:cNvSpPr>
          <p:nvPr/>
        </p:nvSpPr>
        <p:spPr bwMode="auto">
          <a:xfrm>
            <a:off x="4013200" y="3238500"/>
            <a:ext cx="4826000" cy="2171700"/>
          </a:xfrm>
          <a:prstGeom prst="ellipse">
            <a:avLst/>
          </a:prstGeom>
          <a:solidFill>
            <a:schemeClr val="bg2">
              <a:alpha val="20000"/>
            </a:schemeClr>
          </a:solidFill>
          <a:ln w="25400">
            <a:noFill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zh-CN">
              <a:ea typeface="SimSun" pitchFamily="2" charset="-122"/>
            </a:endParaRPr>
          </a:p>
        </p:txBody>
      </p:sp>
      <p:sp>
        <p:nvSpPr>
          <p:cNvPr id="122886" name="AutoShape 6"/>
          <p:cNvSpPr>
            <a:spLocks noChangeArrowheads="1"/>
          </p:cNvSpPr>
          <p:nvPr/>
        </p:nvSpPr>
        <p:spPr bwMode="auto">
          <a:xfrm>
            <a:off x="374650" y="3979863"/>
            <a:ext cx="1692275" cy="771525"/>
          </a:xfrm>
          <a:prstGeom prst="flowChartAlternateProcess">
            <a:avLst/>
          </a:prstGeom>
          <a:gradFill rotWithShape="1">
            <a:gsLst>
              <a:gs pos="0">
                <a:srgbClr val="002163"/>
              </a:gs>
              <a:gs pos="100000">
                <a:srgbClr val="002163">
                  <a:gamma/>
                  <a:tint val="66667"/>
                  <a:invGamma/>
                </a:srgbClr>
              </a:gs>
            </a:gsLst>
            <a:lin ang="5400000" scaled="1"/>
          </a:gradFill>
          <a:ln w="22225">
            <a:solidFill>
              <a:schemeClr val="tx1"/>
            </a:solidFill>
            <a:miter lim="800000"/>
            <a:headEnd/>
            <a:tailEnd/>
          </a:ln>
          <a:effectLst>
            <a:outerShdw dist="71842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en-US" sz="2000" b="1">
                <a:solidFill>
                  <a:schemeClr val="bg1"/>
                </a:solidFill>
                <a:latin typeface="Verdana" pitchFamily="34" charset="0"/>
              </a:rPr>
              <a:t>Observed </a:t>
            </a:r>
          </a:p>
          <a:p>
            <a:pPr algn="ctr" eaLnBrk="0" hangingPunct="0">
              <a:defRPr/>
            </a:pPr>
            <a:r>
              <a:rPr lang="en-US" sz="2000" b="1">
                <a:solidFill>
                  <a:schemeClr val="bg1"/>
                </a:solidFill>
                <a:latin typeface="Verdana" pitchFamily="34" charset="0"/>
              </a:rPr>
              <a:t>Variation</a:t>
            </a:r>
          </a:p>
        </p:txBody>
      </p:sp>
      <p:sp>
        <p:nvSpPr>
          <p:cNvPr id="122887" name="AutoShape 7"/>
          <p:cNvSpPr>
            <a:spLocks noChangeArrowheads="1"/>
          </p:cNvSpPr>
          <p:nvPr/>
        </p:nvSpPr>
        <p:spPr bwMode="auto">
          <a:xfrm>
            <a:off x="2224088" y="5382062"/>
            <a:ext cx="1828800" cy="715089"/>
          </a:xfrm>
          <a:prstGeom prst="flowChartAlternateProcess">
            <a:avLst/>
          </a:prstGeom>
          <a:gradFill rotWithShape="1">
            <a:gsLst>
              <a:gs pos="0">
                <a:srgbClr val="FFCC00"/>
              </a:gs>
              <a:gs pos="100000">
                <a:srgbClr val="FFCC00">
                  <a:gamma/>
                  <a:tint val="57255"/>
                  <a:invGamma/>
                </a:srgbClr>
              </a:gs>
            </a:gsLst>
            <a:lin ang="5400000" scaled="1"/>
          </a:gradFill>
          <a:ln w="22225">
            <a:solidFill>
              <a:schemeClr val="bg2"/>
            </a:solidFill>
            <a:miter lim="800000"/>
            <a:headEnd/>
            <a:tailEnd/>
          </a:ln>
          <a:effectLst>
            <a:outerShdw dist="63500" dir="3187806" algn="ctr" rotWithShape="0">
              <a:schemeClr val="bg2">
                <a:alpha val="50000"/>
              </a:schemeClr>
            </a:outerShdw>
          </a:effectLst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en-US" sz="1800" b="1">
                <a:latin typeface="Verdana" pitchFamily="34" charset="0"/>
              </a:rPr>
              <a:t>Process </a:t>
            </a:r>
          </a:p>
          <a:p>
            <a:pPr algn="ctr" eaLnBrk="0" hangingPunct="0">
              <a:defRPr/>
            </a:pPr>
            <a:r>
              <a:rPr lang="en-US" sz="1800" b="1">
                <a:latin typeface="Verdana" pitchFamily="34" charset="0"/>
              </a:rPr>
              <a:t>Variation</a:t>
            </a:r>
          </a:p>
        </p:txBody>
      </p:sp>
      <p:sp>
        <p:nvSpPr>
          <p:cNvPr id="122888" name="AutoShape 8"/>
          <p:cNvSpPr>
            <a:spLocks noChangeArrowheads="1"/>
          </p:cNvSpPr>
          <p:nvPr/>
        </p:nvSpPr>
        <p:spPr bwMode="auto">
          <a:xfrm>
            <a:off x="2225675" y="2540000"/>
            <a:ext cx="2035175" cy="1006475"/>
          </a:xfrm>
          <a:prstGeom prst="flowChartAlternateProcess">
            <a:avLst/>
          </a:prstGeom>
          <a:gradFill rotWithShape="1">
            <a:gsLst>
              <a:gs pos="0">
                <a:srgbClr val="FFCC00"/>
              </a:gs>
              <a:gs pos="100000">
                <a:srgbClr val="FFCC00">
                  <a:gamma/>
                  <a:tint val="76078"/>
                  <a:invGamma/>
                </a:srgbClr>
              </a:gs>
            </a:gsLst>
            <a:lin ang="5400000" scaled="1"/>
          </a:gradFill>
          <a:ln w="22225">
            <a:solidFill>
              <a:schemeClr val="tx1"/>
            </a:solidFill>
            <a:miter lim="800000"/>
            <a:headEnd/>
            <a:tailEnd/>
          </a:ln>
          <a:effectLst>
            <a:outerShdw dist="71842" dir="2700000" algn="ctr" rotWithShape="0">
              <a:schemeClr val="bg2">
                <a:alpha val="50000"/>
              </a:schemeClr>
            </a:outerShdw>
          </a:effectLst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en-US" b="1">
                <a:latin typeface="Verdana" pitchFamily="34" charset="0"/>
              </a:rPr>
              <a:t>Measurement </a:t>
            </a:r>
          </a:p>
          <a:p>
            <a:pPr algn="ctr" eaLnBrk="0" hangingPunct="0">
              <a:defRPr/>
            </a:pPr>
            <a:r>
              <a:rPr lang="en-US" b="1">
                <a:latin typeface="Verdana" pitchFamily="34" charset="0"/>
              </a:rPr>
              <a:t>System </a:t>
            </a:r>
          </a:p>
          <a:p>
            <a:pPr algn="ctr" eaLnBrk="0" hangingPunct="0">
              <a:defRPr/>
            </a:pPr>
            <a:r>
              <a:rPr lang="en-US" b="1">
                <a:latin typeface="Verdana" pitchFamily="34" charset="0"/>
              </a:rPr>
              <a:t>Variation</a:t>
            </a:r>
          </a:p>
        </p:txBody>
      </p:sp>
      <p:sp>
        <p:nvSpPr>
          <p:cNvPr id="122889" name="AutoShape 9"/>
          <p:cNvSpPr>
            <a:spLocks noChangeArrowheads="1"/>
          </p:cNvSpPr>
          <p:nvPr/>
        </p:nvSpPr>
        <p:spPr bwMode="auto">
          <a:xfrm>
            <a:off x="1185863" y="2770188"/>
            <a:ext cx="914400" cy="9906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7255"/>
                  <a:invGamma/>
                </a:schemeClr>
              </a:gs>
            </a:gsLst>
            <a:lin ang="5400000" scaled="1"/>
          </a:gradFill>
          <a:ln w="22225">
            <a:solidFill>
              <a:schemeClr val="tx1"/>
            </a:solidFill>
            <a:miter lim="800000"/>
            <a:headEnd/>
            <a:tailEnd/>
          </a:ln>
          <a:effectLst>
            <a:outerShdw dist="52363" dir="4557825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2890" name="AutoShape 10"/>
          <p:cNvSpPr>
            <a:spLocks noChangeArrowheads="1"/>
          </p:cNvSpPr>
          <p:nvPr/>
        </p:nvSpPr>
        <p:spPr bwMode="auto">
          <a:xfrm>
            <a:off x="4175125" y="1703388"/>
            <a:ext cx="1455738" cy="677862"/>
          </a:xfrm>
          <a:prstGeom prst="flowChartAlternateProcess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72941"/>
                  <a:invGamma/>
                </a:schemeClr>
              </a:gs>
            </a:gsLst>
            <a:lin ang="5400000" scaled="1"/>
          </a:gradFill>
          <a:ln w="22225">
            <a:solidFill>
              <a:schemeClr val="tx1"/>
            </a:solidFill>
            <a:miter lim="800000"/>
            <a:headEnd/>
            <a:tailEnd/>
          </a:ln>
          <a:effectLst>
            <a:outerShdw dist="63500" dir="3187806" algn="ctr" rotWithShape="0">
              <a:schemeClr val="bg2">
                <a:alpha val="50000"/>
              </a:schemeClr>
            </a:outerShdw>
          </a:effectLst>
        </p:spPr>
        <p:txBody>
          <a:bodyPr wrap="none" anchor="ctr">
            <a:spAutoFit/>
          </a:bodyPr>
          <a:lstStyle/>
          <a:p>
            <a:pPr algn="ctr" eaLnBrk="0" hangingPunct="0">
              <a:defRPr/>
            </a:pPr>
            <a:r>
              <a:rPr lang="en-US" sz="1800" b="1" dirty="0">
                <a:solidFill>
                  <a:schemeClr val="bg1"/>
                </a:solidFill>
                <a:latin typeface="Verdana" pitchFamily="34" charset="0"/>
              </a:rPr>
              <a:t>Precision</a:t>
            </a:r>
          </a:p>
          <a:p>
            <a:pPr algn="ctr" eaLnBrk="0" hangingPunct="0">
              <a:defRPr/>
            </a:pPr>
            <a:r>
              <a:rPr lang="en-US" sz="1600" dirty="0">
                <a:solidFill>
                  <a:schemeClr val="bg1"/>
                </a:solidFill>
                <a:latin typeface="Verdana" pitchFamily="34" charset="0"/>
              </a:rPr>
              <a:t>(Variability)</a:t>
            </a:r>
          </a:p>
        </p:txBody>
      </p:sp>
      <p:sp>
        <p:nvSpPr>
          <p:cNvPr id="122891" name="AutoShape 11"/>
          <p:cNvSpPr>
            <a:spLocks noChangeArrowheads="1"/>
          </p:cNvSpPr>
          <p:nvPr/>
        </p:nvSpPr>
        <p:spPr bwMode="auto">
          <a:xfrm>
            <a:off x="6856413" y="3506788"/>
            <a:ext cx="1370012" cy="414337"/>
          </a:xfrm>
          <a:prstGeom prst="flowChartAlternateProcess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69804"/>
                  <a:invGamma/>
                </a:schemeClr>
              </a:gs>
            </a:gsLst>
            <a:lin ang="5400000" scaled="1"/>
          </a:gradFill>
          <a:ln w="22225">
            <a:solidFill>
              <a:schemeClr val="bg2"/>
            </a:solidFill>
            <a:miter lim="800000"/>
            <a:headEnd/>
            <a:tailEnd/>
          </a:ln>
          <a:effectLst>
            <a:outerShdw dist="63500" dir="3187806" algn="ctr" rotWithShape="0">
              <a:schemeClr val="bg2">
                <a:alpha val="50000"/>
              </a:schemeClr>
            </a:outerShdw>
          </a:effectLst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 altLang="zh-CN" b="1">
                <a:solidFill>
                  <a:schemeClr val="bg1"/>
                </a:solidFill>
                <a:latin typeface="Verdana" pitchFamily="34" charset="0"/>
                <a:ea typeface="SimSun" pitchFamily="2" charset="-122"/>
              </a:rPr>
              <a:t>Linearity</a:t>
            </a:r>
            <a:endParaRPr lang="en-US" altLang="zh-CN" sz="1600">
              <a:solidFill>
                <a:schemeClr val="bg1"/>
              </a:solidFill>
              <a:latin typeface="Verdana" pitchFamily="34" charset="0"/>
              <a:ea typeface="SimSun" pitchFamily="2" charset="-122"/>
            </a:endParaRPr>
          </a:p>
        </p:txBody>
      </p:sp>
      <p:sp>
        <p:nvSpPr>
          <p:cNvPr id="122892" name="AutoShape 12"/>
          <p:cNvSpPr>
            <a:spLocks noChangeArrowheads="1"/>
          </p:cNvSpPr>
          <p:nvPr/>
        </p:nvSpPr>
        <p:spPr bwMode="auto">
          <a:xfrm>
            <a:off x="6856413" y="4083050"/>
            <a:ext cx="771525" cy="414338"/>
          </a:xfrm>
          <a:prstGeom prst="flowChartAlternateProcess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72941"/>
                  <a:invGamma/>
                </a:schemeClr>
              </a:gs>
            </a:gsLst>
            <a:lin ang="5400000" scaled="1"/>
          </a:gradFill>
          <a:ln w="22225">
            <a:solidFill>
              <a:schemeClr val="bg2"/>
            </a:solidFill>
            <a:miter lim="800000"/>
            <a:headEnd/>
            <a:tailEnd/>
          </a:ln>
          <a:effectLst>
            <a:outerShdw dist="63500" dir="3187806" algn="ctr" rotWithShape="0">
              <a:schemeClr val="bg2">
                <a:alpha val="50000"/>
              </a:schemeClr>
            </a:outerShdw>
          </a:effectLst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 altLang="zh-CN" b="1">
                <a:solidFill>
                  <a:schemeClr val="bg1"/>
                </a:solidFill>
                <a:latin typeface="Verdana" pitchFamily="34" charset="0"/>
                <a:ea typeface="SimSun" pitchFamily="2" charset="-122"/>
              </a:rPr>
              <a:t>Bias</a:t>
            </a:r>
            <a:endParaRPr lang="en-US" altLang="zh-CN" sz="1600">
              <a:solidFill>
                <a:schemeClr val="bg1"/>
              </a:solidFill>
              <a:latin typeface="Verdana" pitchFamily="34" charset="0"/>
              <a:ea typeface="SimSun" pitchFamily="2" charset="-122"/>
            </a:endParaRPr>
          </a:p>
        </p:txBody>
      </p:sp>
      <p:sp>
        <p:nvSpPr>
          <p:cNvPr id="122893" name="AutoShape 13"/>
          <p:cNvSpPr>
            <a:spLocks noChangeArrowheads="1"/>
          </p:cNvSpPr>
          <p:nvPr/>
        </p:nvSpPr>
        <p:spPr bwMode="auto">
          <a:xfrm>
            <a:off x="6856413" y="4692650"/>
            <a:ext cx="1298575" cy="414338"/>
          </a:xfrm>
          <a:prstGeom prst="flowChartAlternateProcess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82353"/>
                  <a:invGamma/>
                </a:schemeClr>
              </a:gs>
            </a:gsLst>
            <a:lin ang="5400000" scaled="1"/>
          </a:gradFill>
          <a:ln w="22225">
            <a:solidFill>
              <a:schemeClr val="bg2"/>
            </a:solidFill>
            <a:miter lim="800000"/>
            <a:headEnd/>
            <a:tailEnd/>
          </a:ln>
          <a:effectLst>
            <a:outerShdw dist="63500" dir="3187806" algn="ctr" rotWithShape="0">
              <a:schemeClr val="bg2">
                <a:alpha val="50000"/>
              </a:schemeClr>
            </a:outerShdw>
          </a:effectLst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 altLang="zh-CN" b="1">
                <a:solidFill>
                  <a:schemeClr val="bg1"/>
                </a:solidFill>
                <a:latin typeface="Verdana" pitchFamily="34" charset="0"/>
                <a:ea typeface="SimSun" pitchFamily="2" charset="-122"/>
              </a:rPr>
              <a:t>Stability</a:t>
            </a:r>
            <a:endParaRPr lang="en-US" altLang="zh-CN" sz="1600">
              <a:solidFill>
                <a:schemeClr val="bg1"/>
              </a:solidFill>
              <a:latin typeface="Verdana" pitchFamily="34" charset="0"/>
              <a:ea typeface="SimSun" pitchFamily="2" charset="-122"/>
            </a:endParaRPr>
          </a:p>
        </p:txBody>
      </p:sp>
      <p:sp>
        <p:nvSpPr>
          <p:cNvPr id="87052" name="AutoShape 14"/>
          <p:cNvSpPr>
            <a:spLocks/>
          </p:cNvSpPr>
          <p:nvPr/>
        </p:nvSpPr>
        <p:spPr bwMode="auto">
          <a:xfrm>
            <a:off x="6659563" y="3309938"/>
            <a:ext cx="228600" cy="1981200"/>
          </a:xfrm>
          <a:prstGeom prst="leftBrace">
            <a:avLst>
              <a:gd name="adj1" fmla="val 72222"/>
              <a:gd name="adj2" fmla="val 50000"/>
            </a:avLst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zh-CN">
              <a:ea typeface="SimSun" pitchFamily="2" charset="-122"/>
            </a:endParaRPr>
          </a:p>
        </p:txBody>
      </p:sp>
      <p:sp>
        <p:nvSpPr>
          <p:cNvPr id="122895" name="AutoShape 15"/>
          <p:cNvSpPr>
            <a:spLocks noChangeArrowheads="1"/>
          </p:cNvSpPr>
          <p:nvPr/>
        </p:nvSpPr>
        <p:spPr bwMode="auto">
          <a:xfrm>
            <a:off x="6856413" y="1187450"/>
            <a:ext cx="1600200" cy="414338"/>
          </a:xfrm>
          <a:prstGeom prst="flowChartAlternateProcess">
            <a:avLst/>
          </a:prstGeom>
          <a:gradFill rotWithShape="1">
            <a:gsLst>
              <a:gs pos="0">
                <a:srgbClr val="A50021"/>
              </a:gs>
              <a:gs pos="100000">
                <a:srgbClr val="A50021">
                  <a:gamma/>
                  <a:tint val="72549"/>
                  <a:invGamma/>
                </a:srgbClr>
              </a:gs>
            </a:gsLst>
            <a:lin ang="5400000" scaled="1"/>
          </a:gradFill>
          <a:ln w="22225">
            <a:solidFill>
              <a:schemeClr val="tx1"/>
            </a:solidFill>
            <a:miter lim="800000"/>
            <a:headEnd/>
            <a:tailEnd/>
          </a:ln>
          <a:effectLst>
            <a:outerShdw dist="63500" dir="3187806" algn="ctr" rotWithShape="0">
              <a:schemeClr val="bg2">
                <a:alpha val="50000"/>
              </a:schemeClr>
            </a:outerShdw>
          </a:effectLst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 altLang="zh-CN" sz="1800" b="1" dirty="0">
                <a:solidFill>
                  <a:schemeClr val="bg1"/>
                </a:solidFill>
                <a:latin typeface="Verdana" pitchFamily="34" charset="0"/>
                <a:ea typeface="SimSun" pitchFamily="2" charset="-122"/>
              </a:rPr>
              <a:t>Resolution</a:t>
            </a:r>
            <a:endParaRPr lang="en-US" altLang="zh-CN" sz="1800" dirty="0">
              <a:solidFill>
                <a:schemeClr val="bg1"/>
              </a:solidFill>
              <a:latin typeface="Verdana" pitchFamily="34" charset="0"/>
              <a:ea typeface="SimSun" pitchFamily="2" charset="-122"/>
            </a:endParaRPr>
          </a:p>
        </p:txBody>
      </p:sp>
      <p:sp>
        <p:nvSpPr>
          <p:cNvPr id="122896" name="AutoShape 16"/>
          <p:cNvSpPr>
            <a:spLocks noChangeArrowheads="1"/>
          </p:cNvSpPr>
          <p:nvPr/>
        </p:nvSpPr>
        <p:spPr bwMode="auto">
          <a:xfrm>
            <a:off x="6856413" y="1720850"/>
            <a:ext cx="1933575" cy="414338"/>
          </a:xfrm>
          <a:prstGeom prst="flowChartAlternateProcess">
            <a:avLst/>
          </a:prstGeom>
          <a:gradFill rotWithShape="1">
            <a:gsLst>
              <a:gs pos="0">
                <a:srgbClr val="A50021"/>
              </a:gs>
              <a:gs pos="100000">
                <a:srgbClr val="A50021">
                  <a:gamma/>
                  <a:tint val="75686"/>
                  <a:invGamma/>
                </a:srgbClr>
              </a:gs>
            </a:gsLst>
            <a:lin ang="5400000" scaled="1"/>
          </a:gradFill>
          <a:ln w="22225">
            <a:solidFill>
              <a:schemeClr val="tx1"/>
            </a:solidFill>
            <a:miter lim="800000"/>
            <a:headEnd/>
            <a:tailEnd/>
          </a:ln>
          <a:effectLst>
            <a:outerShdw dist="63500" dir="3187806" algn="ctr" rotWithShape="0">
              <a:schemeClr val="bg2">
                <a:alpha val="50000"/>
              </a:schemeClr>
            </a:outerShdw>
          </a:effectLst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 altLang="zh-CN" sz="1800" b="1" dirty="0">
                <a:solidFill>
                  <a:schemeClr val="bg1"/>
                </a:solidFill>
                <a:latin typeface="Verdana" pitchFamily="34" charset="0"/>
                <a:ea typeface="SimSun" pitchFamily="2" charset="-122"/>
              </a:rPr>
              <a:t>Repeatability</a:t>
            </a:r>
            <a:endParaRPr lang="en-US" altLang="zh-CN" sz="1800" dirty="0">
              <a:solidFill>
                <a:schemeClr val="bg1"/>
              </a:solidFill>
              <a:latin typeface="Verdana" pitchFamily="34" charset="0"/>
              <a:ea typeface="SimSun" pitchFamily="2" charset="-122"/>
            </a:endParaRPr>
          </a:p>
        </p:txBody>
      </p:sp>
      <p:sp>
        <p:nvSpPr>
          <p:cNvPr id="122897" name="AutoShape 17"/>
          <p:cNvSpPr>
            <a:spLocks noChangeArrowheads="1"/>
          </p:cNvSpPr>
          <p:nvPr/>
        </p:nvSpPr>
        <p:spPr bwMode="auto">
          <a:xfrm>
            <a:off x="6856413" y="2330450"/>
            <a:ext cx="2179637" cy="414338"/>
          </a:xfrm>
          <a:prstGeom prst="flowChartAlternateProcess">
            <a:avLst/>
          </a:prstGeom>
          <a:gradFill rotWithShape="1">
            <a:gsLst>
              <a:gs pos="0">
                <a:srgbClr val="A50021"/>
              </a:gs>
              <a:gs pos="100000">
                <a:srgbClr val="A50021">
                  <a:gamma/>
                  <a:tint val="69412"/>
                  <a:invGamma/>
                </a:srgbClr>
              </a:gs>
            </a:gsLst>
            <a:lin ang="5400000" scaled="1"/>
          </a:gradFill>
          <a:ln w="22225">
            <a:solidFill>
              <a:schemeClr val="tx1"/>
            </a:solidFill>
            <a:miter lim="800000"/>
            <a:headEnd/>
            <a:tailEnd/>
          </a:ln>
          <a:effectLst>
            <a:outerShdw dist="56796" dir="3806097" algn="ctr" rotWithShape="0">
              <a:schemeClr val="bg2">
                <a:alpha val="50000"/>
              </a:schemeClr>
            </a:outerShdw>
          </a:effectLst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 altLang="zh-CN" sz="1800" b="1">
                <a:solidFill>
                  <a:schemeClr val="bg1"/>
                </a:solidFill>
                <a:latin typeface="Verdana" pitchFamily="34" charset="0"/>
                <a:ea typeface="SimSun" pitchFamily="2" charset="-122"/>
              </a:rPr>
              <a:t>Reproducibility</a:t>
            </a:r>
            <a:endParaRPr lang="en-US" altLang="zh-CN" sz="1800">
              <a:solidFill>
                <a:schemeClr val="bg1"/>
              </a:solidFill>
              <a:latin typeface="Verdana" pitchFamily="34" charset="0"/>
              <a:ea typeface="SimSun" pitchFamily="2" charset="-122"/>
            </a:endParaRPr>
          </a:p>
        </p:txBody>
      </p:sp>
      <p:sp>
        <p:nvSpPr>
          <p:cNvPr id="87056" name="AutoShape 18"/>
          <p:cNvSpPr>
            <a:spLocks/>
          </p:cNvSpPr>
          <p:nvPr/>
        </p:nvSpPr>
        <p:spPr bwMode="auto">
          <a:xfrm>
            <a:off x="6659563" y="990600"/>
            <a:ext cx="228600" cy="1981200"/>
          </a:xfrm>
          <a:prstGeom prst="leftBrace">
            <a:avLst>
              <a:gd name="adj1" fmla="val 72222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zh-CN">
              <a:ea typeface="SimSun" pitchFamily="2" charset="-122"/>
            </a:endParaRPr>
          </a:p>
        </p:txBody>
      </p:sp>
      <p:sp>
        <p:nvSpPr>
          <p:cNvPr id="122899" name="AutoShape 19"/>
          <p:cNvSpPr>
            <a:spLocks noChangeArrowheads="1"/>
          </p:cNvSpPr>
          <p:nvPr/>
        </p:nvSpPr>
        <p:spPr bwMode="auto">
          <a:xfrm rot="-5400000">
            <a:off x="5897563" y="1600200"/>
            <a:ext cx="533400" cy="838200"/>
          </a:xfrm>
          <a:prstGeom prst="downArrow">
            <a:avLst>
              <a:gd name="adj1" fmla="val 50000"/>
              <a:gd name="adj2" fmla="val 39286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72941"/>
                  <a:invGamma/>
                </a:schemeClr>
              </a:gs>
            </a:gsLst>
            <a:lin ang="5400000" scaled="1"/>
          </a:gradFill>
          <a:ln w="22225">
            <a:solidFill>
              <a:schemeClr val="tx1"/>
            </a:solidFill>
            <a:miter lim="800000"/>
            <a:headEnd/>
            <a:tailEnd/>
          </a:ln>
          <a:effectLst>
            <a:outerShdw dist="63500" dir="3187806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zh-CN" altLang="zh-CN">
              <a:ea typeface="SimSun" pitchFamily="2" charset="-122"/>
            </a:endParaRPr>
          </a:p>
        </p:txBody>
      </p:sp>
      <p:sp>
        <p:nvSpPr>
          <p:cNvPr id="122900" name="AutoShape 20"/>
          <p:cNvSpPr>
            <a:spLocks noChangeArrowheads="1"/>
          </p:cNvSpPr>
          <p:nvPr/>
        </p:nvSpPr>
        <p:spPr bwMode="auto">
          <a:xfrm>
            <a:off x="3167063" y="1447800"/>
            <a:ext cx="914400" cy="9906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7255"/>
                  <a:invGamma/>
                </a:schemeClr>
              </a:gs>
            </a:gsLst>
            <a:lin ang="5400000" scaled="1"/>
          </a:gradFill>
          <a:ln w="22225">
            <a:solidFill>
              <a:schemeClr val="tx1"/>
            </a:solidFill>
            <a:miter lim="800000"/>
            <a:headEnd/>
            <a:tailEnd/>
          </a:ln>
          <a:effectLst>
            <a:outerShdw dist="52363" dir="4557825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2901" name="AutoShape 21"/>
          <p:cNvSpPr>
            <a:spLocks noChangeArrowheads="1"/>
          </p:cNvSpPr>
          <p:nvPr/>
        </p:nvSpPr>
        <p:spPr bwMode="auto">
          <a:xfrm flipV="1">
            <a:off x="3189288" y="3646488"/>
            <a:ext cx="914400" cy="9906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7255"/>
                  <a:invGamma/>
                </a:schemeClr>
              </a:gs>
            </a:gsLst>
            <a:lin ang="5400000" scaled="1"/>
          </a:gradFill>
          <a:ln w="22225">
            <a:solidFill>
              <a:schemeClr val="bg2"/>
            </a:solidFill>
            <a:miter lim="800000"/>
            <a:headEnd/>
            <a:tailEnd/>
          </a:ln>
          <a:effectLst>
            <a:outerShdw dist="52363" dir="4557825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2902" name="AutoShape 22"/>
          <p:cNvSpPr>
            <a:spLocks noChangeArrowheads="1"/>
          </p:cNvSpPr>
          <p:nvPr/>
        </p:nvSpPr>
        <p:spPr bwMode="auto">
          <a:xfrm flipV="1">
            <a:off x="1185863" y="4991100"/>
            <a:ext cx="914400" cy="9906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7255"/>
                  <a:invGamma/>
                </a:schemeClr>
              </a:gs>
            </a:gsLst>
            <a:lin ang="5400000" scaled="1"/>
          </a:gradFill>
          <a:ln w="22225">
            <a:solidFill>
              <a:schemeClr val="bg2"/>
            </a:solidFill>
            <a:miter lim="800000"/>
            <a:headEnd/>
            <a:tailEnd/>
          </a:ln>
          <a:effectLst>
            <a:outerShdw dist="52363" dir="4557825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2903" name="AutoShape 23"/>
          <p:cNvSpPr>
            <a:spLocks noChangeArrowheads="1"/>
          </p:cNvSpPr>
          <p:nvPr/>
        </p:nvSpPr>
        <p:spPr bwMode="auto">
          <a:xfrm>
            <a:off x="4181475" y="3843218"/>
            <a:ext cx="1457325" cy="919401"/>
          </a:xfrm>
          <a:prstGeom prst="flowChartAlternateProcess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72941"/>
                  <a:invGamma/>
                </a:schemeClr>
              </a:gs>
            </a:gsLst>
            <a:lin ang="5400000" scaled="1"/>
          </a:gradFill>
          <a:ln w="22225">
            <a:solidFill>
              <a:schemeClr val="bg2"/>
            </a:solidFill>
            <a:miter lim="800000"/>
            <a:headEnd/>
            <a:tailEnd/>
          </a:ln>
          <a:effectLst>
            <a:outerShdw dist="63500" dir="3187806" algn="ctr" rotWithShape="0">
              <a:schemeClr val="bg2">
                <a:alpha val="50000"/>
              </a:schemeClr>
            </a:outerShdw>
          </a:effectLst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en-US" sz="1600" b="1">
                <a:solidFill>
                  <a:schemeClr val="bg1"/>
                </a:solidFill>
                <a:latin typeface="Verdana" pitchFamily="34" charset="0"/>
              </a:rPr>
              <a:t>Accuracy</a:t>
            </a:r>
          </a:p>
          <a:p>
            <a:pPr algn="ctr" eaLnBrk="0" hangingPunct="0">
              <a:defRPr/>
            </a:pPr>
            <a:r>
              <a:rPr lang="en-US" sz="1600">
                <a:solidFill>
                  <a:schemeClr val="bg1"/>
                </a:solidFill>
                <a:latin typeface="Verdana" pitchFamily="34" charset="0"/>
              </a:rPr>
              <a:t>(Central Location)</a:t>
            </a:r>
          </a:p>
        </p:txBody>
      </p:sp>
      <p:sp>
        <p:nvSpPr>
          <p:cNvPr id="122904" name="AutoShape 24"/>
          <p:cNvSpPr>
            <a:spLocks noChangeArrowheads="1"/>
          </p:cNvSpPr>
          <p:nvPr/>
        </p:nvSpPr>
        <p:spPr bwMode="auto">
          <a:xfrm rot="-5400000">
            <a:off x="5897563" y="3890963"/>
            <a:ext cx="533400" cy="838200"/>
          </a:xfrm>
          <a:prstGeom prst="downArrow">
            <a:avLst>
              <a:gd name="adj1" fmla="val 50000"/>
              <a:gd name="adj2" fmla="val 39286"/>
            </a:avLst>
          </a:prstGeom>
          <a:solidFill>
            <a:srgbClr val="99CCFF"/>
          </a:solidFill>
          <a:ln w="22225">
            <a:solidFill>
              <a:schemeClr val="bg2"/>
            </a:solidFill>
            <a:miter lim="800000"/>
            <a:headEnd/>
            <a:tailEnd/>
          </a:ln>
          <a:effectLst>
            <a:outerShdw dist="63500" dir="3187806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zh-CN" altLang="zh-CN">
              <a:ea typeface="SimSun" pitchFamily="2" charset="-122"/>
            </a:endParaRPr>
          </a:p>
        </p:txBody>
      </p:sp>
      <p:sp>
        <p:nvSpPr>
          <p:cNvPr id="87063" name="AutoShape 25"/>
          <p:cNvSpPr>
            <a:spLocks noChangeArrowheads="1"/>
          </p:cNvSpPr>
          <p:nvPr/>
        </p:nvSpPr>
        <p:spPr bwMode="auto">
          <a:xfrm>
            <a:off x="2236788" y="5397500"/>
            <a:ext cx="1806575" cy="684213"/>
          </a:xfrm>
          <a:prstGeom prst="flowChartAlternateProcess">
            <a:avLst/>
          </a:prstGeom>
          <a:solidFill>
            <a:srgbClr val="FFFFFF">
              <a:alpha val="79999"/>
            </a:srgbClr>
          </a:solidFill>
          <a:ln w="222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endParaRPr lang="en-US" altLang="zh-CN" b="1">
              <a:latin typeface="Verdana" pitchFamily="34" charset="0"/>
              <a:ea typeface="SimSun" pitchFamily="2" charset="-122"/>
            </a:endParaRPr>
          </a:p>
          <a:p>
            <a:pPr algn="ctr" eaLnBrk="0" hangingPunct="0"/>
            <a:endParaRPr lang="en-US" altLang="zh-CN" b="1">
              <a:latin typeface="Verdana" pitchFamily="34" charset="0"/>
              <a:ea typeface="SimSun" pitchFamily="2" charset="-122"/>
            </a:endParaRPr>
          </a:p>
        </p:txBody>
      </p:sp>
      <p:sp>
        <p:nvSpPr>
          <p:cNvPr id="87064" name="Rectangle 26"/>
          <p:cNvSpPr>
            <a:spLocks noChangeArrowheads="1"/>
          </p:cNvSpPr>
          <p:nvPr/>
        </p:nvSpPr>
        <p:spPr bwMode="auto">
          <a:xfrm>
            <a:off x="4478338" y="5348288"/>
            <a:ext cx="4227512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b="1">
                <a:solidFill>
                  <a:schemeClr val="bg2"/>
                </a:solidFill>
                <a:latin typeface="Verdana" pitchFamily="34" charset="0"/>
                <a:ea typeface="SimSun" pitchFamily="2" charset="-122"/>
              </a:rPr>
              <a:t>Calibration Addresses Accuracy</a:t>
            </a:r>
          </a:p>
        </p:txBody>
      </p:sp>
      <p:sp>
        <p:nvSpPr>
          <p:cNvPr id="87065" name="AutoShape 27"/>
          <p:cNvSpPr>
            <a:spLocks noChangeArrowheads="1"/>
          </p:cNvSpPr>
          <p:nvPr/>
        </p:nvSpPr>
        <p:spPr bwMode="auto">
          <a:xfrm>
            <a:off x="4183063" y="3844925"/>
            <a:ext cx="1455737" cy="915988"/>
          </a:xfrm>
          <a:prstGeom prst="flowChartAlternateProcess">
            <a:avLst/>
          </a:prstGeom>
          <a:solidFill>
            <a:srgbClr val="FFFFFF">
              <a:alpha val="79999"/>
            </a:srgbClr>
          </a:solidFill>
          <a:ln w="222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CN" altLang="zh-CN" sz="1800" dirty="0">
              <a:solidFill>
                <a:schemeClr val="bg1"/>
              </a:solidFill>
              <a:latin typeface="Verdana" pitchFamily="34" charset="0"/>
              <a:ea typeface="SimSun" pitchFamily="2" charset="-122"/>
            </a:endParaRPr>
          </a:p>
        </p:txBody>
      </p:sp>
      <p:sp>
        <p:nvSpPr>
          <p:cNvPr id="122908" name="AutoShape 28"/>
          <p:cNvSpPr>
            <a:spLocks noChangeArrowheads="1"/>
          </p:cNvSpPr>
          <p:nvPr/>
        </p:nvSpPr>
        <p:spPr bwMode="auto">
          <a:xfrm>
            <a:off x="6869113" y="3519488"/>
            <a:ext cx="1344612" cy="388937"/>
          </a:xfrm>
          <a:prstGeom prst="flowChartAlternateProcess">
            <a:avLst/>
          </a:prstGeom>
          <a:solidFill>
            <a:srgbClr val="FFFFFF">
              <a:alpha val="80000"/>
            </a:srgbClr>
          </a:solidFill>
          <a:ln w="22225">
            <a:noFill/>
            <a:miter lim="800000"/>
            <a:headEnd/>
            <a:tailEnd/>
          </a:ln>
          <a:effectLst>
            <a:outerShdw dist="63500" dir="3187806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hangingPunct="0"/>
            <a:endParaRPr lang="zh-CN" altLang="zh-CN" sz="1600">
              <a:solidFill>
                <a:schemeClr val="bg1"/>
              </a:solidFill>
              <a:latin typeface="Verdana" pitchFamily="34" charset="0"/>
              <a:ea typeface="SimSun" pitchFamily="2" charset="-122"/>
            </a:endParaRPr>
          </a:p>
        </p:txBody>
      </p:sp>
      <p:sp>
        <p:nvSpPr>
          <p:cNvPr id="87067" name="AutoShape 29"/>
          <p:cNvSpPr>
            <a:spLocks noChangeArrowheads="1"/>
          </p:cNvSpPr>
          <p:nvPr/>
        </p:nvSpPr>
        <p:spPr bwMode="auto">
          <a:xfrm>
            <a:off x="6869113" y="4095750"/>
            <a:ext cx="746125" cy="388938"/>
          </a:xfrm>
          <a:prstGeom prst="flowChartAlternateProcess">
            <a:avLst/>
          </a:prstGeom>
          <a:solidFill>
            <a:srgbClr val="FFFFFF">
              <a:alpha val="79999"/>
            </a:srgbClr>
          </a:solidFill>
          <a:ln w="222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CN" altLang="zh-CN" sz="1600">
              <a:solidFill>
                <a:schemeClr val="bg1"/>
              </a:solidFill>
              <a:latin typeface="Verdana" pitchFamily="34" charset="0"/>
              <a:ea typeface="SimSun" pitchFamily="2" charset="-122"/>
            </a:endParaRPr>
          </a:p>
        </p:txBody>
      </p:sp>
      <p:sp>
        <p:nvSpPr>
          <p:cNvPr id="87068" name="AutoShape 30"/>
          <p:cNvSpPr>
            <a:spLocks noChangeArrowheads="1"/>
          </p:cNvSpPr>
          <p:nvPr/>
        </p:nvSpPr>
        <p:spPr bwMode="auto">
          <a:xfrm>
            <a:off x="6869113" y="4705350"/>
            <a:ext cx="1273175" cy="388938"/>
          </a:xfrm>
          <a:prstGeom prst="flowChartAlternateProcess">
            <a:avLst/>
          </a:prstGeom>
          <a:solidFill>
            <a:srgbClr val="FFFFFF">
              <a:alpha val="79999"/>
            </a:srgbClr>
          </a:solidFill>
          <a:ln w="222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zh-CN" altLang="zh-CN" sz="1600">
              <a:solidFill>
                <a:schemeClr val="bg1"/>
              </a:solidFill>
              <a:latin typeface="Verdana" pitchFamily="34" charset="0"/>
              <a:ea typeface="SimSun" pitchFamily="2" charset="-122"/>
            </a:endParaRPr>
          </a:p>
        </p:txBody>
      </p:sp>
      <p:sp>
        <p:nvSpPr>
          <p:cNvPr id="87069" name="AutoShape 31"/>
          <p:cNvSpPr>
            <a:spLocks noChangeArrowheads="1"/>
          </p:cNvSpPr>
          <p:nvPr/>
        </p:nvSpPr>
        <p:spPr bwMode="auto">
          <a:xfrm rot="-5400000">
            <a:off x="5897563" y="3890963"/>
            <a:ext cx="533400" cy="838200"/>
          </a:xfrm>
          <a:prstGeom prst="downArrow">
            <a:avLst>
              <a:gd name="adj1" fmla="val 50000"/>
              <a:gd name="adj2" fmla="val 39286"/>
            </a:avLst>
          </a:prstGeom>
          <a:solidFill>
            <a:srgbClr val="FFFFFF">
              <a:alpha val="79999"/>
            </a:srgbClr>
          </a:solidFill>
          <a:ln w="222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zh-CN">
              <a:ea typeface="SimSun" pitchFamily="2" charset="-122"/>
            </a:endParaRPr>
          </a:p>
        </p:txBody>
      </p:sp>
      <p:sp>
        <p:nvSpPr>
          <p:cNvPr id="87070" name="AutoShape 32"/>
          <p:cNvSpPr>
            <a:spLocks noChangeArrowheads="1"/>
          </p:cNvSpPr>
          <p:nvPr/>
        </p:nvSpPr>
        <p:spPr bwMode="auto">
          <a:xfrm flipV="1">
            <a:off x="3189288" y="3646488"/>
            <a:ext cx="914400" cy="9906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FFFF">
              <a:alpha val="79999"/>
            </a:srgbClr>
          </a:solidFill>
          <a:ln w="222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7071" name="AutoShape 33"/>
          <p:cNvSpPr>
            <a:spLocks noChangeArrowheads="1"/>
          </p:cNvSpPr>
          <p:nvPr/>
        </p:nvSpPr>
        <p:spPr bwMode="auto">
          <a:xfrm flipV="1">
            <a:off x="1182688" y="4992688"/>
            <a:ext cx="914400" cy="9906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FFFF">
              <a:alpha val="79999"/>
            </a:srgbClr>
          </a:solidFill>
          <a:ln w="222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4408488" y="5715000"/>
            <a:ext cx="4478337" cy="692150"/>
            <a:chOff x="2840" y="3650"/>
            <a:chExt cx="2821" cy="436"/>
          </a:xfrm>
        </p:grpSpPr>
        <p:sp>
          <p:nvSpPr>
            <p:cNvPr id="122915" name="AutoShape 35"/>
            <p:cNvSpPr>
              <a:spLocks noChangeArrowheads="1"/>
            </p:cNvSpPr>
            <p:nvPr/>
          </p:nvSpPr>
          <p:spPr bwMode="gray">
            <a:xfrm>
              <a:off x="2840" y="3650"/>
              <a:ext cx="2821" cy="436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hlink">
                    <a:gamma/>
                    <a:tint val="69804"/>
                    <a:invGamma/>
                  </a:schemeClr>
                </a:gs>
                <a:gs pos="100000">
                  <a:schemeClr val="hlink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outerShdw dist="81320" dir="2319588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zh-CN" altLang="zh-CN" sz="1800">
                <a:ea typeface="SimSun" pitchFamily="2" charset="-122"/>
              </a:endParaRPr>
            </a:p>
          </p:txBody>
        </p:sp>
        <p:sp>
          <p:nvSpPr>
            <p:cNvPr id="87076" name="Rectangle 36"/>
            <p:cNvSpPr>
              <a:spLocks noChangeArrowheads="1"/>
            </p:cNvSpPr>
            <p:nvPr/>
          </p:nvSpPr>
          <p:spPr bwMode="gray">
            <a:xfrm>
              <a:off x="2903" y="3707"/>
              <a:ext cx="2715" cy="3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  <a:buClr>
                  <a:srgbClr val="1F3F5F"/>
                </a:buClr>
              </a:pPr>
              <a:r>
                <a:rPr lang="en-US" altLang="zh-CN" sz="1800" b="1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rPr>
                <a:t>Let’s take a closer look at Precision</a:t>
              </a:r>
            </a:p>
          </p:txBody>
        </p:sp>
      </p:grpSp>
      <p:sp>
        <p:nvSpPr>
          <p:cNvPr id="38" name="Rectangle 31"/>
          <p:cNvSpPr>
            <a:spLocks noChangeArrowheads="1"/>
          </p:cNvSpPr>
          <p:nvPr/>
        </p:nvSpPr>
        <p:spPr bwMode="white">
          <a:xfrm>
            <a:off x="0" y="0"/>
            <a:ext cx="9144000" cy="990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anchor="ctr"/>
          <a:lstStyle/>
          <a:p>
            <a:pPr>
              <a:lnSpc>
                <a:spcPct val="95000"/>
              </a:lnSpc>
            </a:pPr>
            <a:r>
              <a:rPr lang="en-US" altLang="zh-CN" sz="2800" dirty="0">
                <a:solidFill>
                  <a:schemeClr val="bg1"/>
                </a:solidFill>
                <a:latin typeface="+mn-lt"/>
                <a:ea typeface="SimSun" pitchFamily="2" charset="-122"/>
              </a:rPr>
              <a:t>Measurement System Analysis (MSA)</a:t>
            </a:r>
          </a:p>
        </p:txBody>
      </p:sp>
      <p:sp>
        <p:nvSpPr>
          <p:cNvPr id="40" name="Rectangle 27"/>
          <p:cNvSpPr txBox="1">
            <a:spLocks noChangeArrowheads="1"/>
          </p:cNvSpPr>
          <p:nvPr/>
        </p:nvSpPr>
        <p:spPr>
          <a:xfrm>
            <a:off x="69850" y="930275"/>
            <a:ext cx="5645150" cy="5937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Tx/>
              <a:buFont typeface="Arial"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/>
                <a:ea typeface="SimSun" pitchFamily="2" charset="-122"/>
                <a:cs typeface="Arial"/>
                <a:sym typeface="Arial"/>
              </a:rPr>
              <a:t>Observed Variation</a:t>
            </a:r>
            <a:endParaRPr kumimoji="0" lang="en-US" altLang="zh-CN" sz="2400" b="1" i="0" u="none" strike="noStrike" kern="0" cap="none" spc="0" normalizeH="0" baseline="0" noProof="0" dirty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/>
              <a:ea typeface="SimSun" pitchFamily="2" charset="-122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latin typeface="+mj-lt"/>
                <a:ea typeface="SimSun" pitchFamily="2" charset="-122"/>
              </a:rPr>
              <a:t>Measurement System Analysis (MSA)</a:t>
            </a:r>
            <a:endParaRPr lang="en-US" altLang="zh-CN" sz="2800" dirty="0" smtClean="0">
              <a:solidFill>
                <a:schemeClr val="bg1"/>
              </a:solidFill>
              <a:latin typeface="+mj-lt"/>
              <a:ea typeface="Cambria"/>
              <a:cs typeface="Cambria"/>
              <a:sym typeface="Cambria"/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582613" y="1700213"/>
            <a:ext cx="4425950" cy="3016210"/>
          </a:xfrm>
          <a:prstGeom prst="rect">
            <a:avLst/>
          </a:prstGeom>
          <a:solidFill>
            <a:srgbClr val="002163">
              <a:alpha val="20000"/>
            </a:srgbClr>
          </a:solidFill>
          <a:ln w="19050">
            <a:solidFill>
              <a:srgbClr val="002163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90513" eaLnBrk="0" hangingPunct="0"/>
            <a:endParaRPr lang="en-US" altLang="zh-CN" b="1" u="sng" dirty="0">
              <a:solidFill>
                <a:srgbClr val="002163"/>
              </a:solidFill>
              <a:latin typeface="Verdana" pitchFamily="34" charset="0"/>
              <a:ea typeface="SimSun" pitchFamily="2" charset="-122"/>
            </a:endParaRPr>
          </a:p>
          <a:p>
            <a:pPr marL="290513" eaLnBrk="0" hangingPunct="0"/>
            <a:r>
              <a:rPr lang="en-US" altLang="zh-CN" sz="2000" b="1" u="sng" dirty="0">
                <a:solidFill>
                  <a:srgbClr val="002163"/>
                </a:solidFill>
                <a:latin typeface="Verdana" pitchFamily="34" charset="0"/>
                <a:ea typeface="SimSun" pitchFamily="2" charset="-122"/>
              </a:rPr>
              <a:t>Error in Resolution</a:t>
            </a:r>
            <a:r>
              <a:rPr lang="en-US" altLang="zh-CN" dirty="0">
                <a:solidFill>
                  <a:srgbClr val="000000"/>
                </a:solidFill>
                <a:latin typeface="Verdana" pitchFamily="34" charset="0"/>
                <a:ea typeface="SimSun" pitchFamily="2" charset="-122"/>
              </a:rPr>
              <a:t/>
            </a:r>
            <a:br>
              <a:rPr lang="en-US" altLang="zh-CN" dirty="0">
                <a:solidFill>
                  <a:srgbClr val="000000"/>
                </a:solidFill>
                <a:latin typeface="Verdana" pitchFamily="34" charset="0"/>
                <a:ea typeface="SimSun" pitchFamily="2" charset="-122"/>
              </a:rPr>
            </a:br>
            <a:r>
              <a:rPr lang="en-US" altLang="zh-CN" sz="1800" b="1" dirty="0">
                <a:solidFill>
                  <a:srgbClr val="000000"/>
                </a:solidFill>
                <a:latin typeface="Verdana" pitchFamily="34" charset="0"/>
                <a:ea typeface="SimSun" pitchFamily="2" charset="-122"/>
              </a:rPr>
              <a:t>T</a:t>
            </a:r>
            <a:r>
              <a:rPr lang="en-US" altLang="zh-CN" sz="1800" b="1" dirty="0">
                <a:latin typeface="Verdana" pitchFamily="34" charset="0"/>
                <a:ea typeface="SimSun" pitchFamily="2" charset="-122"/>
              </a:rPr>
              <a:t>he inability to detect small changes.</a:t>
            </a:r>
            <a:endParaRPr lang="en-US" altLang="zh-CN" sz="1800" b="1" dirty="0">
              <a:solidFill>
                <a:srgbClr val="000000"/>
              </a:solidFill>
              <a:latin typeface="Verdana" pitchFamily="34" charset="0"/>
              <a:ea typeface="SimSun" pitchFamily="2" charset="-122"/>
            </a:endParaRPr>
          </a:p>
          <a:p>
            <a:pPr marL="290513" eaLnBrk="0" hangingPunct="0"/>
            <a:endParaRPr lang="en-US" altLang="zh-CN" b="1" u="sng" dirty="0">
              <a:solidFill>
                <a:srgbClr val="002163"/>
              </a:solidFill>
              <a:latin typeface="Verdana" pitchFamily="34" charset="0"/>
              <a:ea typeface="SimSun" pitchFamily="2" charset="-122"/>
            </a:endParaRPr>
          </a:p>
          <a:p>
            <a:pPr marL="290513" eaLnBrk="0" hangingPunct="0"/>
            <a:r>
              <a:rPr lang="en-US" altLang="zh-CN" sz="2000" b="1" u="sng" dirty="0">
                <a:solidFill>
                  <a:srgbClr val="002163"/>
                </a:solidFill>
                <a:latin typeface="Verdana" pitchFamily="34" charset="0"/>
                <a:ea typeface="SimSun" pitchFamily="2" charset="-122"/>
              </a:rPr>
              <a:t>Possible Cause</a:t>
            </a:r>
            <a:r>
              <a:rPr lang="en-US" altLang="zh-CN" dirty="0">
                <a:latin typeface="Verdana" pitchFamily="34" charset="0"/>
                <a:ea typeface="SimSun" pitchFamily="2" charset="-122"/>
              </a:rPr>
              <a:t> </a:t>
            </a:r>
            <a:br>
              <a:rPr lang="en-US" altLang="zh-CN" dirty="0">
                <a:latin typeface="Verdana" pitchFamily="34" charset="0"/>
                <a:ea typeface="SimSun" pitchFamily="2" charset="-122"/>
              </a:rPr>
            </a:br>
            <a:r>
              <a:rPr lang="en-US" altLang="zh-CN" sz="1800" b="1" dirty="0">
                <a:latin typeface="Verdana" pitchFamily="34" charset="0"/>
                <a:ea typeface="SimSun" pitchFamily="2" charset="-122"/>
              </a:rPr>
              <a:t>Wrong measurement device selected - divisions on scale not fine enough to detect changes.</a:t>
            </a:r>
          </a:p>
          <a:p>
            <a:pPr marL="290513" eaLnBrk="0" hangingPunct="0"/>
            <a:endParaRPr lang="en-US" altLang="zh-CN" b="1" dirty="0">
              <a:latin typeface="Verdana" pitchFamily="34" charset="0"/>
              <a:ea typeface="SimSun" pitchFamily="2" charset="-122"/>
            </a:endParaRPr>
          </a:p>
        </p:txBody>
      </p:sp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363538" y="1422400"/>
            <a:ext cx="2068512" cy="457200"/>
          </a:xfrm>
          <a:prstGeom prst="roundRect">
            <a:avLst>
              <a:gd name="adj" fmla="val 16667"/>
            </a:avLst>
          </a:prstGeom>
          <a:solidFill>
            <a:srgbClr val="002163"/>
          </a:solidFill>
          <a:ln w="28575" cap="rnd">
            <a:noFill/>
            <a:round/>
            <a:headEnd type="none" w="sm" len="sm"/>
            <a:tailEnd type="none" w="sm" len="sm"/>
          </a:ln>
        </p:spPr>
        <p:txBody>
          <a:bodyPr wrap="none" lIns="0" tIns="0" rIns="0" bIns="0" anchor="ctr" anchorCtr="1"/>
          <a:lstStyle/>
          <a:p>
            <a:pPr eaLnBrk="0" hangingPunct="0"/>
            <a:r>
              <a:rPr lang="en-US" altLang="zh-CN" sz="2200" dirty="0">
                <a:solidFill>
                  <a:schemeClr val="bg1"/>
                </a:solidFill>
                <a:latin typeface="Verdana" pitchFamily="34" charset="0"/>
                <a:ea typeface="SimSun" pitchFamily="2" charset="-122"/>
              </a:rPr>
              <a:t>Resolution</a:t>
            </a:r>
          </a:p>
        </p:txBody>
      </p:sp>
      <p:pic>
        <p:nvPicPr>
          <p:cNvPr id="5" name="Picture 8" descr="rul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73688" y="1981200"/>
            <a:ext cx="1733550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measurement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91275" y="3124200"/>
            <a:ext cx="1733550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Measurement System Analysis (MSA)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582613" y="1624013"/>
            <a:ext cx="4598987" cy="4062651"/>
          </a:xfrm>
          <a:prstGeom prst="rect">
            <a:avLst/>
          </a:prstGeom>
          <a:solidFill>
            <a:schemeClr val="hlink">
              <a:alpha val="20000"/>
            </a:schemeClr>
          </a:solidFill>
          <a:ln w="19050">
            <a:solidFill>
              <a:schemeClr val="hlink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90513" eaLnBrk="0" hangingPunct="0"/>
            <a:endParaRPr lang="en-US" altLang="zh-CN" b="1" u="sng" dirty="0">
              <a:solidFill>
                <a:srgbClr val="002163"/>
              </a:solidFill>
              <a:latin typeface="Verdana" pitchFamily="34" charset="0"/>
              <a:ea typeface="SimSun" pitchFamily="2" charset="-122"/>
            </a:endParaRPr>
          </a:p>
          <a:p>
            <a:pPr marL="290513" eaLnBrk="0" hangingPunct="0"/>
            <a:r>
              <a:rPr lang="en-US" altLang="zh-CN" sz="2000" b="1" u="sng" dirty="0">
                <a:latin typeface="Verdana" pitchFamily="34" charset="0"/>
                <a:ea typeface="SimSun" pitchFamily="2" charset="-122"/>
              </a:rPr>
              <a:t>Error in Repeatability</a:t>
            </a:r>
            <a:r>
              <a:rPr lang="en-US" altLang="zh-CN" dirty="0">
                <a:solidFill>
                  <a:srgbClr val="000000"/>
                </a:solidFill>
                <a:latin typeface="Verdana" pitchFamily="34" charset="0"/>
                <a:ea typeface="SimSun" pitchFamily="2" charset="-122"/>
              </a:rPr>
              <a:t/>
            </a:r>
            <a:br>
              <a:rPr lang="en-US" altLang="zh-CN" dirty="0">
                <a:solidFill>
                  <a:srgbClr val="000000"/>
                </a:solidFill>
                <a:latin typeface="Verdana" pitchFamily="34" charset="0"/>
                <a:ea typeface="SimSun" pitchFamily="2" charset="-122"/>
              </a:rPr>
            </a:br>
            <a:r>
              <a:rPr lang="en-US" altLang="zh-CN" sz="1800" b="1" dirty="0">
                <a:latin typeface="Verdana" pitchFamily="34" charset="0"/>
                <a:ea typeface="SimSun" pitchFamily="2" charset="-122"/>
              </a:rPr>
              <a:t>The inability to get the same answer from repeated measurements made of the same item under absolutely identical conditions.</a:t>
            </a:r>
          </a:p>
          <a:p>
            <a:pPr marL="290513" eaLnBrk="0" hangingPunct="0"/>
            <a:endParaRPr lang="en-US" altLang="zh-CN" b="1" u="sng" dirty="0">
              <a:solidFill>
                <a:srgbClr val="002163"/>
              </a:solidFill>
              <a:latin typeface="Verdana" pitchFamily="34" charset="0"/>
              <a:ea typeface="SimSun" pitchFamily="2" charset="-122"/>
            </a:endParaRPr>
          </a:p>
          <a:p>
            <a:pPr marL="290513" eaLnBrk="0" hangingPunct="0"/>
            <a:r>
              <a:rPr lang="en-US" altLang="zh-CN" sz="2000" b="1" u="sng" dirty="0">
                <a:latin typeface="Verdana" pitchFamily="34" charset="0"/>
                <a:ea typeface="SimSun" pitchFamily="2" charset="-122"/>
              </a:rPr>
              <a:t>Possible Cause</a:t>
            </a:r>
            <a:r>
              <a:rPr lang="en-US" altLang="zh-CN" dirty="0">
                <a:latin typeface="Verdana" pitchFamily="34" charset="0"/>
                <a:ea typeface="SimSun" pitchFamily="2" charset="-122"/>
              </a:rPr>
              <a:t> </a:t>
            </a:r>
            <a:br>
              <a:rPr lang="en-US" altLang="zh-CN" dirty="0">
                <a:latin typeface="Verdana" pitchFamily="34" charset="0"/>
                <a:ea typeface="SimSun" pitchFamily="2" charset="-122"/>
              </a:rPr>
            </a:br>
            <a:r>
              <a:rPr lang="en-US" altLang="zh-CN" sz="1800" b="1" dirty="0">
                <a:latin typeface="Verdana" pitchFamily="34" charset="0"/>
                <a:ea typeface="SimSun" pitchFamily="2" charset="-122"/>
              </a:rPr>
              <a:t>Lack of standard operating procedures (SOP), lack of training, measuring system </a:t>
            </a:r>
            <a:r>
              <a:rPr lang="en-US" altLang="zh-CN" sz="1800" b="1" dirty="0" err="1">
                <a:latin typeface="Verdana" pitchFamily="34" charset="0"/>
                <a:ea typeface="SimSun" pitchFamily="2" charset="-122"/>
              </a:rPr>
              <a:t>variablilty</a:t>
            </a:r>
            <a:r>
              <a:rPr lang="en-US" altLang="zh-CN" sz="1800" b="1" dirty="0">
                <a:latin typeface="Verdana" pitchFamily="34" charset="0"/>
                <a:ea typeface="SimSun" pitchFamily="2" charset="-122"/>
              </a:rPr>
              <a:t>.</a:t>
            </a:r>
          </a:p>
          <a:p>
            <a:pPr marL="290513" eaLnBrk="0" hangingPunct="0"/>
            <a:endParaRPr lang="en-US" altLang="zh-CN" b="1" dirty="0">
              <a:latin typeface="Verdana" pitchFamily="34" charset="0"/>
              <a:ea typeface="SimSun" pitchFamily="2" charset="-122"/>
            </a:endParaRPr>
          </a:p>
          <a:p>
            <a:pPr marL="290513" eaLnBrk="0" hangingPunct="0"/>
            <a:endParaRPr lang="en-US" altLang="zh-CN" b="1" dirty="0">
              <a:latin typeface="Verdana" pitchFamily="34" charset="0"/>
              <a:ea typeface="SimSun" pitchFamily="2" charset="-122"/>
            </a:endParaRPr>
          </a:p>
        </p:txBody>
      </p:sp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363538" y="1346200"/>
            <a:ext cx="2068512" cy="457200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 w="28575" cap="rnd">
            <a:noFill/>
            <a:round/>
            <a:headEnd type="none" w="sm" len="sm"/>
            <a:tailEnd type="none" w="sm" len="sm"/>
          </a:ln>
        </p:spPr>
        <p:txBody>
          <a:bodyPr wrap="none" lIns="0" tIns="0" rIns="0" bIns="0" anchor="ctr" anchorCtr="1"/>
          <a:lstStyle/>
          <a:p>
            <a:pPr eaLnBrk="0" hangingPunct="0"/>
            <a:r>
              <a:rPr lang="en-US" altLang="zh-CN" sz="2200">
                <a:solidFill>
                  <a:schemeClr val="bg1"/>
                </a:solidFill>
                <a:latin typeface="Verdana" pitchFamily="34" charset="0"/>
                <a:ea typeface="SimSun" pitchFamily="2" charset="-122"/>
              </a:rPr>
              <a:t>Repeatability</a:t>
            </a:r>
          </a:p>
        </p:txBody>
      </p:sp>
      <p:pic>
        <p:nvPicPr>
          <p:cNvPr id="5" name="Picture 8" descr="ruler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84800" y="1905000"/>
            <a:ext cx="1733550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compa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48413" y="3119438"/>
            <a:ext cx="1733550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5638800" y="5257800"/>
            <a:ext cx="3124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Equipment Variation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Measurement System Analysis (MSA)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582613" y="1624013"/>
            <a:ext cx="4440237" cy="3108543"/>
          </a:xfrm>
          <a:prstGeom prst="rect">
            <a:avLst/>
          </a:prstGeom>
          <a:solidFill>
            <a:srgbClr val="A50021">
              <a:alpha val="18039"/>
            </a:srgbClr>
          </a:solidFill>
          <a:ln w="19050">
            <a:solidFill>
              <a:srgbClr val="A5002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90513" eaLnBrk="0" hangingPunct="0"/>
            <a:endParaRPr lang="en-US" altLang="zh-CN" b="1" u="sng" dirty="0">
              <a:solidFill>
                <a:srgbClr val="002163"/>
              </a:solidFill>
              <a:latin typeface="Verdana" pitchFamily="34" charset="0"/>
              <a:ea typeface="SimSun" pitchFamily="2" charset="-122"/>
            </a:endParaRPr>
          </a:p>
          <a:p>
            <a:pPr marL="290513" eaLnBrk="0" hangingPunct="0"/>
            <a:r>
              <a:rPr lang="en-US" altLang="zh-CN" sz="2000" b="1" u="sng" dirty="0">
                <a:latin typeface="Verdana" pitchFamily="34" charset="0"/>
                <a:ea typeface="SimSun" pitchFamily="2" charset="-122"/>
              </a:rPr>
              <a:t>Error in Reproducibility</a:t>
            </a:r>
            <a:r>
              <a:rPr lang="en-US" altLang="zh-CN" dirty="0">
                <a:solidFill>
                  <a:srgbClr val="000000"/>
                </a:solidFill>
                <a:latin typeface="Verdana" pitchFamily="34" charset="0"/>
                <a:ea typeface="SimSun" pitchFamily="2" charset="-122"/>
              </a:rPr>
              <a:t/>
            </a:r>
            <a:br>
              <a:rPr lang="en-US" altLang="zh-CN" dirty="0">
                <a:solidFill>
                  <a:srgbClr val="000000"/>
                </a:solidFill>
                <a:latin typeface="Verdana" pitchFamily="34" charset="0"/>
                <a:ea typeface="SimSun" pitchFamily="2" charset="-122"/>
              </a:rPr>
            </a:br>
            <a:r>
              <a:rPr lang="en-US" altLang="zh-CN" sz="1800" b="1" dirty="0">
                <a:latin typeface="Verdana" pitchFamily="34" charset="0"/>
                <a:ea typeface="SimSun" pitchFamily="2" charset="-122"/>
              </a:rPr>
              <a:t>The inability to get the same answer from repeated measurements made under various conditions from different inspectors.</a:t>
            </a:r>
            <a:endParaRPr lang="en-US" altLang="zh-CN" sz="1800" b="1" u="sng" dirty="0">
              <a:solidFill>
                <a:srgbClr val="002163"/>
              </a:solidFill>
              <a:latin typeface="Verdana" pitchFamily="34" charset="0"/>
              <a:ea typeface="SimSun" pitchFamily="2" charset="-122"/>
            </a:endParaRPr>
          </a:p>
          <a:p>
            <a:pPr marL="290513" eaLnBrk="0" hangingPunct="0"/>
            <a:endParaRPr lang="en-US" altLang="zh-CN" sz="2000" b="1" u="sng" dirty="0">
              <a:latin typeface="Verdana" pitchFamily="34" charset="0"/>
              <a:ea typeface="SimSun" pitchFamily="2" charset="-122"/>
            </a:endParaRPr>
          </a:p>
          <a:p>
            <a:pPr marL="290513" eaLnBrk="0" hangingPunct="0"/>
            <a:r>
              <a:rPr lang="en-US" altLang="zh-CN" sz="2000" b="1" u="sng" dirty="0">
                <a:latin typeface="Verdana" pitchFamily="34" charset="0"/>
                <a:ea typeface="SimSun" pitchFamily="2" charset="-122"/>
              </a:rPr>
              <a:t>Possible Cause</a:t>
            </a:r>
            <a:r>
              <a:rPr lang="en-US" altLang="zh-CN" dirty="0">
                <a:latin typeface="Verdana" pitchFamily="34" charset="0"/>
                <a:ea typeface="SimSun" pitchFamily="2" charset="-122"/>
              </a:rPr>
              <a:t> </a:t>
            </a:r>
            <a:br>
              <a:rPr lang="en-US" altLang="zh-CN" dirty="0">
                <a:latin typeface="Verdana" pitchFamily="34" charset="0"/>
                <a:ea typeface="SimSun" pitchFamily="2" charset="-122"/>
              </a:rPr>
            </a:br>
            <a:r>
              <a:rPr lang="en-US" altLang="zh-CN" sz="1800" b="1" dirty="0">
                <a:latin typeface="Verdana" pitchFamily="34" charset="0"/>
                <a:ea typeface="SimSun" pitchFamily="2" charset="-122"/>
              </a:rPr>
              <a:t>Lack of SOP, lack of training.</a:t>
            </a:r>
          </a:p>
          <a:p>
            <a:pPr marL="290513" eaLnBrk="0" hangingPunct="0"/>
            <a:endParaRPr lang="en-US" altLang="zh-CN" b="1" dirty="0">
              <a:latin typeface="Verdana" pitchFamily="34" charset="0"/>
              <a:ea typeface="SimSun" pitchFamily="2" charset="-122"/>
            </a:endParaRPr>
          </a:p>
        </p:txBody>
      </p:sp>
      <p:sp>
        <p:nvSpPr>
          <p:cNvPr id="4" name="AutoShape 9"/>
          <p:cNvSpPr>
            <a:spLocks noChangeArrowheads="1"/>
          </p:cNvSpPr>
          <p:nvPr/>
        </p:nvSpPr>
        <p:spPr bwMode="auto">
          <a:xfrm>
            <a:off x="363538" y="1346200"/>
            <a:ext cx="2185987" cy="457200"/>
          </a:xfrm>
          <a:prstGeom prst="roundRect">
            <a:avLst>
              <a:gd name="adj" fmla="val 16667"/>
            </a:avLst>
          </a:prstGeom>
          <a:solidFill>
            <a:srgbClr val="A50021"/>
          </a:solidFill>
          <a:ln w="28575" cap="rnd">
            <a:noFill/>
            <a:round/>
            <a:headEnd type="none" w="sm" len="sm"/>
            <a:tailEnd type="none" w="sm" len="sm"/>
          </a:ln>
        </p:spPr>
        <p:txBody>
          <a:bodyPr wrap="none" lIns="0" tIns="0" rIns="0" bIns="0" anchor="ctr" anchorCtr="1"/>
          <a:lstStyle/>
          <a:p>
            <a:pPr eaLnBrk="0" hangingPunct="0"/>
            <a:r>
              <a:rPr lang="en-US" altLang="zh-CN" sz="2200" dirty="0">
                <a:solidFill>
                  <a:schemeClr val="bg1"/>
                </a:solidFill>
                <a:latin typeface="Verdana" pitchFamily="34" charset="0"/>
                <a:ea typeface="SimSun" pitchFamily="2" charset="-122"/>
              </a:rPr>
              <a:t>Reproducibility</a:t>
            </a:r>
          </a:p>
        </p:txBody>
      </p:sp>
      <p:pic>
        <p:nvPicPr>
          <p:cNvPr id="5" name="Picture 10" descr="rulers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0988" y="1901825"/>
            <a:ext cx="1733550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1" descr="compass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16675" y="2873375"/>
            <a:ext cx="1733550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3"/>
          <p:cNvSpPr txBox="1">
            <a:spLocks noChangeArrowheads="1"/>
          </p:cNvSpPr>
          <p:nvPr/>
        </p:nvSpPr>
        <p:spPr bwMode="auto">
          <a:xfrm>
            <a:off x="5562600" y="5257800"/>
            <a:ext cx="2971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Appraiser Variation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Variable MSA – Gage R&amp;R Study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216900" cy="5105400"/>
          </a:xfrm>
        </p:spPr>
        <p:txBody>
          <a:bodyPr/>
          <a:lstStyle/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Tx/>
              <a:buChar char="•"/>
            </a:pPr>
            <a:r>
              <a:rPr lang="en-US" altLang="zh-CN" sz="2000" b="1" dirty="0" smtClean="0">
                <a:ea typeface="SimSun" pitchFamily="2" charset="-122"/>
              </a:rPr>
              <a:t>Gage R&amp;R is the combined estimate of measurement system </a:t>
            </a:r>
            <a:r>
              <a:rPr lang="en-US" altLang="zh-CN" sz="20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Repeatability</a:t>
            </a:r>
            <a:r>
              <a:rPr lang="en-US" altLang="zh-CN" sz="2000" b="1" dirty="0" smtClean="0">
                <a:ea typeface="SimSun" pitchFamily="2" charset="-122"/>
              </a:rPr>
              <a:t> and </a:t>
            </a:r>
            <a:r>
              <a:rPr lang="en-US" altLang="zh-CN" sz="20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Reproducibility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Tx/>
              <a:buChar char="•"/>
            </a:pPr>
            <a:r>
              <a:rPr lang="en-US" altLang="zh-CN" sz="2000" b="1" dirty="0" smtClean="0">
                <a:solidFill>
                  <a:schemeClr val="tx1"/>
                </a:solidFill>
                <a:ea typeface="SimSun" pitchFamily="2" charset="-122"/>
              </a:rPr>
              <a:t>Typically, a 3-person study is performed</a:t>
            </a:r>
          </a:p>
          <a:p>
            <a:pPr lvl="1" eaLnBrk="1" hangingPunct="1"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 typeface="Wingdings" pitchFamily="2" charset="2"/>
              <a:buChar char="Ø"/>
            </a:pPr>
            <a:r>
              <a:rPr lang="en-US" altLang="zh-CN" sz="1800" b="1" dirty="0" smtClean="0">
                <a:solidFill>
                  <a:schemeClr val="tx1"/>
                </a:solidFill>
                <a:ea typeface="SimSun" pitchFamily="2" charset="-122"/>
              </a:rPr>
              <a:t>Each person randomly measures 10 marked parts per trial</a:t>
            </a:r>
          </a:p>
          <a:p>
            <a:pPr lvl="1" eaLnBrk="1" hangingPunct="1"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 typeface="Wingdings" pitchFamily="2" charset="2"/>
              <a:buChar char="Ø"/>
            </a:pPr>
            <a:r>
              <a:rPr lang="en-US" altLang="zh-CN" sz="1800" b="1" dirty="0" smtClean="0">
                <a:solidFill>
                  <a:schemeClr val="tx1"/>
                </a:solidFill>
                <a:ea typeface="SimSun" pitchFamily="2" charset="-122"/>
              </a:rPr>
              <a:t>Each person can perform up to 3 trials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Tx/>
              <a:buChar char="•"/>
            </a:pPr>
            <a:r>
              <a:rPr lang="en-US" altLang="zh-CN" sz="2000" b="1" dirty="0" smtClean="0">
                <a:solidFill>
                  <a:schemeClr val="tx1"/>
                </a:solidFill>
                <a:ea typeface="SimSun" pitchFamily="2" charset="-122"/>
              </a:rPr>
              <a:t>There are 3 key indicators</a:t>
            </a:r>
          </a:p>
          <a:p>
            <a:pPr lvl="1" eaLnBrk="1" hangingPunct="1"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 typeface="Wingdings" pitchFamily="2" charset="2"/>
              <a:buChar char="Ø"/>
            </a:pPr>
            <a:r>
              <a:rPr lang="en-US" altLang="zh-CN" sz="18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EV</a:t>
            </a:r>
            <a:r>
              <a:rPr lang="en-US" altLang="zh-CN" sz="1800" b="1" dirty="0" smtClean="0">
                <a:solidFill>
                  <a:schemeClr val="tx1"/>
                </a:solidFill>
                <a:ea typeface="SimSun" pitchFamily="2" charset="-122"/>
              </a:rPr>
              <a:t> or Equipment Variation</a:t>
            </a:r>
          </a:p>
          <a:p>
            <a:pPr lvl="1" eaLnBrk="1" hangingPunct="1"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 typeface="Wingdings" pitchFamily="2" charset="2"/>
              <a:buChar char="Ø"/>
            </a:pPr>
            <a:r>
              <a:rPr lang="en-US" altLang="zh-CN" sz="18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AV</a:t>
            </a:r>
            <a:r>
              <a:rPr lang="en-US" altLang="zh-CN" sz="1800" b="1" dirty="0" smtClean="0">
                <a:solidFill>
                  <a:schemeClr val="tx1"/>
                </a:solidFill>
                <a:ea typeface="SimSun" pitchFamily="2" charset="-122"/>
              </a:rPr>
              <a:t> or Appraiser Variation</a:t>
            </a:r>
          </a:p>
          <a:p>
            <a:pPr lvl="1" eaLnBrk="1" hangingPunct="1"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 typeface="Wingdings" pitchFamily="2" charset="2"/>
              <a:buChar char="Ø"/>
            </a:pPr>
            <a:r>
              <a:rPr lang="en-US" altLang="zh-CN" sz="1800" b="1" dirty="0" smtClean="0">
                <a:solidFill>
                  <a:schemeClr val="tx1"/>
                </a:solidFill>
                <a:ea typeface="SimSun" pitchFamily="2" charset="-122"/>
              </a:rPr>
              <a:t>Overall </a:t>
            </a:r>
            <a:r>
              <a:rPr lang="en-US" altLang="zh-CN" sz="18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% GRR</a:t>
            </a:r>
          </a:p>
          <a:p>
            <a:pPr eaLnBrk="1" hangingPunct="1">
              <a:buClr>
                <a:srgbClr val="A50021"/>
              </a:buClr>
              <a:buFontTx/>
              <a:buChar char="•"/>
            </a:pPr>
            <a:endParaRPr lang="en-US" altLang="zh-CN" sz="1800" b="1" dirty="0" smtClean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  <a:ea typeface="SimSun" pitchFamily="2" charset="-122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Variable MSA – Gage R&amp;R Study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142998" y="1066800"/>
          <a:ext cx="6781799" cy="5215938"/>
        </p:xfrm>
        <a:graphic>
          <a:graphicData uri="http://schemas.openxmlformats.org/drawingml/2006/table">
            <a:tbl>
              <a:tblPr/>
              <a:tblGrid>
                <a:gridCol w="538521"/>
                <a:gridCol w="538521"/>
                <a:gridCol w="473901"/>
                <a:gridCol w="473901"/>
                <a:gridCol w="473901"/>
                <a:gridCol w="473901"/>
                <a:gridCol w="473901"/>
                <a:gridCol w="473901"/>
                <a:gridCol w="473901"/>
                <a:gridCol w="549290"/>
                <a:gridCol w="603147"/>
                <a:gridCol w="761112"/>
                <a:gridCol w="473901"/>
              </a:tblGrid>
              <a:tr h="14974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 dirty="0">
                          <a:latin typeface="Arial"/>
                        </a:rPr>
                        <a:t>OPERATOR 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1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OPERATOR 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OPERATOR 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746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Sample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Trial 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Trial 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Trial 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Range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Trial 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Trial 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Trial 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Range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Trial 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Trial 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Trial 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Range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746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900" b="0" i="0" u="none" strike="noStrike"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0.0000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0.0000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746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900" b="0" i="0" u="none" strike="noStrike">
                          <a:latin typeface="Arial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0.0000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0.0000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746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9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0.0000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0.0000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746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900" b="0" i="0" u="none" strike="noStrike">
                          <a:latin typeface="Arial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0.0000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0.0000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746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900" b="0" i="0" u="none" strike="noStrike">
                          <a:latin typeface="Arial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0.0000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0.0000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746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900" b="0" i="0" u="none" strike="noStrike">
                          <a:latin typeface="Arial"/>
                        </a:rPr>
                        <a:t>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0.0000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0.0000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746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900" b="0" i="0" u="none" strike="noStrike">
                          <a:latin typeface="Arial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0.0000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0.0000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746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900" b="0" i="0" u="none" strike="noStrike">
                          <a:latin typeface="Arial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0.0000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0.0000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746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900" b="0" i="0" u="none" strike="noStrike">
                          <a:latin typeface="Arial"/>
                        </a:rPr>
                        <a:t>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0.0000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0.0000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746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900" b="0" i="0" u="none" strike="noStrike">
                          <a:latin typeface="Arial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0.0000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0.0000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74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TTLS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0.000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0.0000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746"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0.0000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0.0000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746"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Sum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900" b="0" i="0" u="none" strike="noStrike">
                          <a:latin typeface="Arial"/>
                        </a:rPr>
                        <a:t>0.0000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Sum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900" b="0" i="0" u="none" strike="noStrike">
                          <a:latin typeface="Arial"/>
                        </a:rPr>
                        <a:t>0.0000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Sum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900" b="0" i="0" u="none" strike="noStrike">
                          <a:latin typeface="Arial"/>
                        </a:rPr>
                        <a:t>0.0000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9746"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XA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#DIV/0!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XB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#DIV/0!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XC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900" b="0" i="0" u="none" strike="noStrike">
                          <a:latin typeface="Arial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9746"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9746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TEST FOR CONTROL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X min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#DIV/0!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9746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Upper Control Limit, UCLr = D4R =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900" b="0" i="0" u="none" strike="noStrike">
                          <a:latin typeface="Arial"/>
                        </a:rPr>
                        <a:t>2.57000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x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900" b="0" i="0" u="none" strike="noStrike">
                          <a:latin typeface="Arial"/>
                        </a:rPr>
                        <a:t>0.00000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900" b="0" i="0" u="none" strike="noStrike">
                          <a:latin typeface="Arial"/>
                        </a:rPr>
                        <a:t>=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900" b="1" i="0" u="none" strike="noStrike">
                          <a:latin typeface="Arial"/>
                        </a:rPr>
                        <a:t>0.0000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 dirty="0">
                          <a:latin typeface="Arial"/>
                        </a:rPr>
                        <a:t>X max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#DIV/0!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4619">
                <a:tc gridSpan="13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If any individual range exceeds this limit, the measurement or reading should be reviewed, repeated,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79552">
                <a:tc gridSpan="13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corrected, or discarded as appropriate, and new averages and ranges should be computed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49746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Factors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9746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# Trials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# Oprs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9746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K1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4.56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3.05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K2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3.65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2.70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9746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D4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3.27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900" b="0" i="0" u="none" strike="noStrike">
                          <a:latin typeface="Arial"/>
                        </a:rPr>
                        <a:t>2.57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n=# parts, t=# trials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4232">
                <a:tc gridSpan="8"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latin typeface="Arial"/>
                        </a:rPr>
                        <a:t>MEASUREMENT SYSTEM / GAUGE / CAPABILITY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Repeatability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224619">
                <a:tc gridSpan="7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Equipment Variation ("Repeatability") = K1R  =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900" b="0" i="0" u="none" strike="noStrike">
                          <a:latin typeface="Arial"/>
                        </a:rPr>
                        <a:t>3.05000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x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900" b="0" i="0" u="none" strike="noStrike">
                          <a:latin typeface="Arial"/>
                        </a:rPr>
                        <a:t>0.00000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900" b="0" i="0" u="none" strike="noStrike">
                          <a:latin typeface="Arial"/>
                        </a:rPr>
                        <a:t>=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900" b="1" i="0" u="none" strike="noStrike">
                          <a:latin typeface="Arial"/>
                        </a:rPr>
                        <a:t>0.00000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9746"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9746"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Reproducibility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% Tolerance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224619">
                <a:tc gridSpan="10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Operator Variation ("Reproducibility") =       (K2*Xdiff)</a:t>
                      </a:r>
                      <a:r>
                        <a:rPr lang="en-US" sz="900" b="0" i="0" u="none" strike="noStrike" baseline="30000">
                          <a:latin typeface="Arial"/>
                        </a:rPr>
                        <a:t>2</a:t>
                      </a:r>
                      <a:r>
                        <a:rPr lang="en-US" sz="900" b="0" i="0" u="none" strike="noStrike">
                          <a:latin typeface="Arial"/>
                        </a:rPr>
                        <a:t> - (EV)</a:t>
                      </a:r>
                      <a:r>
                        <a:rPr lang="en-US" sz="900" b="0" i="0" u="none" strike="noStrike" baseline="30000">
                          <a:latin typeface="Arial"/>
                        </a:rPr>
                        <a:t>2</a:t>
                      </a:r>
                      <a:r>
                        <a:rPr lang="en-US" sz="900" b="0" i="0" u="none" strike="noStrike">
                          <a:latin typeface="Arial"/>
                        </a:rPr>
                        <a:t>/nxt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latin typeface="Arial"/>
                        </a:rPr>
                        <a:t>#DIV/0!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9746"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90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zh-CN" altLang="en-US" sz="90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9746"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% Tolerance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224619">
                <a:tc gridSpan="9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Total "repeatability" and "reproducibility" Variation (R&amp;R)   =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latin typeface="Arial"/>
                        </a:rPr>
                        <a:t>#DIV/0!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9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6400800" y="4800600"/>
            <a:ext cx="1524000" cy="1600200"/>
          </a:xfrm>
          <a:prstGeom prst="rect">
            <a:avLst/>
          </a:prstGeom>
          <a:noFill/>
          <a:ln w="25400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zh-CN">
              <a:ea typeface="SimSun" pitchFamily="2" charset="-122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H="1">
            <a:off x="7086600" y="3886200"/>
            <a:ext cx="0" cy="990600"/>
          </a:xfrm>
          <a:prstGeom prst="line">
            <a:avLst/>
          </a:prstGeom>
          <a:noFill/>
          <a:ln w="101600">
            <a:solidFill>
              <a:srgbClr val="002163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6" name="Group 10"/>
          <p:cNvGrpSpPr>
            <a:grpSpLocks/>
          </p:cNvGrpSpPr>
          <p:nvPr/>
        </p:nvGrpSpPr>
        <p:grpSpPr bwMode="auto">
          <a:xfrm>
            <a:off x="5562600" y="3236912"/>
            <a:ext cx="3048000" cy="649288"/>
            <a:chOff x="48" y="2784"/>
            <a:chExt cx="2640" cy="624"/>
          </a:xfrm>
        </p:grpSpPr>
        <p:sp>
          <p:nvSpPr>
            <p:cNvPr id="7" name="AutoShape 11"/>
            <p:cNvSpPr>
              <a:spLocks noChangeArrowheads="1"/>
            </p:cNvSpPr>
            <p:nvPr/>
          </p:nvSpPr>
          <p:spPr bwMode="auto">
            <a:xfrm>
              <a:off x="48" y="2784"/>
              <a:ext cx="2640" cy="62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66667"/>
                    <a:invGamma/>
                  </a:schemeClr>
                </a:gs>
              </a:gsLst>
              <a:lin ang="5400000" scaled="1"/>
            </a:gra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zh-CN" altLang="zh-CN" sz="1300" b="1">
                <a:solidFill>
                  <a:schemeClr val="bg1"/>
                </a:solidFill>
                <a:latin typeface="Verdana" pitchFamily="34" charset="0"/>
                <a:ea typeface="SimSun" pitchFamily="2" charset="-122"/>
              </a:endParaRPr>
            </a:p>
          </p:txBody>
        </p:sp>
        <p:sp>
          <p:nvSpPr>
            <p:cNvPr id="8" name="AutoShape 12"/>
            <p:cNvSpPr>
              <a:spLocks noChangeArrowheads="1"/>
            </p:cNvSpPr>
            <p:nvPr/>
          </p:nvSpPr>
          <p:spPr bwMode="auto">
            <a:xfrm>
              <a:off x="96" y="2817"/>
              <a:ext cx="2544" cy="551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  <p:sp>
          <p:nvSpPr>
            <p:cNvPr id="9" name="Text Box 13"/>
            <p:cNvSpPr txBox="1">
              <a:spLocks noChangeArrowheads="1"/>
            </p:cNvSpPr>
            <p:nvPr/>
          </p:nvSpPr>
          <p:spPr bwMode="auto">
            <a:xfrm>
              <a:off x="186" y="2856"/>
              <a:ext cx="2407" cy="49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altLang="zh-CN" sz="1400" b="1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rPr>
                <a:t>Automatically calculates EV, AV, and % GRR! </a:t>
              </a:r>
              <a:endParaRPr lang="en-US" altLang="zh-CN" sz="1400" b="1" i="1">
                <a:solidFill>
                  <a:schemeClr val="bg1"/>
                </a:solidFill>
                <a:latin typeface="Verdana" pitchFamily="34" charset="0"/>
                <a:ea typeface="SimSun" pitchFamily="2" charset="-122"/>
              </a:endParaRPr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7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2181225"/>
            <a:ext cx="8429625" cy="4143375"/>
          </a:xfrm>
          <a:noFill/>
        </p:spPr>
        <p:txBody>
          <a:bodyPr lIns="90488" tIns="44450" rIns="90488" bIns="44450"/>
          <a:lstStyle/>
          <a:p>
            <a:pPr marL="457200" indent="-4572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 typeface="Monotype Sorts" pitchFamily="2" charset="2"/>
              <a:buAutoNum type="arabicPeriod"/>
            </a:pPr>
            <a:r>
              <a:rPr lang="en-US" altLang="zh-CN" sz="1500" b="1" dirty="0" smtClean="0">
                <a:ea typeface="SimSun" pitchFamily="2" charset="-122"/>
              </a:rPr>
              <a:t>Select </a:t>
            </a:r>
            <a:r>
              <a:rPr lang="en-US" altLang="zh-CN" sz="1500" b="1" dirty="0" smtClean="0">
                <a:solidFill>
                  <a:schemeClr val="tx1"/>
                </a:solidFill>
                <a:ea typeface="SimSun" pitchFamily="2" charset="-122"/>
              </a:rPr>
              <a:t>10 </a:t>
            </a:r>
            <a:r>
              <a:rPr lang="en-US" altLang="zh-CN" sz="1500" b="1" dirty="0" smtClean="0">
                <a:ea typeface="SimSun" pitchFamily="2" charset="-122"/>
              </a:rPr>
              <a:t>items that represent the full range of long-term process variation.</a:t>
            </a:r>
          </a:p>
          <a:p>
            <a:pPr marL="457200" indent="-4572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 typeface="Monotype Sorts" pitchFamily="2" charset="2"/>
              <a:buAutoNum type="arabicPeriod"/>
            </a:pPr>
            <a:r>
              <a:rPr lang="en-US" altLang="zh-CN" sz="1500" b="1" dirty="0" smtClean="0">
                <a:ea typeface="SimSun" pitchFamily="2" charset="-122"/>
              </a:rPr>
              <a:t>Identify the appraisers.</a:t>
            </a:r>
          </a:p>
          <a:p>
            <a:pPr marL="457200" indent="-4572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 typeface="Monotype Sorts" pitchFamily="2" charset="2"/>
              <a:buAutoNum type="arabicPeriod"/>
            </a:pPr>
            <a:r>
              <a:rPr lang="en-US" altLang="zh-CN" sz="1500" b="1" dirty="0" smtClean="0">
                <a:ea typeface="SimSun" pitchFamily="2" charset="-122"/>
              </a:rPr>
              <a:t>If appropriate, calibrate the gage or verify that the last calibration date is valid.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 typeface="Monotype Sorts" pitchFamily="2" charset="2"/>
              <a:buAutoNum type="arabicPeriod"/>
            </a:pPr>
            <a:r>
              <a:rPr lang="en-US" altLang="zh-CN" sz="1500" b="1" dirty="0" smtClean="0">
                <a:ea typeface="SimSun" pitchFamily="2" charset="-122"/>
              </a:rPr>
              <a:t>Open the Gage R&amp;R worksheet in the PPAP form 00-MT80-1000-00801 to record data. </a:t>
            </a:r>
          </a:p>
          <a:p>
            <a:pPr marL="457200" indent="-4572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 typeface="Monotype Sorts" pitchFamily="2" charset="2"/>
              <a:buAutoNum type="arabicPeriod"/>
            </a:pPr>
            <a:r>
              <a:rPr lang="en-US" altLang="zh-CN" sz="1500" b="1" dirty="0" smtClean="0">
                <a:ea typeface="SimSun" pitchFamily="2" charset="-122"/>
              </a:rPr>
              <a:t>Have </a:t>
            </a:r>
            <a:r>
              <a:rPr lang="en-US" altLang="zh-CN" sz="1500" b="1" u="sng" dirty="0" smtClean="0">
                <a:ea typeface="SimSun" pitchFamily="2" charset="-122"/>
              </a:rPr>
              <a:t>each</a:t>
            </a:r>
            <a:r>
              <a:rPr lang="en-US" altLang="zh-CN" sz="1500" b="1" dirty="0" smtClean="0">
                <a:ea typeface="SimSun" pitchFamily="2" charset="-122"/>
              </a:rPr>
              <a:t> appraiser assess </a:t>
            </a:r>
            <a:r>
              <a:rPr lang="en-US" altLang="zh-CN" sz="1500" b="1" u="sng" dirty="0" smtClean="0">
                <a:ea typeface="SimSun" pitchFamily="2" charset="-122"/>
              </a:rPr>
              <a:t>each</a:t>
            </a:r>
            <a:r>
              <a:rPr lang="en-US" altLang="zh-CN" sz="1500" b="1" dirty="0" smtClean="0">
                <a:ea typeface="SimSun" pitchFamily="2" charset="-122"/>
              </a:rPr>
              <a:t> part 3 times (trials – first in order, second in reverse order, third random).</a:t>
            </a:r>
          </a:p>
          <a:p>
            <a:pPr marL="457200" indent="-4572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 typeface="Monotype Sorts" pitchFamily="2" charset="2"/>
              <a:buAutoNum type="arabicPeriod"/>
            </a:pPr>
            <a:r>
              <a:rPr lang="en-US" altLang="zh-CN" sz="1500" b="1" dirty="0" smtClean="0">
                <a:ea typeface="SimSun" pitchFamily="2" charset="-122"/>
              </a:rPr>
              <a:t>Input data into the Gage R&amp;R worksheet.</a:t>
            </a:r>
          </a:p>
          <a:p>
            <a:pPr marL="457200" indent="-4572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 typeface="Monotype Sorts" pitchFamily="2" charset="2"/>
              <a:buAutoNum type="arabicPeriod"/>
            </a:pPr>
            <a:r>
              <a:rPr lang="en-US" altLang="zh-CN" sz="1500" b="1" dirty="0" smtClean="0">
                <a:ea typeface="SimSun" pitchFamily="2" charset="-122"/>
              </a:rPr>
              <a:t>Enter the number of operators, trials, samples and specification limits</a:t>
            </a:r>
          </a:p>
          <a:p>
            <a:pPr marL="457200" indent="-4572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 typeface="Monotype Sorts" pitchFamily="2" charset="2"/>
              <a:buAutoNum type="arabicPeriod"/>
            </a:pPr>
            <a:r>
              <a:rPr lang="en-US" altLang="zh-CN" sz="1500" b="1" dirty="0" smtClean="0">
                <a:ea typeface="SimSun" pitchFamily="2" charset="-122"/>
              </a:rPr>
              <a:t>Analyze data in the Gage R&amp;R worksheet.</a:t>
            </a:r>
          </a:p>
          <a:p>
            <a:pPr marL="457200" indent="-4572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 typeface="Monotype Sorts" pitchFamily="2" charset="2"/>
              <a:buAutoNum type="arabicPeriod"/>
            </a:pPr>
            <a:r>
              <a:rPr lang="en-US" altLang="zh-CN" sz="1500" b="1" dirty="0" smtClean="0">
                <a:ea typeface="SimSun" pitchFamily="2" charset="-122"/>
              </a:rPr>
              <a:t>Assess MSA trust level.</a:t>
            </a:r>
          </a:p>
          <a:p>
            <a:pPr marL="457200" indent="-45720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 typeface="Monotype Sorts" pitchFamily="2" charset="2"/>
              <a:buAutoNum type="arabicPeriod"/>
            </a:pPr>
            <a:r>
              <a:rPr lang="en-US" altLang="zh-CN" sz="1500" b="1" dirty="0" smtClean="0">
                <a:ea typeface="SimSun" pitchFamily="2" charset="-122"/>
              </a:rPr>
              <a:t>Take actions for improvement if necessary.</a:t>
            </a:r>
          </a:p>
          <a:p>
            <a:pPr marL="457200" indent="-457200" algn="ctr" eaLnBrk="1" hangingPunct="1">
              <a:lnSpc>
                <a:spcPct val="75000"/>
              </a:lnSpc>
              <a:buClr>
                <a:srgbClr val="A50021"/>
              </a:buClr>
              <a:buFont typeface="Verdana" pitchFamily="34" charset="0"/>
              <a:buAutoNum type="arabicPeriod"/>
            </a:pPr>
            <a:endParaRPr lang="en-US" altLang="zh-CN" sz="1400" b="1" dirty="0" smtClean="0">
              <a:ea typeface="SimSun" pitchFamily="2" charset="-122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84150" y="1068388"/>
            <a:ext cx="996950" cy="731837"/>
            <a:chOff x="143" y="1216"/>
            <a:chExt cx="628" cy="461"/>
          </a:xfrm>
        </p:grpSpPr>
        <p:sp>
          <p:nvSpPr>
            <p:cNvPr id="543749" name="AutoShape 5"/>
            <p:cNvSpPr>
              <a:spLocks noChangeArrowheads="1"/>
            </p:cNvSpPr>
            <p:nvPr/>
          </p:nvSpPr>
          <p:spPr bwMode="gray">
            <a:xfrm>
              <a:off x="143" y="1216"/>
              <a:ext cx="628" cy="461"/>
            </a:xfrm>
            <a:prstGeom prst="chevron">
              <a:avLst>
                <a:gd name="adj" fmla="val 26980"/>
              </a:avLst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39216"/>
                    <a:invGamma/>
                  </a:schemeClr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  <a:scene3d>
              <a:camera prst="legacyObliqueBottom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pPr algn="ctr" eaLnBrk="0" hangingPunct="0"/>
              <a:endParaRPr lang="zh-CN" altLang="zh-CN" sz="1400" b="1">
                <a:latin typeface="Verdana" pitchFamily="34" charset="0"/>
                <a:ea typeface="SimSun" pitchFamily="2" charset="-122"/>
              </a:endParaRPr>
            </a:p>
          </p:txBody>
        </p:sp>
        <p:sp>
          <p:nvSpPr>
            <p:cNvPr id="93218" name="Text Box 6"/>
            <p:cNvSpPr txBox="1">
              <a:spLocks noChangeArrowheads="1"/>
            </p:cNvSpPr>
            <p:nvPr/>
          </p:nvSpPr>
          <p:spPr bwMode="auto">
            <a:xfrm>
              <a:off x="239" y="1357"/>
              <a:ext cx="517" cy="19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1400" b="1" dirty="0">
                  <a:latin typeface="Verdana" pitchFamily="34" charset="0"/>
                  <a:ea typeface="SimSun" pitchFamily="2" charset="-122"/>
                </a:rPr>
                <a:t>Step 1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1909763" y="1082675"/>
            <a:ext cx="996950" cy="731838"/>
            <a:chOff x="1301" y="1152"/>
            <a:chExt cx="715" cy="525"/>
          </a:xfrm>
        </p:grpSpPr>
        <p:sp>
          <p:nvSpPr>
            <p:cNvPr id="543752" name="AutoShape 8"/>
            <p:cNvSpPr>
              <a:spLocks noChangeArrowheads="1"/>
            </p:cNvSpPr>
            <p:nvPr/>
          </p:nvSpPr>
          <p:spPr bwMode="gray">
            <a:xfrm>
              <a:off x="1301" y="1152"/>
              <a:ext cx="715" cy="525"/>
            </a:xfrm>
            <a:prstGeom prst="chevron">
              <a:avLst>
                <a:gd name="adj" fmla="val 26973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69804"/>
                    <a:invGamma/>
                  </a:schemeClr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/>
            <a:scene3d>
              <a:camera prst="legacyObliqueBottom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wrap="none" anchor="ctr">
              <a:flatTx/>
            </a:bodyPr>
            <a:lstStyle/>
            <a:p>
              <a:pPr algn="ctr" eaLnBrk="0" hangingPunct="0"/>
              <a:endParaRPr lang="zh-CN" altLang="zh-CN" sz="1400" b="1">
                <a:latin typeface="Verdana" pitchFamily="34" charset="0"/>
                <a:ea typeface="SimSun" pitchFamily="2" charset="-122"/>
              </a:endParaRPr>
            </a:p>
          </p:txBody>
        </p:sp>
        <p:sp>
          <p:nvSpPr>
            <p:cNvPr id="93216" name="Text Box 9"/>
            <p:cNvSpPr txBox="1">
              <a:spLocks noChangeArrowheads="1"/>
            </p:cNvSpPr>
            <p:nvPr/>
          </p:nvSpPr>
          <p:spPr bwMode="auto">
            <a:xfrm>
              <a:off x="1386" y="1314"/>
              <a:ext cx="589" cy="21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1400" b="1">
                  <a:latin typeface="Verdana" pitchFamily="34" charset="0"/>
                  <a:ea typeface="SimSun" pitchFamily="2" charset="-122"/>
                </a:rPr>
                <a:t>Step 3</a:t>
              </a: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2773363" y="1081088"/>
            <a:ext cx="1006475" cy="731837"/>
            <a:chOff x="1925" y="1152"/>
            <a:chExt cx="722" cy="525"/>
          </a:xfrm>
        </p:grpSpPr>
        <p:sp>
          <p:nvSpPr>
            <p:cNvPr id="543755" name="AutoShape 11"/>
            <p:cNvSpPr>
              <a:spLocks noChangeArrowheads="1"/>
            </p:cNvSpPr>
            <p:nvPr/>
          </p:nvSpPr>
          <p:spPr bwMode="gray">
            <a:xfrm>
              <a:off x="1925" y="1152"/>
              <a:ext cx="715" cy="525"/>
            </a:xfrm>
            <a:prstGeom prst="chevron">
              <a:avLst>
                <a:gd name="adj" fmla="val 26973"/>
              </a:avLst>
            </a:prstGeom>
            <a:gradFill rotWithShape="1">
              <a:gsLst>
                <a:gs pos="0">
                  <a:schemeClr val="folHlink"/>
                </a:gs>
                <a:gs pos="100000">
                  <a:schemeClr val="folHlink">
                    <a:gamma/>
                    <a:tint val="69804"/>
                    <a:invGamma/>
                  </a:schemeClr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/>
            <a:scene3d>
              <a:camera prst="legacyObliqueBottom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pPr algn="ctr" eaLnBrk="0" hangingPunct="0"/>
              <a:endParaRPr lang="zh-CN" altLang="zh-CN" sz="1400" b="1">
                <a:latin typeface="Verdana" pitchFamily="34" charset="0"/>
                <a:ea typeface="SimSun" pitchFamily="2" charset="-122"/>
              </a:endParaRPr>
            </a:p>
          </p:txBody>
        </p:sp>
        <p:sp>
          <p:nvSpPr>
            <p:cNvPr id="93214" name="Text Box 12"/>
            <p:cNvSpPr txBox="1">
              <a:spLocks noChangeArrowheads="1"/>
            </p:cNvSpPr>
            <p:nvPr/>
          </p:nvSpPr>
          <p:spPr bwMode="auto">
            <a:xfrm>
              <a:off x="2058" y="1314"/>
              <a:ext cx="589" cy="21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1400" b="1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rPr>
                <a:t>Step 4</a:t>
              </a:r>
            </a:p>
          </p:txBody>
        </p:sp>
      </p:grpSp>
      <p:grpSp>
        <p:nvGrpSpPr>
          <p:cNvPr id="5" name="Group 13"/>
          <p:cNvGrpSpPr>
            <a:grpSpLocks/>
          </p:cNvGrpSpPr>
          <p:nvPr/>
        </p:nvGrpSpPr>
        <p:grpSpPr bwMode="auto">
          <a:xfrm>
            <a:off x="3644900" y="1084263"/>
            <a:ext cx="1004888" cy="731837"/>
            <a:chOff x="2549" y="1152"/>
            <a:chExt cx="721" cy="525"/>
          </a:xfrm>
        </p:grpSpPr>
        <p:sp>
          <p:nvSpPr>
            <p:cNvPr id="93211" name="AutoShape 14"/>
            <p:cNvSpPr>
              <a:spLocks noChangeArrowheads="1"/>
            </p:cNvSpPr>
            <p:nvPr/>
          </p:nvSpPr>
          <p:spPr bwMode="gray">
            <a:xfrm>
              <a:off x="2549" y="1152"/>
              <a:ext cx="715" cy="525"/>
            </a:xfrm>
            <a:prstGeom prst="chevron">
              <a:avLst>
                <a:gd name="adj" fmla="val 26973"/>
              </a:avLst>
            </a:prstGeom>
            <a:gradFill rotWithShape="1">
              <a:gsLst>
                <a:gs pos="0">
                  <a:srgbClr val="002163"/>
                </a:gs>
                <a:gs pos="100000">
                  <a:srgbClr val="5D729C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ObliqueBottom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rgbClr val="002163"/>
              </a:extrusionClr>
            </a:sp3d>
          </p:spPr>
          <p:txBody>
            <a:bodyPr wrap="none" anchor="ctr">
              <a:flatTx/>
            </a:bodyPr>
            <a:lstStyle/>
            <a:p>
              <a:pPr algn="ctr" eaLnBrk="0" hangingPunct="0"/>
              <a:endParaRPr lang="zh-CN" altLang="zh-CN" sz="1400" b="1">
                <a:latin typeface="Verdana" pitchFamily="34" charset="0"/>
                <a:ea typeface="SimSun" pitchFamily="2" charset="-122"/>
              </a:endParaRPr>
            </a:p>
          </p:txBody>
        </p:sp>
        <p:sp>
          <p:nvSpPr>
            <p:cNvPr id="93212" name="Text Box 15"/>
            <p:cNvSpPr txBox="1">
              <a:spLocks noChangeArrowheads="1"/>
            </p:cNvSpPr>
            <p:nvPr/>
          </p:nvSpPr>
          <p:spPr bwMode="auto">
            <a:xfrm>
              <a:off x="2681" y="1314"/>
              <a:ext cx="589" cy="21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1400" b="1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rPr>
                <a:t>Step 5</a:t>
              </a:r>
            </a:p>
          </p:txBody>
        </p:sp>
      </p:grp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4516438" y="1082675"/>
            <a:ext cx="1006475" cy="731838"/>
            <a:chOff x="3173" y="1152"/>
            <a:chExt cx="722" cy="525"/>
          </a:xfrm>
        </p:grpSpPr>
        <p:sp>
          <p:nvSpPr>
            <p:cNvPr id="93209" name="AutoShape 17"/>
            <p:cNvSpPr>
              <a:spLocks noChangeArrowheads="1"/>
            </p:cNvSpPr>
            <p:nvPr/>
          </p:nvSpPr>
          <p:spPr bwMode="gray">
            <a:xfrm>
              <a:off x="3173" y="1152"/>
              <a:ext cx="715" cy="525"/>
            </a:xfrm>
            <a:prstGeom prst="chevron">
              <a:avLst>
                <a:gd name="adj" fmla="val 26973"/>
              </a:avLst>
            </a:prstGeom>
            <a:gradFill rotWithShape="1">
              <a:gsLst>
                <a:gs pos="0">
                  <a:srgbClr val="424263"/>
                </a:gs>
                <a:gs pos="100000">
                  <a:srgbClr val="87879C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ObliqueBottom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rgbClr val="424263"/>
              </a:extrusionClr>
            </a:sp3d>
          </p:spPr>
          <p:txBody>
            <a:bodyPr wrap="none" anchor="ctr">
              <a:flatTx/>
            </a:bodyPr>
            <a:lstStyle/>
            <a:p>
              <a:pPr algn="ctr" eaLnBrk="0" hangingPunct="0"/>
              <a:endParaRPr lang="zh-CN" altLang="zh-CN" sz="1400" b="1">
                <a:latin typeface="Verdana" pitchFamily="34" charset="0"/>
                <a:ea typeface="SimSun" pitchFamily="2" charset="-122"/>
              </a:endParaRPr>
            </a:p>
          </p:txBody>
        </p:sp>
        <p:sp>
          <p:nvSpPr>
            <p:cNvPr id="93210" name="Text Box 18"/>
            <p:cNvSpPr txBox="1">
              <a:spLocks noChangeArrowheads="1"/>
            </p:cNvSpPr>
            <p:nvPr/>
          </p:nvSpPr>
          <p:spPr bwMode="auto">
            <a:xfrm>
              <a:off x="3306" y="1314"/>
              <a:ext cx="589" cy="21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1400" b="1" dirty="0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rPr>
                <a:t>Step 6</a:t>
              </a:r>
            </a:p>
          </p:txBody>
        </p:sp>
      </p:grpSp>
      <p:grpSp>
        <p:nvGrpSpPr>
          <p:cNvPr id="7" name="Group 19"/>
          <p:cNvGrpSpPr>
            <a:grpSpLocks/>
          </p:cNvGrpSpPr>
          <p:nvPr/>
        </p:nvGrpSpPr>
        <p:grpSpPr bwMode="auto">
          <a:xfrm>
            <a:off x="5387975" y="1082675"/>
            <a:ext cx="1004888" cy="731838"/>
            <a:chOff x="3797" y="1152"/>
            <a:chExt cx="721" cy="525"/>
          </a:xfrm>
        </p:grpSpPr>
        <p:sp>
          <p:nvSpPr>
            <p:cNvPr id="543764" name="AutoShape 20"/>
            <p:cNvSpPr>
              <a:spLocks noChangeArrowheads="1"/>
            </p:cNvSpPr>
            <p:nvPr/>
          </p:nvSpPr>
          <p:spPr bwMode="gray">
            <a:xfrm>
              <a:off x="3797" y="1152"/>
              <a:ext cx="715" cy="525"/>
            </a:xfrm>
            <a:prstGeom prst="chevron">
              <a:avLst>
                <a:gd name="adj" fmla="val 26973"/>
              </a:avLst>
            </a:pr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72941"/>
                    <a:invGamma/>
                  </a:schemeClr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/>
            <a:scene3d>
              <a:camera prst="legacyObliqueBottom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bg2"/>
              </a:extrusionClr>
            </a:sp3d>
          </p:spPr>
          <p:txBody>
            <a:bodyPr wrap="none" anchor="ctr">
              <a:flatTx/>
            </a:bodyPr>
            <a:lstStyle/>
            <a:p>
              <a:pPr algn="ctr" eaLnBrk="0" hangingPunct="0"/>
              <a:endParaRPr lang="zh-CN" altLang="zh-CN" sz="1400" b="1">
                <a:latin typeface="Verdana" pitchFamily="34" charset="0"/>
                <a:ea typeface="SimSun" pitchFamily="2" charset="-122"/>
              </a:endParaRPr>
            </a:p>
          </p:txBody>
        </p:sp>
        <p:sp>
          <p:nvSpPr>
            <p:cNvPr id="93208" name="Text Box 21"/>
            <p:cNvSpPr txBox="1">
              <a:spLocks noChangeArrowheads="1"/>
            </p:cNvSpPr>
            <p:nvPr/>
          </p:nvSpPr>
          <p:spPr bwMode="auto">
            <a:xfrm>
              <a:off x="3929" y="1314"/>
              <a:ext cx="589" cy="21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1400" b="1" dirty="0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rPr>
                <a:t>Step 7</a:t>
              </a:r>
            </a:p>
          </p:txBody>
        </p:sp>
      </p:grpSp>
      <p:grpSp>
        <p:nvGrpSpPr>
          <p:cNvPr id="8" name="Group 22"/>
          <p:cNvGrpSpPr>
            <a:grpSpLocks/>
          </p:cNvGrpSpPr>
          <p:nvPr/>
        </p:nvGrpSpPr>
        <p:grpSpPr bwMode="auto">
          <a:xfrm>
            <a:off x="6259513" y="1082675"/>
            <a:ext cx="1014412" cy="731838"/>
            <a:chOff x="4416" y="1152"/>
            <a:chExt cx="727" cy="525"/>
          </a:xfrm>
        </p:grpSpPr>
        <p:sp>
          <p:nvSpPr>
            <p:cNvPr id="93205" name="AutoShape 23"/>
            <p:cNvSpPr>
              <a:spLocks noChangeArrowheads="1"/>
            </p:cNvSpPr>
            <p:nvPr/>
          </p:nvSpPr>
          <p:spPr bwMode="gray">
            <a:xfrm>
              <a:off x="4416" y="1152"/>
              <a:ext cx="715" cy="525"/>
            </a:xfrm>
            <a:prstGeom prst="chevron">
              <a:avLst>
                <a:gd name="adj" fmla="val 26973"/>
              </a:avLst>
            </a:prstGeom>
            <a:gradFill rotWithShape="1">
              <a:gsLst>
                <a:gs pos="0">
                  <a:srgbClr val="005B52"/>
                </a:gs>
                <a:gs pos="100000">
                  <a:srgbClr val="8EB6B2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ObliqueBottom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rgbClr val="005B52"/>
              </a:extrusionClr>
            </a:sp3d>
          </p:spPr>
          <p:txBody>
            <a:bodyPr wrap="none" anchor="ctr">
              <a:flatTx/>
            </a:bodyPr>
            <a:lstStyle/>
            <a:p>
              <a:pPr algn="ctr" eaLnBrk="0" hangingPunct="0"/>
              <a:endParaRPr lang="zh-CN" altLang="zh-CN" sz="1400" b="1">
                <a:latin typeface="Verdana" pitchFamily="34" charset="0"/>
                <a:ea typeface="SimSun" pitchFamily="2" charset="-122"/>
              </a:endParaRPr>
            </a:p>
          </p:txBody>
        </p:sp>
        <p:sp>
          <p:nvSpPr>
            <p:cNvPr id="93206" name="Text Box 24"/>
            <p:cNvSpPr txBox="1">
              <a:spLocks noChangeArrowheads="1"/>
            </p:cNvSpPr>
            <p:nvPr/>
          </p:nvSpPr>
          <p:spPr bwMode="auto">
            <a:xfrm>
              <a:off x="4555" y="1314"/>
              <a:ext cx="588" cy="21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1400" b="1" dirty="0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rPr>
                <a:t>Step 8</a:t>
              </a:r>
            </a:p>
          </p:txBody>
        </p:sp>
      </p:grpSp>
      <p:grpSp>
        <p:nvGrpSpPr>
          <p:cNvPr id="9" name="Group 25"/>
          <p:cNvGrpSpPr>
            <a:grpSpLocks/>
          </p:cNvGrpSpPr>
          <p:nvPr/>
        </p:nvGrpSpPr>
        <p:grpSpPr bwMode="auto">
          <a:xfrm>
            <a:off x="7138988" y="1082675"/>
            <a:ext cx="1011237" cy="731838"/>
            <a:chOff x="5045" y="1152"/>
            <a:chExt cx="719" cy="525"/>
          </a:xfrm>
        </p:grpSpPr>
        <p:sp>
          <p:nvSpPr>
            <p:cNvPr id="93203" name="AutoShape 26"/>
            <p:cNvSpPr>
              <a:spLocks noChangeArrowheads="1"/>
            </p:cNvSpPr>
            <p:nvPr/>
          </p:nvSpPr>
          <p:spPr bwMode="gray">
            <a:xfrm>
              <a:off x="5045" y="1152"/>
              <a:ext cx="715" cy="525"/>
            </a:xfrm>
            <a:prstGeom prst="chevron">
              <a:avLst>
                <a:gd name="adj" fmla="val 26973"/>
              </a:avLst>
            </a:prstGeom>
            <a:gradFill rotWithShape="1">
              <a:gsLst>
                <a:gs pos="0">
                  <a:srgbClr val="FF9900"/>
                </a:gs>
                <a:gs pos="100000">
                  <a:srgbClr val="FFB84D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ObliqueBottom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rgbClr val="FF9900"/>
              </a:extrusionClr>
            </a:sp3d>
          </p:spPr>
          <p:txBody>
            <a:bodyPr wrap="none" anchor="ctr">
              <a:flatTx/>
            </a:bodyPr>
            <a:lstStyle/>
            <a:p>
              <a:pPr algn="ctr" eaLnBrk="0" hangingPunct="0"/>
              <a:endParaRPr lang="zh-CN" altLang="zh-CN" sz="1400" b="1">
                <a:latin typeface="Verdana" pitchFamily="34" charset="0"/>
                <a:ea typeface="SimSun" pitchFamily="2" charset="-122"/>
              </a:endParaRPr>
            </a:p>
          </p:txBody>
        </p:sp>
        <p:sp>
          <p:nvSpPr>
            <p:cNvPr id="93204" name="Text Box 27"/>
            <p:cNvSpPr txBox="1">
              <a:spLocks noChangeArrowheads="1"/>
            </p:cNvSpPr>
            <p:nvPr/>
          </p:nvSpPr>
          <p:spPr bwMode="auto">
            <a:xfrm>
              <a:off x="5180" y="1314"/>
              <a:ext cx="584" cy="21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1400" b="1" dirty="0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rPr>
                <a:t>Step 9</a:t>
              </a:r>
            </a:p>
          </p:txBody>
        </p:sp>
      </p:grpSp>
      <p:grpSp>
        <p:nvGrpSpPr>
          <p:cNvPr id="10" name="Group 28"/>
          <p:cNvGrpSpPr>
            <a:grpSpLocks/>
          </p:cNvGrpSpPr>
          <p:nvPr/>
        </p:nvGrpSpPr>
        <p:grpSpPr bwMode="auto">
          <a:xfrm>
            <a:off x="8015288" y="1092200"/>
            <a:ext cx="1052512" cy="731838"/>
            <a:chOff x="4931" y="1962"/>
            <a:chExt cx="663" cy="461"/>
          </a:xfrm>
        </p:grpSpPr>
        <p:sp>
          <p:nvSpPr>
            <p:cNvPr id="93201" name="AutoShape 29"/>
            <p:cNvSpPr>
              <a:spLocks noChangeArrowheads="1"/>
            </p:cNvSpPr>
            <p:nvPr/>
          </p:nvSpPr>
          <p:spPr bwMode="gray">
            <a:xfrm>
              <a:off x="4931" y="1962"/>
              <a:ext cx="633" cy="461"/>
            </a:xfrm>
            <a:prstGeom prst="chevron">
              <a:avLst>
                <a:gd name="adj" fmla="val 27195"/>
              </a:avLst>
            </a:prstGeom>
            <a:gradFill rotWithShape="1">
              <a:gsLst>
                <a:gs pos="0">
                  <a:srgbClr val="3399FF"/>
                </a:gs>
                <a:gs pos="100000">
                  <a:srgbClr val="71B8FF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ObliqueBottom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rgbClr val="3399FF"/>
              </a:extrusionClr>
            </a:sp3d>
          </p:spPr>
          <p:txBody>
            <a:bodyPr wrap="none" anchor="ctr">
              <a:flatTx/>
            </a:bodyPr>
            <a:lstStyle/>
            <a:p>
              <a:pPr algn="ctr" eaLnBrk="0" hangingPunct="0"/>
              <a:endParaRPr lang="zh-CN" altLang="zh-CN" sz="1400" b="1">
                <a:latin typeface="Verdana" pitchFamily="34" charset="0"/>
                <a:ea typeface="SimSun" pitchFamily="2" charset="-122"/>
              </a:endParaRPr>
            </a:p>
          </p:txBody>
        </p:sp>
        <p:sp>
          <p:nvSpPr>
            <p:cNvPr id="93202" name="Text Box 30"/>
            <p:cNvSpPr txBox="1">
              <a:spLocks noChangeArrowheads="1"/>
            </p:cNvSpPr>
            <p:nvPr/>
          </p:nvSpPr>
          <p:spPr bwMode="auto">
            <a:xfrm>
              <a:off x="4997" y="2113"/>
              <a:ext cx="597" cy="19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1400" b="1" dirty="0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rPr>
                <a:t>Step 10</a:t>
              </a:r>
            </a:p>
          </p:txBody>
        </p:sp>
      </p:grpSp>
      <p:grpSp>
        <p:nvGrpSpPr>
          <p:cNvPr id="11" name="Group 31"/>
          <p:cNvGrpSpPr>
            <a:grpSpLocks/>
          </p:cNvGrpSpPr>
          <p:nvPr/>
        </p:nvGrpSpPr>
        <p:grpSpPr bwMode="auto">
          <a:xfrm>
            <a:off x="1047750" y="1076325"/>
            <a:ext cx="996950" cy="731838"/>
            <a:chOff x="0" y="1851"/>
            <a:chExt cx="628" cy="461"/>
          </a:xfrm>
        </p:grpSpPr>
        <p:sp>
          <p:nvSpPr>
            <p:cNvPr id="93199" name="AutoShape 32"/>
            <p:cNvSpPr>
              <a:spLocks noChangeArrowheads="1"/>
            </p:cNvSpPr>
            <p:nvPr/>
          </p:nvSpPr>
          <p:spPr bwMode="gray">
            <a:xfrm>
              <a:off x="0" y="1851"/>
              <a:ext cx="628" cy="461"/>
            </a:xfrm>
            <a:prstGeom prst="chevron">
              <a:avLst>
                <a:gd name="adj" fmla="val 26980"/>
              </a:avLst>
            </a:prstGeom>
            <a:gradFill rotWithShape="1">
              <a:gsLst>
                <a:gs pos="0">
                  <a:srgbClr val="009999"/>
                </a:gs>
                <a:gs pos="100000">
                  <a:srgbClr val="45B5B5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ObliqueBottom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rgbClr val="009999"/>
              </a:extrusionClr>
            </a:sp3d>
          </p:spPr>
          <p:txBody>
            <a:bodyPr wrap="none" anchor="ctr">
              <a:flatTx/>
            </a:bodyPr>
            <a:lstStyle/>
            <a:p>
              <a:pPr algn="ctr" eaLnBrk="0" hangingPunct="0"/>
              <a:endParaRPr lang="zh-CN" altLang="zh-CN" sz="1400" b="1">
                <a:latin typeface="Verdana" pitchFamily="34" charset="0"/>
                <a:ea typeface="SimSun" pitchFamily="2" charset="-122"/>
              </a:endParaRPr>
            </a:p>
          </p:txBody>
        </p:sp>
        <p:sp>
          <p:nvSpPr>
            <p:cNvPr id="93200" name="Text Box 33"/>
            <p:cNvSpPr txBox="1">
              <a:spLocks noChangeArrowheads="1"/>
            </p:cNvSpPr>
            <p:nvPr/>
          </p:nvSpPr>
          <p:spPr bwMode="auto">
            <a:xfrm>
              <a:off x="90" y="1993"/>
              <a:ext cx="517" cy="19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1400" b="1" dirty="0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rPr>
                <a:t>Step 2</a:t>
              </a:r>
            </a:p>
          </p:txBody>
        </p:sp>
      </p:grpSp>
      <p:sp>
        <p:nvSpPr>
          <p:cNvPr id="36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Variable MSA – Gage R&amp;R Steps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43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43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43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43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43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5437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437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8" dur="500"/>
                                        <p:tgtEl>
                                          <p:spTgt spid="5437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9" dur="500"/>
                                        <p:tgtEl>
                                          <p:spTgt spid="5437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7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0" dur="500"/>
                                        <p:tgtEl>
                                          <p:spTgt spid="5437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3746" grpId="0" uiExpand="1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Variable MSA – Gage R&amp;R Steps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733675" y="1620838"/>
            <a:ext cx="5434013" cy="1274762"/>
          </a:xfrm>
          <a:prstGeom prst="rect">
            <a:avLst/>
          </a:prstGeom>
        </p:spPr>
        <p:txBody>
          <a:bodyPr/>
          <a:lstStyle/>
          <a:p>
            <a:pPr marL="122238" indent="-122238" eaLnBrk="1" hangingPunct="1">
              <a:lnSpc>
                <a:spcPct val="80000"/>
              </a:lnSpc>
              <a:spcBef>
                <a:spcPct val="30000"/>
              </a:spcBef>
              <a:spcAft>
                <a:spcPct val="30000"/>
              </a:spcAft>
              <a:buClr>
                <a:schemeClr val="bg1"/>
              </a:buClr>
            </a:pPr>
            <a:r>
              <a:rPr lang="en-US" altLang="zh-CN" sz="1800" b="1" dirty="0" smtClean="0">
                <a:solidFill>
                  <a:srgbClr val="232323"/>
                </a:solidFill>
                <a:latin typeface="Verdana" pitchFamily="34" charset="0"/>
                <a:ea typeface="SimSun" pitchFamily="2" charset="-122"/>
              </a:rPr>
              <a:t>Select 10 items that represent</a:t>
            </a:r>
          </a:p>
          <a:p>
            <a:pPr marL="122238" indent="-122238" eaLnBrk="1" hangingPunct="1">
              <a:lnSpc>
                <a:spcPct val="80000"/>
              </a:lnSpc>
              <a:spcBef>
                <a:spcPct val="30000"/>
              </a:spcBef>
              <a:spcAft>
                <a:spcPct val="30000"/>
              </a:spcAft>
              <a:buClr>
                <a:schemeClr val="bg1"/>
              </a:buClr>
            </a:pPr>
            <a:r>
              <a:rPr lang="en-US" altLang="zh-CN" sz="1800" b="1" dirty="0" smtClean="0">
                <a:solidFill>
                  <a:srgbClr val="232323"/>
                </a:solidFill>
                <a:latin typeface="Verdana" pitchFamily="34" charset="0"/>
                <a:ea typeface="SimSun" pitchFamily="2" charset="-122"/>
              </a:rPr>
              <a:t>the full range of long-term process</a:t>
            </a:r>
          </a:p>
          <a:p>
            <a:pPr marL="122238" indent="-122238" eaLnBrk="1" hangingPunct="1">
              <a:lnSpc>
                <a:spcPct val="80000"/>
              </a:lnSpc>
              <a:spcBef>
                <a:spcPct val="30000"/>
              </a:spcBef>
              <a:spcAft>
                <a:spcPct val="30000"/>
              </a:spcAft>
              <a:buClr>
                <a:schemeClr val="bg1"/>
              </a:buClr>
            </a:pPr>
            <a:r>
              <a:rPr lang="en-US" altLang="zh-CN" sz="1800" b="1" dirty="0" smtClean="0">
                <a:solidFill>
                  <a:srgbClr val="232323"/>
                </a:solidFill>
                <a:latin typeface="Verdana" pitchFamily="34" charset="0"/>
                <a:ea typeface="SimSun" pitchFamily="2" charset="-122"/>
              </a:rPr>
              <a:t>variation.</a:t>
            </a:r>
          </a:p>
          <a:p>
            <a:pPr lvl="1" eaLnBrk="1" hangingPunct="1">
              <a:lnSpc>
                <a:spcPct val="100000"/>
              </a:lnSpc>
              <a:buFontTx/>
              <a:buNone/>
            </a:pPr>
            <a:endParaRPr lang="en-US" altLang="zh-CN" sz="1600" b="1" dirty="0" smtClean="0">
              <a:ea typeface="SimSun" pitchFamily="2" charset="-122"/>
            </a:endParaRP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762000" y="1676400"/>
            <a:ext cx="1612900" cy="939800"/>
            <a:chOff x="21" y="1181"/>
            <a:chExt cx="1016" cy="592"/>
          </a:xfrm>
        </p:grpSpPr>
        <p:sp>
          <p:nvSpPr>
            <p:cNvPr id="5" name="AutoShape 5"/>
            <p:cNvSpPr>
              <a:spLocks noChangeArrowheads="1"/>
            </p:cNvSpPr>
            <p:nvPr/>
          </p:nvSpPr>
          <p:spPr bwMode="gray">
            <a:xfrm>
              <a:off x="21" y="1181"/>
              <a:ext cx="1016" cy="592"/>
            </a:xfrm>
            <a:prstGeom prst="chevron">
              <a:avLst>
                <a:gd name="adj" fmla="val 33991"/>
              </a:avLst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39216"/>
                    <a:invGamma/>
                  </a:schemeClr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  <a:scene3d>
              <a:camera prst="legacyObliqueBottom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pPr algn="ctr" eaLnBrk="0" hangingPunct="0"/>
              <a:endParaRPr lang="zh-CN" altLang="zh-CN" sz="1400" b="1">
                <a:latin typeface="Verdana" pitchFamily="34" charset="0"/>
                <a:ea typeface="SimSun" pitchFamily="2" charset="-122"/>
              </a:endParaRPr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213" y="1337"/>
              <a:ext cx="690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2000" b="1" dirty="0">
                  <a:latin typeface="Verdana" pitchFamily="34" charset="0"/>
                  <a:ea typeface="SimSun" pitchFamily="2" charset="-122"/>
                </a:rPr>
                <a:t>Step 1</a:t>
              </a:r>
            </a:p>
          </p:txBody>
        </p:sp>
      </p:grp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743200" y="3352800"/>
            <a:ext cx="5486400" cy="2590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/>
          <a:lstStyle/>
          <a:p>
            <a:pPr marL="122238" indent="-122238">
              <a:lnSpc>
                <a:spcPct val="80000"/>
              </a:lnSpc>
              <a:spcBef>
                <a:spcPct val="30000"/>
              </a:spcBef>
              <a:spcAft>
                <a:spcPct val="30000"/>
              </a:spcAft>
              <a:buClr>
                <a:schemeClr val="bg1"/>
              </a:buClr>
              <a:buFont typeface="Verdana" pitchFamily="34" charset="0"/>
              <a:buNone/>
            </a:pPr>
            <a:r>
              <a:rPr lang="en-US" altLang="zh-CN" sz="1800" b="1" dirty="0">
                <a:solidFill>
                  <a:srgbClr val="232323"/>
                </a:solidFill>
                <a:latin typeface="Verdana" pitchFamily="34" charset="0"/>
                <a:ea typeface="SimSun" pitchFamily="2" charset="-122"/>
              </a:rPr>
              <a:t>Identify the appraisers.</a:t>
            </a:r>
          </a:p>
          <a:p>
            <a:pPr marL="122238" indent="-122238">
              <a:spcBef>
                <a:spcPct val="30000"/>
              </a:spcBef>
              <a:spcAft>
                <a:spcPct val="30000"/>
              </a:spcAft>
              <a:buClr>
                <a:schemeClr val="bg1"/>
              </a:buClr>
              <a:buFont typeface="Verdana" pitchFamily="34" charset="0"/>
              <a:buNone/>
            </a:pPr>
            <a:endParaRPr lang="en-US" altLang="zh-CN" sz="700" b="1" dirty="0">
              <a:solidFill>
                <a:srgbClr val="232323"/>
              </a:solidFill>
              <a:latin typeface="Verdana" pitchFamily="34" charset="0"/>
              <a:ea typeface="SimSun" pitchFamily="2" charset="-122"/>
            </a:endParaRPr>
          </a:p>
          <a:p>
            <a:pPr marL="407988" lvl="1" indent="-171450">
              <a:spcBef>
                <a:spcPct val="30000"/>
              </a:spcBef>
              <a:spcAft>
                <a:spcPct val="30000"/>
              </a:spcAft>
              <a:buFontTx/>
              <a:buChar char="–"/>
            </a:pPr>
            <a:r>
              <a:rPr lang="en-US" altLang="zh-CN" sz="1600" b="1" dirty="0">
                <a:solidFill>
                  <a:srgbClr val="232323"/>
                </a:solidFill>
                <a:latin typeface="Verdana" pitchFamily="34" charset="0"/>
                <a:ea typeface="SimSun" pitchFamily="2" charset="-122"/>
              </a:rPr>
              <a:t>Should use individuals that actually do the process being tested. </a:t>
            </a:r>
          </a:p>
          <a:p>
            <a:pPr marL="407988" lvl="1" indent="-171450">
              <a:spcBef>
                <a:spcPct val="30000"/>
              </a:spcBef>
              <a:spcAft>
                <a:spcPct val="30000"/>
              </a:spcAft>
              <a:buFontTx/>
              <a:buChar char="–"/>
            </a:pPr>
            <a:r>
              <a:rPr lang="en-US" altLang="zh-CN" sz="1600" b="1" dirty="0">
                <a:solidFill>
                  <a:srgbClr val="232323"/>
                </a:solidFill>
                <a:latin typeface="Verdana" pitchFamily="34" charset="0"/>
                <a:ea typeface="SimSun" pitchFamily="2" charset="-122"/>
              </a:rPr>
              <a:t>Can also include other appraisers (supervisors, etc.).</a:t>
            </a:r>
          </a:p>
          <a:p>
            <a:pPr marL="407988" lvl="1" indent="-171450">
              <a:spcBef>
                <a:spcPct val="30000"/>
              </a:spcBef>
              <a:spcAft>
                <a:spcPct val="30000"/>
              </a:spcAft>
              <a:buFontTx/>
              <a:buChar char="–"/>
            </a:pPr>
            <a:r>
              <a:rPr lang="en-US" altLang="zh-CN" sz="1600" b="1" dirty="0">
                <a:solidFill>
                  <a:srgbClr val="232323"/>
                </a:solidFill>
                <a:latin typeface="Verdana" pitchFamily="34" charset="0"/>
                <a:ea typeface="SimSun" pitchFamily="2" charset="-122"/>
              </a:rPr>
              <a:t>Should have a minimum of </a:t>
            </a:r>
            <a:r>
              <a:rPr lang="en-US" altLang="zh-CN" sz="1600" b="1" dirty="0" smtClean="0">
                <a:solidFill>
                  <a:srgbClr val="232323"/>
                </a:solidFill>
                <a:latin typeface="Verdana" pitchFamily="34" charset="0"/>
                <a:ea typeface="SimSun" pitchFamily="2" charset="-122"/>
              </a:rPr>
              <a:t>2 </a:t>
            </a:r>
            <a:r>
              <a:rPr lang="en-US" altLang="zh-CN" sz="1600" b="1" dirty="0">
                <a:solidFill>
                  <a:srgbClr val="232323"/>
                </a:solidFill>
                <a:latin typeface="Verdana" pitchFamily="34" charset="0"/>
                <a:ea typeface="SimSun" pitchFamily="2" charset="-122"/>
              </a:rPr>
              <a:t>appraisers</a:t>
            </a:r>
            <a:r>
              <a:rPr lang="en-US" altLang="zh-CN" sz="1600" b="1" dirty="0" smtClean="0">
                <a:solidFill>
                  <a:srgbClr val="232323"/>
                </a:solidFill>
                <a:latin typeface="Verdana" pitchFamily="34" charset="0"/>
                <a:ea typeface="SimSun" pitchFamily="2" charset="-122"/>
              </a:rPr>
              <a:t>.</a:t>
            </a:r>
            <a:r>
              <a:rPr lang="en-US" altLang="zh-CN" sz="1600" b="1" dirty="0">
                <a:solidFill>
                  <a:srgbClr val="232323"/>
                </a:solidFill>
                <a:latin typeface="Verdana" pitchFamily="34" charset="0"/>
                <a:ea typeface="SimSun" pitchFamily="2" charset="-122"/>
              </a:rPr>
              <a:t> </a:t>
            </a:r>
            <a:r>
              <a:rPr lang="en-US" altLang="zh-CN" sz="1600" b="1" dirty="0" smtClean="0">
                <a:solidFill>
                  <a:srgbClr val="232323"/>
                </a:solidFill>
                <a:latin typeface="Verdana" pitchFamily="34" charset="0"/>
                <a:ea typeface="SimSun" pitchFamily="2" charset="-122"/>
              </a:rPr>
              <a:t>Recommend to arrange 3 appraisers.</a:t>
            </a:r>
          </a:p>
        </p:txBody>
      </p:sp>
      <p:grpSp>
        <p:nvGrpSpPr>
          <p:cNvPr id="8" name="Group 8"/>
          <p:cNvGrpSpPr>
            <a:grpSpLocks/>
          </p:cNvGrpSpPr>
          <p:nvPr/>
        </p:nvGrpSpPr>
        <p:grpSpPr bwMode="auto">
          <a:xfrm>
            <a:off x="747713" y="3352800"/>
            <a:ext cx="1651000" cy="952500"/>
            <a:chOff x="872" y="1181"/>
            <a:chExt cx="1040" cy="600"/>
          </a:xfrm>
        </p:grpSpPr>
        <p:sp>
          <p:nvSpPr>
            <p:cNvPr id="9" name="AutoShape 9"/>
            <p:cNvSpPr>
              <a:spLocks noChangeArrowheads="1"/>
            </p:cNvSpPr>
            <p:nvPr/>
          </p:nvSpPr>
          <p:spPr bwMode="ltGray">
            <a:xfrm>
              <a:off x="872" y="1181"/>
              <a:ext cx="1040" cy="600"/>
            </a:xfrm>
            <a:prstGeom prst="chevron">
              <a:avLst>
                <a:gd name="adj" fmla="val 34330"/>
              </a:avLst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tint val="39216"/>
                    <a:invGamma/>
                  </a:schemeClr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  <a:scene3d>
              <a:camera prst="legacyObliqueBottom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2"/>
              </a:extrusionClr>
            </a:sp3d>
          </p:spPr>
          <p:txBody>
            <a:bodyPr wrap="none" anchor="ctr">
              <a:flatTx/>
            </a:bodyPr>
            <a:lstStyle/>
            <a:p>
              <a:endParaRPr lang="zh-CN" altLang="zh-CN">
                <a:ea typeface="SimSun" pitchFamily="2" charset="-122"/>
              </a:endParaRPr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082" y="1337"/>
              <a:ext cx="690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 sz="2000" b="1" dirty="0">
                  <a:latin typeface="Verdana" pitchFamily="34" charset="0"/>
                  <a:ea typeface="SimSun" pitchFamily="2" charset="-122"/>
                </a:rPr>
                <a:t>Step 2</a:t>
              </a:r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Variable MSA – Gage R&amp;R Steps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035300" y="1752600"/>
            <a:ext cx="5434013" cy="1370013"/>
          </a:xfrm>
          <a:prstGeom prst="rect">
            <a:avLst/>
          </a:prstGeom>
        </p:spPr>
        <p:txBody>
          <a:bodyPr/>
          <a:lstStyle/>
          <a:p>
            <a:pPr marL="122238" indent="-122238" eaLnBrk="1" hangingPunct="1">
              <a:lnSpc>
                <a:spcPct val="80000"/>
              </a:lnSpc>
              <a:spcBef>
                <a:spcPct val="30000"/>
              </a:spcBef>
              <a:spcAft>
                <a:spcPct val="30000"/>
              </a:spcAft>
              <a:buClr>
                <a:schemeClr val="bg1"/>
              </a:buClr>
            </a:pPr>
            <a:r>
              <a:rPr lang="en-US" altLang="zh-CN" sz="1800" b="1" dirty="0" smtClean="0">
                <a:solidFill>
                  <a:srgbClr val="232323"/>
                </a:solidFill>
                <a:latin typeface="Verdana" pitchFamily="34" charset="0"/>
                <a:ea typeface="SimSun" pitchFamily="2" charset="-122"/>
              </a:rPr>
              <a:t>If appropriate, calibrate the gage</a:t>
            </a:r>
          </a:p>
          <a:p>
            <a:pPr marL="122238" indent="-122238" eaLnBrk="1" hangingPunct="1">
              <a:lnSpc>
                <a:spcPct val="80000"/>
              </a:lnSpc>
              <a:spcBef>
                <a:spcPct val="30000"/>
              </a:spcBef>
              <a:spcAft>
                <a:spcPct val="30000"/>
              </a:spcAft>
              <a:buClr>
                <a:schemeClr val="bg1"/>
              </a:buClr>
            </a:pPr>
            <a:r>
              <a:rPr lang="en-US" altLang="zh-CN" sz="1800" b="1" dirty="0" smtClean="0">
                <a:solidFill>
                  <a:srgbClr val="232323"/>
                </a:solidFill>
                <a:latin typeface="Verdana" pitchFamily="34" charset="0"/>
                <a:ea typeface="SimSun" pitchFamily="2" charset="-122"/>
              </a:rPr>
              <a:t>or verify that the last calibration</a:t>
            </a:r>
          </a:p>
          <a:p>
            <a:pPr marL="122238" indent="-122238" eaLnBrk="1" hangingPunct="1">
              <a:lnSpc>
                <a:spcPct val="80000"/>
              </a:lnSpc>
              <a:spcBef>
                <a:spcPct val="30000"/>
              </a:spcBef>
              <a:spcAft>
                <a:spcPct val="30000"/>
              </a:spcAft>
              <a:buClr>
                <a:schemeClr val="bg1"/>
              </a:buClr>
            </a:pPr>
            <a:r>
              <a:rPr lang="en-US" altLang="zh-CN" sz="1800" b="1" dirty="0" smtClean="0">
                <a:solidFill>
                  <a:srgbClr val="232323"/>
                </a:solidFill>
                <a:latin typeface="Verdana" pitchFamily="34" charset="0"/>
                <a:ea typeface="SimSun" pitchFamily="2" charset="-122"/>
              </a:rPr>
              <a:t>date is valid.</a:t>
            </a:r>
          </a:p>
          <a:p>
            <a:pPr eaLnBrk="1" hangingPunct="1">
              <a:lnSpc>
                <a:spcPct val="100000"/>
              </a:lnSpc>
            </a:pPr>
            <a:endParaRPr lang="en-US" altLang="zh-CN" sz="1800" b="1" dirty="0" smtClean="0">
              <a:ea typeface="SimSun" pitchFamily="2" charset="-122"/>
            </a:endParaRPr>
          </a:p>
          <a:p>
            <a:pPr eaLnBrk="1" hangingPunct="1">
              <a:lnSpc>
                <a:spcPct val="100000"/>
              </a:lnSpc>
              <a:buFont typeface="Verdana" pitchFamily="34" charset="0"/>
              <a:buNone/>
            </a:pPr>
            <a:endParaRPr lang="en-US" altLang="zh-CN" sz="1800" b="1" dirty="0" smtClean="0">
              <a:ea typeface="SimSun" pitchFamily="2" charset="-122"/>
            </a:endParaRP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752475" y="1790700"/>
            <a:ext cx="1625600" cy="952500"/>
            <a:chOff x="1749" y="1177"/>
            <a:chExt cx="1024" cy="600"/>
          </a:xfrm>
        </p:grpSpPr>
        <p:sp>
          <p:nvSpPr>
            <p:cNvPr id="5" name="AutoShape 5"/>
            <p:cNvSpPr>
              <a:spLocks noChangeArrowheads="1"/>
            </p:cNvSpPr>
            <p:nvPr/>
          </p:nvSpPr>
          <p:spPr bwMode="ltGray">
            <a:xfrm>
              <a:off x="1749" y="1177"/>
              <a:ext cx="1024" cy="600"/>
            </a:xfrm>
            <a:prstGeom prst="chevron">
              <a:avLst>
                <a:gd name="adj" fmla="val 33801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39216"/>
                    <a:invGamma/>
                  </a:schemeClr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  <a:scene3d>
              <a:camera prst="legacyObliqueBottom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zh-CN" altLang="zh-CN">
                <a:ea typeface="SimSun" pitchFamily="2" charset="-122"/>
              </a:endParaRPr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954" y="1337"/>
              <a:ext cx="690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 sz="2000" b="1" dirty="0">
                  <a:latin typeface="Verdana" pitchFamily="34" charset="0"/>
                  <a:ea typeface="SimSun" pitchFamily="2" charset="-122"/>
                </a:rPr>
                <a:t>Step 3</a:t>
              </a:r>
            </a:p>
          </p:txBody>
        </p:sp>
      </p:grp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895600" y="3733800"/>
            <a:ext cx="5486400" cy="1143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/>
          <a:lstStyle/>
          <a:p>
            <a:pPr marL="122238" indent="-122238">
              <a:lnSpc>
                <a:spcPct val="80000"/>
              </a:lnSpc>
              <a:spcBef>
                <a:spcPct val="30000"/>
              </a:spcBef>
              <a:spcAft>
                <a:spcPct val="30000"/>
              </a:spcAft>
              <a:buClr>
                <a:schemeClr val="bg1"/>
              </a:buClr>
              <a:buFont typeface="Verdana" pitchFamily="34" charset="0"/>
              <a:buNone/>
            </a:pPr>
            <a:r>
              <a:rPr lang="en-US" altLang="zh-CN" sz="1800" b="1" dirty="0" smtClean="0">
                <a:solidFill>
                  <a:srgbClr val="232323"/>
                </a:solidFill>
                <a:latin typeface="Verdana" pitchFamily="34" charset="0"/>
                <a:ea typeface="SimSun" pitchFamily="2" charset="-122"/>
              </a:rPr>
              <a:t> Open the Gage R&amp;R worksheet in the</a:t>
            </a:r>
          </a:p>
          <a:p>
            <a:pPr marL="122238" indent="-122238">
              <a:lnSpc>
                <a:spcPct val="80000"/>
              </a:lnSpc>
              <a:spcBef>
                <a:spcPct val="30000"/>
              </a:spcBef>
              <a:spcAft>
                <a:spcPct val="30000"/>
              </a:spcAft>
              <a:buClr>
                <a:schemeClr val="bg1"/>
              </a:buClr>
            </a:pPr>
            <a:r>
              <a:rPr lang="en-US" altLang="zh-CN" sz="1800" b="1" dirty="0" smtClean="0">
                <a:solidFill>
                  <a:srgbClr val="232323"/>
                </a:solidFill>
                <a:latin typeface="Verdana" pitchFamily="34" charset="0"/>
                <a:ea typeface="SimSun" pitchFamily="2" charset="-122"/>
              </a:rPr>
              <a:t> PPAP form 00-MT80-1000-00801 to </a:t>
            </a:r>
          </a:p>
          <a:p>
            <a:pPr marL="122238" indent="-122238">
              <a:lnSpc>
                <a:spcPct val="80000"/>
              </a:lnSpc>
              <a:spcBef>
                <a:spcPct val="30000"/>
              </a:spcBef>
              <a:spcAft>
                <a:spcPct val="30000"/>
              </a:spcAft>
              <a:buClr>
                <a:schemeClr val="bg1"/>
              </a:buClr>
            </a:pPr>
            <a:r>
              <a:rPr lang="en-US" altLang="zh-CN" sz="1800" b="1" dirty="0" smtClean="0">
                <a:solidFill>
                  <a:srgbClr val="232323"/>
                </a:solidFill>
                <a:latin typeface="Verdana" pitchFamily="34" charset="0"/>
                <a:ea typeface="SimSun" pitchFamily="2" charset="-122"/>
              </a:rPr>
              <a:t> record the data</a:t>
            </a:r>
            <a:endParaRPr lang="en-US" altLang="zh-CN" sz="1600" b="1" dirty="0">
              <a:solidFill>
                <a:srgbClr val="232323"/>
              </a:solidFill>
              <a:latin typeface="Verdana" pitchFamily="34" charset="0"/>
              <a:ea typeface="SimSun" pitchFamily="2" charset="-122"/>
            </a:endParaRPr>
          </a:p>
        </p:txBody>
      </p:sp>
      <p:grpSp>
        <p:nvGrpSpPr>
          <p:cNvPr id="8" name="Group 8"/>
          <p:cNvGrpSpPr>
            <a:grpSpLocks/>
          </p:cNvGrpSpPr>
          <p:nvPr/>
        </p:nvGrpSpPr>
        <p:grpSpPr bwMode="auto">
          <a:xfrm>
            <a:off x="739775" y="3694113"/>
            <a:ext cx="1689100" cy="965200"/>
            <a:chOff x="2613" y="1173"/>
            <a:chExt cx="1064" cy="608"/>
          </a:xfrm>
        </p:grpSpPr>
        <p:sp>
          <p:nvSpPr>
            <p:cNvPr id="9" name="AutoShape 9"/>
            <p:cNvSpPr>
              <a:spLocks noChangeArrowheads="1"/>
            </p:cNvSpPr>
            <p:nvPr/>
          </p:nvSpPr>
          <p:spPr bwMode="ltGray">
            <a:xfrm>
              <a:off x="2613" y="1173"/>
              <a:ext cx="1064" cy="608"/>
            </a:xfrm>
            <a:prstGeom prst="chevron">
              <a:avLst>
                <a:gd name="adj" fmla="val 34660"/>
              </a:avLst>
            </a:prstGeom>
            <a:gradFill rotWithShape="1">
              <a:gsLst>
                <a:gs pos="0">
                  <a:schemeClr val="folHlink"/>
                </a:gs>
                <a:gs pos="100000">
                  <a:schemeClr val="folHlink">
                    <a:gamma/>
                    <a:tint val="39216"/>
                    <a:invGamma/>
                  </a:schemeClr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  <a:scene3d>
              <a:camera prst="legacyObliqueBottom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zh-CN" altLang="zh-CN">
                <a:ea typeface="SimSun" pitchFamily="2" charset="-122"/>
              </a:endParaRPr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2835" y="1337"/>
              <a:ext cx="690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 sz="2000" b="1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rPr>
                <a:t>Step 4</a:t>
              </a:r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Variable MSA – Gage R&amp;R Steps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758825" y="1322388"/>
            <a:ext cx="1684338" cy="965200"/>
            <a:chOff x="3509" y="1165"/>
            <a:chExt cx="1061" cy="608"/>
          </a:xfrm>
        </p:grpSpPr>
        <p:sp>
          <p:nvSpPr>
            <p:cNvPr id="4" name="AutoShape 4"/>
            <p:cNvSpPr>
              <a:spLocks noChangeArrowheads="1"/>
            </p:cNvSpPr>
            <p:nvPr/>
          </p:nvSpPr>
          <p:spPr bwMode="ltGray">
            <a:xfrm>
              <a:off x="3509" y="1165"/>
              <a:ext cx="1048" cy="608"/>
            </a:xfrm>
            <a:prstGeom prst="chevron">
              <a:avLst>
                <a:gd name="adj" fmla="val 34139"/>
              </a:avLst>
            </a:prstGeom>
            <a:gradFill rotWithShape="1">
              <a:gsLst>
                <a:gs pos="0">
                  <a:srgbClr val="354F83"/>
                </a:gs>
                <a:gs pos="100000">
                  <a:srgbClr val="002163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ObliqueBottom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rgbClr val="002163"/>
              </a:extrusionClr>
            </a:sp3d>
          </p:spPr>
          <p:txBody>
            <a:bodyPr wrap="none" anchor="ctr">
              <a:flatTx/>
            </a:bodyPr>
            <a:lstStyle/>
            <a:p>
              <a:endParaRPr lang="zh-CN" altLang="zh-CN">
                <a:ea typeface="SimSun" pitchFamily="2" charset="-122"/>
              </a:endParaRPr>
            </a:p>
          </p:txBody>
        </p:sp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3616" y="1337"/>
              <a:ext cx="954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altLang="zh-CN" sz="2000" b="1" dirty="0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rPr>
                <a:t>Step 5</a:t>
              </a:r>
            </a:p>
          </p:txBody>
        </p:sp>
      </p:grpSp>
      <p:sp>
        <p:nvSpPr>
          <p:cNvPr id="6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743200" y="1455738"/>
            <a:ext cx="5486400" cy="4259262"/>
          </a:xfrm>
          <a:prstGeom prst="rect">
            <a:avLst/>
          </a:prstGeom>
          <a:noFill/>
        </p:spPr>
        <p:txBody>
          <a:bodyPr/>
          <a:lstStyle/>
          <a:p>
            <a:pPr marL="0" indent="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Font typeface="Verdana" pitchFamily="34" charset="0"/>
              <a:buNone/>
            </a:pPr>
            <a:r>
              <a:rPr lang="en-US" altLang="zh-CN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Have </a:t>
            </a:r>
            <a:r>
              <a:rPr lang="en-US" altLang="zh-CN" sz="1800" b="1" u="sng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each</a:t>
            </a:r>
            <a:r>
              <a:rPr lang="en-US" altLang="zh-CN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appraiser assess </a:t>
            </a:r>
            <a:r>
              <a:rPr lang="en-US" altLang="zh-CN" sz="1800" b="1" u="sng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each</a:t>
            </a:r>
            <a:r>
              <a:rPr lang="en-US" altLang="zh-CN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item </a:t>
            </a:r>
            <a:r>
              <a:rPr lang="en-US" altLang="zh-CN" sz="18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at minimum 2 </a:t>
            </a:r>
            <a:r>
              <a:rPr lang="en-US" altLang="zh-CN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times (Recommend 3 times).</a:t>
            </a:r>
          </a:p>
          <a:p>
            <a:pPr marL="635000" lvl="1" indent="-288925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 typeface="Wingdings" pitchFamily="2" charset="2"/>
              <a:buChar char="Ø"/>
            </a:pPr>
            <a:r>
              <a:rPr lang="en-US" altLang="zh-CN" sz="1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Each appraiser has to work independently.</a:t>
            </a:r>
          </a:p>
          <a:p>
            <a:pPr marL="635000" lvl="1" indent="-288925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 typeface="Wingdings" pitchFamily="2" charset="2"/>
              <a:buChar char="Ø"/>
            </a:pPr>
            <a:r>
              <a:rPr lang="en-US" altLang="zh-CN" sz="1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Items should be evaluated in random order.</a:t>
            </a:r>
          </a:p>
          <a:p>
            <a:pPr marL="635000" lvl="1" indent="-288925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 typeface="Wingdings" pitchFamily="2" charset="2"/>
              <a:buChar char="Ø"/>
            </a:pPr>
            <a:r>
              <a:rPr lang="en-US" altLang="zh-CN" sz="1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After </a:t>
            </a:r>
            <a:r>
              <a:rPr lang="en-US" altLang="zh-CN" sz="1600" b="1" u="sng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each</a:t>
            </a:r>
            <a:r>
              <a:rPr lang="en-US" altLang="zh-CN" sz="1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appraiser completes the </a:t>
            </a:r>
            <a:r>
              <a:rPr lang="en-US" altLang="zh-CN" sz="1600" b="1" u="sng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first</a:t>
            </a:r>
            <a:r>
              <a:rPr lang="en-US" altLang="zh-CN" sz="1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evaluation of all items – repeat the process at least 1 more times (Recommend 2 more times).</a:t>
            </a:r>
          </a:p>
          <a:p>
            <a:pPr marL="635000" lvl="1" indent="-288925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 typeface="Wingdings" pitchFamily="2" charset="2"/>
              <a:buChar char="Ø"/>
            </a:pPr>
            <a:r>
              <a:rPr lang="en-US" altLang="zh-CN" sz="1600" b="1" i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Do not let the appraisers see any of the data during the test !!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Variable MSA – Gage R&amp;R Steps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840038" y="1981200"/>
            <a:ext cx="5757862" cy="1208087"/>
          </a:xfrm>
          <a:prstGeom prst="rect">
            <a:avLst/>
          </a:prstGeom>
        </p:spPr>
        <p:txBody>
          <a:bodyPr/>
          <a:lstStyle/>
          <a:p>
            <a:pPr marL="0" indent="0" eaLnBrk="1" hangingPunct="1">
              <a:lnSpc>
                <a:spcPct val="100000"/>
              </a:lnSpc>
              <a:buFont typeface="Verdana" pitchFamily="34" charset="0"/>
              <a:buNone/>
            </a:pPr>
            <a:r>
              <a:rPr lang="en-US" altLang="zh-CN" sz="2000" b="1" dirty="0" smtClean="0">
                <a:ea typeface="SimSun" pitchFamily="2" charset="-122"/>
              </a:rPr>
              <a:t>Input data into the Gage R&amp;R worksheet</a:t>
            </a: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2743200" y="3352800"/>
            <a:ext cx="5702300" cy="1211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ct val="30000"/>
              </a:spcAft>
              <a:buClr>
                <a:schemeClr val="bg1"/>
              </a:buClr>
              <a:buFont typeface="Verdana" pitchFamily="34" charset="0"/>
              <a:buNone/>
            </a:pPr>
            <a:r>
              <a:rPr lang="en-US" altLang="zh-CN" sz="2000" b="1" dirty="0">
                <a:solidFill>
                  <a:srgbClr val="232323"/>
                </a:solidFill>
                <a:latin typeface="Verdana" pitchFamily="34" charset="0"/>
                <a:ea typeface="SimSun" pitchFamily="2" charset="-122"/>
              </a:rPr>
              <a:t>Enter the number of operators, trials, samples and specification limits</a:t>
            </a:r>
            <a:endParaRPr lang="en-US" altLang="zh-CN" sz="800" b="1" dirty="0">
              <a:solidFill>
                <a:srgbClr val="232323"/>
              </a:solidFill>
              <a:latin typeface="Verdana" pitchFamily="34" charset="0"/>
              <a:ea typeface="SimSun" pitchFamily="2" charset="-122"/>
            </a:endParaRPr>
          </a:p>
          <a:p>
            <a:pPr>
              <a:lnSpc>
                <a:spcPct val="110000"/>
              </a:lnSpc>
              <a:spcBef>
                <a:spcPct val="30000"/>
              </a:spcBef>
              <a:spcAft>
                <a:spcPct val="30000"/>
              </a:spcAft>
              <a:buClr>
                <a:schemeClr val="bg1"/>
              </a:buClr>
              <a:buFont typeface="Verdana" pitchFamily="34" charset="0"/>
              <a:buNone/>
            </a:pPr>
            <a:endParaRPr lang="en-US" altLang="zh-CN" sz="2000" b="1" dirty="0">
              <a:solidFill>
                <a:srgbClr val="232323"/>
              </a:solidFill>
              <a:latin typeface="Verdana" pitchFamily="34" charset="0"/>
              <a:ea typeface="SimSun" pitchFamily="2" charset="-122"/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17550" y="1973263"/>
            <a:ext cx="1701800" cy="965200"/>
            <a:chOff x="4392" y="1165"/>
            <a:chExt cx="1072" cy="608"/>
          </a:xfrm>
        </p:grpSpPr>
        <p:sp>
          <p:nvSpPr>
            <p:cNvPr id="6" name="AutoShape 9"/>
            <p:cNvSpPr>
              <a:spLocks noChangeArrowheads="1"/>
            </p:cNvSpPr>
            <p:nvPr/>
          </p:nvSpPr>
          <p:spPr bwMode="gray">
            <a:xfrm>
              <a:off x="4392" y="1165"/>
              <a:ext cx="1072" cy="608"/>
            </a:xfrm>
            <a:prstGeom prst="chevron">
              <a:avLst>
                <a:gd name="adj" fmla="val 34920"/>
              </a:avLst>
            </a:prstGeom>
            <a:gradFill rotWithShape="1">
              <a:gsLst>
                <a:gs pos="0">
                  <a:srgbClr val="424263"/>
                </a:gs>
                <a:gs pos="100000">
                  <a:srgbClr val="818197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ObliqueBottom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rgbClr val="424263"/>
              </a:extrusionClr>
            </a:sp3d>
          </p:spPr>
          <p:txBody>
            <a:bodyPr wrap="none" anchor="ctr">
              <a:flatTx/>
            </a:bodyPr>
            <a:lstStyle/>
            <a:p>
              <a:pPr algn="ctr" eaLnBrk="0" hangingPunct="0"/>
              <a:endParaRPr lang="zh-CN" altLang="zh-CN" sz="1400" b="1">
                <a:latin typeface="Verdana" pitchFamily="34" charset="0"/>
                <a:ea typeface="SimSun" pitchFamily="2" charset="-122"/>
              </a:endParaRPr>
            </a:p>
          </p:txBody>
        </p:sp>
        <p:sp>
          <p:nvSpPr>
            <p:cNvPr id="7" name="Text Box 10"/>
            <p:cNvSpPr txBox="1">
              <a:spLocks noChangeArrowheads="1"/>
            </p:cNvSpPr>
            <p:nvPr/>
          </p:nvSpPr>
          <p:spPr bwMode="auto">
            <a:xfrm>
              <a:off x="4632" y="1337"/>
              <a:ext cx="690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2000" b="1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rPr>
                <a:t>Step 6</a:t>
              </a:r>
            </a:p>
          </p:txBody>
        </p:sp>
      </p:grpSp>
      <p:grpSp>
        <p:nvGrpSpPr>
          <p:cNvPr id="8" name="Group 14"/>
          <p:cNvGrpSpPr>
            <a:grpSpLocks/>
          </p:cNvGrpSpPr>
          <p:nvPr/>
        </p:nvGrpSpPr>
        <p:grpSpPr bwMode="auto">
          <a:xfrm>
            <a:off x="762000" y="3352800"/>
            <a:ext cx="1752600" cy="990600"/>
            <a:chOff x="480" y="2784"/>
            <a:chExt cx="1050" cy="624"/>
          </a:xfrm>
        </p:grpSpPr>
        <p:sp>
          <p:nvSpPr>
            <p:cNvPr id="9" name="AutoShape 12"/>
            <p:cNvSpPr>
              <a:spLocks noChangeArrowheads="1"/>
            </p:cNvSpPr>
            <p:nvPr/>
          </p:nvSpPr>
          <p:spPr bwMode="gray">
            <a:xfrm>
              <a:off x="480" y="2784"/>
              <a:ext cx="1008" cy="624"/>
            </a:xfrm>
            <a:prstGeom prst="chevron">
              <a:avLst>
                <a:gd name="adj" fmla="val 31994"/>
              </a:avLst>
            </a:pr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44314"/>
                    <a:invGamma/>
                  </a:schemeClr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/>
            <a:scene3d>
              <a:camera prst="legacyObliqueBottom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bg2"/>
              </a:extrusionClr>
            </a:sp3d>
          </p:spPr>
          <p:txBody>
            <a:bodyPr wrap="none" anchor="ctr">
              <a:flatTx/>
            </a:bodyPr>
            <a:lstStyle/>
            <a:p>
              <a:pPr algn="ctr" eaLnBrk="0" hangingPunct="0"/>
              <a:endParaRPr lang="zh-CN" altLang="zh-CN" sz="1400" b="1">
                <a:latin typeface="Verdana" pitchFamily="34" charset="0"/>
                <a:ea typeface="SimSun" pitchFamily="2" charset="-122"/>
              </a:endParaRPr>
            </a:p>
          </p:txBody>
        </p:sp>
        <p:sp>
          <p:nvSpPr>
            <p:cNvPr id="10" name="Text Box 6"/>
            <p:cNvSpPr txBox="1">
              <a:spLocks noChangeArrowheads="1"/>
            </p:cNvSpPr>
            <p:nvPr/>
          </p:nvSpPr>
          <p:spPr bwMode="auto">
            <a:xfrm>
              <a:off x="576" y="2966"/>
              <a:ext cx="954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altLang="zh-CN" sz="2000" b="1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rPr>
                <a:t>Step 7</a:t>
              </a:r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Variable MSA – Gage R&amp;R Steps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2647950" y="3048000"/>
            <a:ext cx="6096000" cy="1211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110000"/>
              </a:lnSpc>
              <a:spcBef>
                <a:spcPct val="30000"/>
              </a:spcBef>
              <a:spcAft>
                <a:spcPct val="30000"/>
              </a:spcAft>
              <a:buClr>
                <a:schemeClr val="bg1"/>
              </a:buClr>
              <a:buFont typeface="Verdana" pitchFamily="34" charset="0"/>
              <a:buNone/>
            </a:pPr>
            <a:r>
              <a:rPr lang="en-US" altLang="zh-CN" sz="2000" b="1" dirty="0">
                <a:solidFill>
                  <a:srgbClr val="232323"/>
                </a:solidFill>
                <a:latin typeface="Verdana" pitchFamily="34" charset="0"/>
                <a:ea typeface="SimSun" pitchFamily="2" charset="-122"/>
              </a:rPr>
              <a:t>Assess MSA Trust Level.</a:t>
            </a:r>
          </a:p>
          <a:p>
            <a:pPr>
              <a:lnSpc>
                <a:spcPct val="110000"/>
              </a:lnSpc>
              <a:spcBef>
                <a:spcPct val="30000"/>
              </a:spcBef>
              <a:spcAft>
                <a:spcPct val="30000"/>
              </a:spcAft>
              <a:buClr>
                <a:schemeClr val="bg1"/>
              </a:buClr>
              <a:buFont typeface="Verdana" pitchFamily="34" charset="0"/>
              <a:buNone/>
            </a:pPr>
            <a:endParaRPr lang="en-US" altLang="zh-CN" sz="800" b="1" dirty="0">
              <a:solidFill>
                <a:srgbClr val="232323"/>
              </a:solidFill>
              <a:latin typeface="Verdana" pitchFamily="34" charset="0"/>
              <a:ea typeface="SimSun" pitchFamily="2" charset="-122"/>
            </a:endParaRPr>
          </a:p>
          <a:p>
            <a:pPr>
              <a:lnSpc>
                <a:spcPct val="110000"/>
              </a:lnSpc>
              <a:spcBef>
                <a:spcPct val="30000"/>
              </a:spcBef>
              <a:spcAft>
                <a:spcPct val="30000"/>
              </a:spcAft>
              <a:buClr>
                <a:schemeClr val="bg1"/>
              </a:buClr>
              <a:buFont typeface="Verdana" pitchFamily="34" charset="0"/>
              <a:buNone/>
            </a:pPr>
            <a:endParaRPr lang="en-US" altLang="zh-CN" sz="800" b="1" dirty="0">
              <a:solidFill>
                <a:srgbClr val="232323"/>
              </a:solidFill>
              <a:latin typeface="Verdana" pitchFamily="34" charset="0"/>
              <a:ea typeface="SimSun" pitchFamily="2" charset="-122"/>
            </a:endParaRPr>
          </a:p>
          <a:p>
            <a:pPr marL="635000" lvl="1" indent="-288925">
              <a:lnSpc>
                <a:spcPct val="110000"/>
              </a:lnSpc>
              <a:spcBef>
                <a:spcPct val="30000"/>
              </a:spcBef>
              <a:spcAft>
                <a:spcPct val="30000"/>
              </a:spcAft>
              <a:buFontTx/>
              <a:buChar char="–"/>
            </a:pPr>
            <a:r>
              <a:rPr lang="en-US" altLang="zh-CN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SimSun" pitchFamily="2" charset="-122"/>
              </a:rPr>
              <a:t>Red:</a:t>
            </a:r>
            <a:r>
              <a:rPr lang="en-US" altLang="zh-CN" sz="1600" b="1" dirty="0">
                <a:solidFill>
                  <a:srgbClr val="232323"/>
                </a:solidFill>
                <a:latin typeface="Verdana" pitchFamily="34" charset="0"/>
                <a:ea typeface="SimSun" pitchFamily="2" charset="-122"/>
              </a:rPr>
              <a:t> </a:t>
            </a:r>
            <a:r>
              <a:rPr lang="en-US" altLang="zh-CN" sz="1600" b="1" dirty="0">
                <a:solidFill>
                  <a:srgbClr val="FF0000"/>
                </a:solidFill>
                <a:latin typeface="Verdana" pitchFamily="34" charset="0"/>
                <a:ea typeface="SimSun" pitchFamily="2" charset="-122"/>
              </a:rPr>
              <a:t>&gt; 30%</a:t>
            </a:r>
            <a:r>
              <a:rPr lang="en-US" altLang="zh-CN" sz="1600" b="1" dirty="0">
                <a:solidFill>
                  <a:srgbClr val="232323"/>
                </a:solidFill>
                <a:latin typeface="Verdana" pitchFamily="34" charset="0"/>
                <a:ea typeface="SimSun" pitchFamily="2" charset="-122"/>
              </a:rPr>
              <a:t> (fail)</a:t>
            </a:r>
          </a:p>
          <a:p>
            <a:pPr marL="635000" lvl="1" indent="-288925">
              <a:lnSpc>
                <a:spcPct val="110000"/>
              </a:lnSpc>
              <a:spcBef>
                <a:spcPct val="30000"/>
              </a:spcBef>
              <a:spcAft>
                <a:spcPct val="30000"/>
              </a:spcAft>
              <a:buFontTx/>
              <a:buChar char="–"/>
            </a:pPr>
            <a:r>
              <a:rPr lang="en-US" altLang="zh-CN" sz="1600" b="1" dirty="0">
                <a:solidFill>
                  <a:srgbClr val="FFC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SimSun" pitchFamily="2" charset="-122"/>
              </a:rPr>
              <a:t>Yellow:</a:t>
            </a:r>
            <a:r>
              <a:rPr lang="en-US" altLang="zh-CN" sz="1600" b="1" dirty="0">
                <a:solidFill>
                  <a:srgbClr val="232323"/>
                </a:solidFill>
                <a:latin typeface="Verdana" pitchFamily="34" charset="0"/>
                <a:ea typeface="SimSun" pitchFamily="2" charset="-122"/>
              </a:rPr>
              <a:t> </a:t>
            </a:r>
            <a:r>
              <a:rPr lang="en-US" altLang="zh-CN" sz="1600" b="1" dirty="0">
                <a:solidFill>
                  <a:srgbClr val="FFCC00"/>
                </a:solidFill>
                <a:latin typeface="Verdana" pitchFamily="34" charset="0"/>
                <a:ea typeface="SimSun" pitchFamily="2" charset="-122"/>
              </a:rPr>
              <a:t>10-30%</a:t>
            </a:r>
            <a:r>
              <a:rPr lang="en-US" altLang="zh-CN" sz="1600" b="1" dirty="0">
                <a:solidFill>
                  <a:srgbClr val="232323"/>
                </a:solidFill>
                <a:latin typeface="Verdana" pitchFamily="34" charset="0"/>
                <a:ea typeface="SimSun" pitchFamily="2" charset="-122"/>
              </a:rPr>
              <a:t> (marginal)</a:t>
            </a:r>
          </a:p>
          <a:p>
            <a:pPr marL="635000" lvl="1" indent="-288925">
              <a:lnSpc>
                <a:spcPct val="110000"/>
              </a:lnSpc>
              <a:spcBef>
                <a:spcPct val="30000"/>
              </a:spcBef>
              <a:spcAft>
                <a:spcPct val="30000"/>
              </a:spcAft>
              <a:buFontTx/>
              <a:buChar char="–"/>
            </a:pPr>
            <a:r>
              <a:rPr lang="en-US" altLang="zh-CN" sz="1600" b="1" dirty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SimSun" pitchFamily="2" charset="-122"/>
              </a:rPr>
              <a:t>Green:</a:t>
            </a:r>
            <a:r>
              <a:rPr lang="en-US" altLang="zh-CN" sz="1600" b="1" dirty="0">
                <a:solidFill>
                  <a:srgbClr val="232323"/>
                </a:solidFill>
                <a:latin typeface="Verdana" pitchFamily="34" charset="0"/>
                <a:ea typeface="SimSun" pitchFamily="2" charset="-122"/>
              </a:rPr>
              <a:t> </a:t>
            </a:r>
            <a:r>
              <a:rPr lang="en-US" altLang="zh-CN" sz="1600" b="1" dirty="0">
                <a:solidFill>
                  <a:srgbClr val="009900"/>
                </a:solidFill>
                <a:latin typeface="Verdana" pitchFamily="34" charset="0"/>
                <a:ea typeface="SimSun" pitchFamily="2" charset="-122"/>
              </a:rPr>
              <a:t>&lt; 10%</a:t>
            </a:r>
            <a:r>
              <a:rPr lang="en-US" altLang="zh-CN" sz="1600" b="1" dirty="0">
                <a:solidFill>
                  <a:srgbClr val="232323"/>
                </a:solidFill>
                <a:latin typeface="Verdana" pitchFamily="34" charset="0"/>
                <a:ea typeface="SimSun" pitchFamily="2" charset="-122"/>
              </a:rPr>
              <a:t> (pass)</a:t>
            </a:r>
          </a:p>
          <a:p>
            <a:pPr>
              <a:lnSpc>
                <a:spcPct val="110000"/>
              </a:lnSpc>
              <a:spcBef>
                <a:spcPct val="30000"/>
              </a:spcBef>
              <a:spcAft>
                <a:spcPct val="30000"/>
              </a:spcAft>
              <a:buClr>
                <a:schemeClr val="bg1"/>
              </a:buClr>
              <a:buFont typeface="Verdana" pitchFamily="34" charset="0"/>
              <a:buNone/>
            </a:pPr>
            <a:endParaRPr lang="en-US" altLang="zh-CN" sz="2000" b="1" dirty="0">
              <a:solidFill>
                <a:srgbClr val="232323"/>
              </a:solidFill>
              <a:latin typeface="Verdana" pitchFamily="34" charset="0"/>
              <a:ea typeface="SimSun" pitchFamily="2" charset="-122"/>
            </a:endParaRPr>
          </a:p>
          <a:p>
            <a:pPr>
              <a:spcBef>
                <a:spcPct val="30000"/>
              </a:spcBef>
              <a:spcAft>
                <a:spcPct val="30000"/>
              </a:spcAft>
              <a:buClr>
                <a:schemeClr val="bg1"/>
              </a:buClr>
              <a:buFont typeface="Verdana" pitchFamily="34" charset="0"/>
              <a:buNone/>
            </a:pPr>
            <a:endParaRPr lang="en-US" altLang="zh-CN" sz="2000" b="1" dirty="0">
              <a:solidFill>
                <a:srgbClr val="232323"/>
              </a:solidFill>
              <a:latin typeface="Verdana" pitchFamily="34" charset="0"/>
              <a:ea typeface="SimSun" pitchFamily="2" charset="-122"/>
            </a:endParaRPr>
          </a:p>
        </p:txBody>
      </p: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609600" y="3070225"/>
            <a:ext cx="1684338" cy="965200"/>
            <a:chOff x="523" y="1296"/>
            <a:chExt cx="1061" cy="608"/>
          </a:xfrm>
        </p:grpSpPr>
        <p:sp>
          <p:nvSpPr>
            <p:cNvPr id="5" name="AutoShape 9"/>
            <p:cNvSpPr>
              <a:spLocks noChangeArrowheads="1"/>
            </p:cNvSpPr>
            <p:nvPr/>
          </p:nvSpPr>
          <p:spPr bwMode="ltGray">
            <a:xfrm>
              <a:off x="523" y="1296"/>
              <a:ext cx="1048" cy="608"/>
            </a:xfrm>
            <a:prstGeom prst="chevron">
              <a:avLst>
                <a:gd name="adj" fmla="val 34139"/>
              </a:avLst>
            </a:prstGeom>
            <a:gradFill rotWithShape="1">
              <a:gsLst>
                <a:gs pos="0">
                  <a:srgbClr val="FF9900"/>
                </a:gs>
                <a:gs pos="100000">
                  <a:srgbClr val="FFAB2D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ObliqueBottom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rgbClr val="FF9900"/>
              </a:extrusionClr>
            </a:sp3d>
          </p:spPr>
          <p:txBody>
            <a:bodyPr wrap="none" anchor="ctr">
              <a:flatTx/>
            </a:bodyPr>
            <a:lstStyle/>
            <a:p>
              <a:endParaRPr lang="zh-CN" altLang="zh-CN">
                <a:ea typeface="SimSun" pitchFamily="2" charset="-122"/>
              </a:endParaRPr>
            </a:p>
          </p:txBody>
        </p:sp>
        <p:sp>
          <p:nvSpPr>
            <p:cNvPr id="6" name="Text Box 10"/>
            <p:cNvSpPr txBox="1">
              <a:spLocks noChangeArrowheads="1"/>
            </p:cNvSpPr>
            <p:nvPr/>
          </p:nvSpPr>
          <p:spPr bwMode="auto">
            <a:xfrm>
              <a:off x="630" y="1468"/>
              <a:ext cx="954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altLang="zh-CN" sz="2000" b="1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rPr>
                <a:t>Step 9</a:t>
              </a:r>
            </a:p>
          </p:txBody>
        </p:sp>
      </p:grpSp>
      <p:grpSp>
        <p:nvGrpSpPr>
          <p:cNvPr id="7" name="Group 12"/>
          <p:cNvGrpSpPr>
            <a:grpSpLocks/>
          </p:cNvGrpSpPr>
          <p:nvPr/>
        </p:nvGrpSpPr>
        <p:grpSpPr bwMode="auto">
          <a:xfrm>
            <a:off x="620713" y="1600200"/>
            <a:ext cx="1752600" cy="990600"/>
            <a:chOff x="480" y="2784"/>
            <a:chExt cx="1050" cy="624"/>
          </a:xfrm>
        </p:grpSpPr>
        <p:sp>
          <p:nvSpPr>
            <p:cNvPr id="8" name="AutoShape 13"/>
            <p:cNvSpPr>
              <a:spLocks noChangeArrowheads="1"/>
            </p:cNvSpPr>
            <p:nvPr/>
          </p:nvSpPr>
          <p:spPr bwMode="gray">
            <a:xfrm>
              <a:off x="480" y="2784"/>
              <a:ext cx="1008" cy="624"/>
            </a:xfrm>
            <a:prstGeom prst="chevron">
              <a:avLst>
                <a:gd name="adj" fmla="val 31994"/>
              </a:avLst>
            </a:prstGeom>
            <a:gradFill rotWithShape="1">
              <a:gsLst>
                <a:gs pos="0">
                  <a:srgbClr val="005B52"/>
                </a:gs>
                <a:gs pos="100000">
                  <a:srgbClr val="8EB6B2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ObliqueBottom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rgbClr val="005B52"/>
              </a:extrusionClr>
            </a:sp3d>
          </p:spPr>
          <p:txBody>
            <a:bodyPr wrap="none" anchor="ctr">
              <a:flatTx/>
            </a:bodyPr>
            <a:lstStyle/>
            <a:p>
              <a:pPr algn="ctr" eaLnBrk="0" hangingPunct="0"/>
              <a:endParaRPr lang="zh-CN" altLang="zh-CN" sz="1400" b="1">
                <a:latin typeface="Verdana" pitchFamily="34" charset="0"/>
                <a:ea typeface="SimSun" pitchFamily="2" charset="-122"/>
              </a:endParaRPr>
            </a:p>
          </p:txBody>
        </p:sp>
        <p:sp>
          <p:nvSpPr>
            <p:cNvPr id="9" name="Text Box 14"/>
            <p:cNvSpPr txBox="1">
              <a:spLocks noChangeArrowheads="1"/>
            </p:cNvSpPr>
            <p:nvPr/>
          </p:nvSpPr>
          <p:spPr bwMode="auto">
            <a:xfrm>
              <a:off x="576" y="2966"/>
              <a:ext cx="954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altLang="zh-CN" sz="2000" b="1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rPr>
                <a:t>Step 8</a:t>
              </a:r>
            </a:p>
          </p:txBody>
        </p:sp>
      </p:grpSp>
      <p:sp>
        <p:nvSpPr>
          <p:cNvPr id="10" name="Rectangle 1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698750" y="1600200"/>
            <a:ext cx="5757863" cy="1208087"/>
          </a:xfrm>
          <a:prstGeom prst="rect">
            <a:avLst/>
          </a:prstGeom>
          <a:noFill/>
        </p:spPr>
        <p:txBody>
          <a:bodyPr/>
          <a:lstStyle/>
          <a:p>
            <a:pPr marL="0" indent="0" eaLnBrk="1" hangingPunct="1">
              <a:lnSpc>
                <a:spcPct val="100000"/>
              </a:lnSpc>
              <a:buFont typeface="Verdana" pitchFamily="34" charset="0"/>
              <a:buNone/>
            </a:pPr>
            <a:r>
              <a:rPr lang="en-US" altLang="zh-CN" sz="2000" b="1" dirty="0" smtClean="0">
                <a:ea typeface="SimSun" pitchFamily="2" charset="-122"/>
              </a:rPr>
              <a:t>Analyze data in the Gage R&amp;R worksheet</a:t>
            </a:r>
          </a:p>
        </p:txBody>
      </p:sp>
      <p:grpSp>
        <p:nvGrpSpPr>
          <p:cNvPr id="11" name="Group 16"/>
          <p:cNvGrpSpPr>
            <a:grpSpLocks/>
          </p:cNvGrpSpPr>
          <p:nvPr/>
        </p:nvGrpSpPr>
        <p:grpSpPr bwMode="auto">
          <a:xfrm>
            <a:off x="6775450" y="3581400"/>
            <a:ext cx="1758950" cy="1620837"/>
            <a:chOff x="4110" y="2526"/>
            <a:chExt cx="1696" cy="1314"/>
          </a:xfrm>
        </p:grpSpPr>
        <p:sp>
          <p:nvSpPr>
            <p:cNvPr id="12" name="Rectangle 17"/>
            <p:cNvSpPr>
              <a:spLocks noChangeAspect="1" noChangeArrowheads="1"/>
            </p:cNvSpPr>
            <p:nvPr/>
          </p:nvSpPr>
          <p:spPr bwMode="auto">
            <a:xfrm>
              <a:off x="4110" y="2526"/>
              <a:ext cx="1696" cy="247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wrap="none" lIns="0" tIns="0" rIns="0" bIns="0" anchor="b" anchorCtr="1">
              <a:spAutoFit/>
            </a:bodyPr>
            <a:lstStyle/>
            <a:p>
              <a:pPr algn="ctr" defTabSz="739775" eaLnBrk="0" hangingPunct="0">
                <a:spcBef>
                  <a:spcPct val="50000"/>
                </a:spcBef>
              </a:pPr>
              <a:r>
                <a:rPr lang="en-US" altLang="zh-CN" sz="2000">
                  <a:latin typeface="Verdana" pitchFamily="34" charset="0"/>
                  <a:ea typeface="SimSun" pitchFamily="2" charset="-122"/>
                </a:rPr>
                <a:t>% Tolerance*</a:t>
              </a:r>
            </a:p>
          </p:txBody>
        </p:sp>
        <p:sp>
          <p:nvSpPr>
            <p:cNvPr id="13" name="Rectangle 18"/>
            <p:cNvSpPr>
              <a:spLocks noChangeAspect="1" noChangeArrowheads="1"/>
            </p:cNvSpPr>
            <p:nvPr/>
          </p:nvSpPr>
          <p:spPr bwMode="auto">
            <a:xfrm>
              <a:off x="4857" y="3503"/>
              <a:ext cx="240" cy="337"/>
            </a:xfrm>
            <a:prstGeom prst="rect">
              <a:avLst/>
            </a:prstGeom>
            <a:solidFill>
              <a:srgbClr val="0099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  <p:sp>
          <p:nvSpPr>
            <p:cNvPr id="14" name="Rectangle 19"/>
            <p:cNvSpPr>
              <a:spLocks noChangeAspect="1" noChangeArrowheads="1"/>
            </p:cNvSpPr>
            <p:nvPr/>
          </p:nvSpPr>
          <p:spPr bwMode="auto">
            <a:xfrm>
              <a:off x="4857" y="3167"/>
              <a:ext cx="240" cy="337"/>
            </a:xfrm>
            <a:prstGeom prst="rect">
              <a:avLst/>
            </a:prstGeom>
            <a:solidFill>
              <a:srgbClr val="FFFF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  <p:sp>
          <p:nvSpPr>
            <p:cNvPr id="15" name="Rectangle 20"/>
            <p:cNvSpPr>
              <a:spLocks noChangeAspect="1" noChangeArrowheads="1"/>
            </p:cNvSpPr>
            <p:nvPr/>
          </p:nvSpPr>
          <p:spPr bwMode="auto">
            <a:xfrm>
              <a:off x="4857" y="2831"/>
              <a:ext cx="240" cy="337"/>
            </a:xfrm>
            <a:prstGeom prst="rect">
              <a:avLst/>
            </a:prstGeom>
            <a:solidFill>
              <a:srgbClr val="FF0000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  <p:sp>
          <p:nvSpPr>
            <p:cNvPr id="16" name="Rectangle 21"/>
            <p:cNvSpPr>
              <a:spLocks noChangeAspect="1" noChangeArrowheads="1"/>
            </p:cNvSpPr>
            <p:nvPr/>
          </p:nvSpPr>
          <p:spPr bwMode="auto">
            <a:xfrm>
              <a:off x="4237" y="3381"/>
              <a:ext cx="576" cy="247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algn="r" defTabSz="739775" eaLnBrk="0" hangingPunct="0">
                <a:spcBef>
                  <a:spcPct val="50000"/>
                </a:spcBef>
              </a:pPr>
              <a:r>
                <a:rPr lang="en-US" altLang="zh-CN" sz="2000">
                  <a:latin typeface="Verdana" pitchFamily="34" charset="0"/>
                  <a:ea typeface="SimSun" pitchFamily="2" charset="-122"/>
                </a:rPr>
                <a:t>10%</a:t>
              </a:r>
            </a:p>
          </p:txBody>
        </p:sp>
        <p:sp>
          <p:nvSpPr>
            <p:cNvPr id="17" name="Rectangle 22"/>
            <p:cNvSpPr>
              <a:spLocks noChangeAspect="1" noChangeArrowheads="1"/>
            </p:cNvSpPr>
            <p:nvPr/>
          </p:nvSpPr>
          <p:spPr bwMode="auto">
            <a:xfrm>
              <a:off x="4237" y="3045"/>
              <a:ext cx="576" cy="247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pPr algn="r" defTabSz="739775" eaLnBrk="0" hangingPunct="0">
                <a:spcBef>
                  <a:spcPct val="50000"/>
                </a:spcBef>
              </a:pPr>
              <a:r>
                <a:rPr lang="en-US" altLang="zh-CN" sz="2000">
                  <a:latin typeface="Verdana" pitchFamily="34" charset="0"/>
                  <a:ea typeface="SimSun" pitchFamily="2" charset="-122"/>
                </a:rPr>
                <a:t>30%</a:t>
              </a:r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Variable MSA – Gage R&amp;R Steps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667000" y="1447800"/>
            <a:ext cx="6096000" cy="3429000"/>
          </a:xfrm>
          <a:prstGeom prst="rect">
            <a:avLst/>
          </a:prstGeom>
        </p:spPr>
        <p:txBody>
          <a:bodyPr/>
          <a:lstStyle/>
          <a:p>
            <a:pPr marL="0" indent="0" eaLnBrk="1" hangingPunct="1">
              <a:buFont typeface="Verdana" pitchFamily="34" charset="0"/>
              <a:buNone/>
            </a:pPr>
            <a:r>
              <a:rPr lang="en-US" altLang="zh-CN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If the Measurement System needs improvement:</a:t>
            </a:r>
          </a:p>
          <a:p>
            <a:pPr marL="0" indent="0" eaLnBrk="1" hangingPunct="1">
              <a:lnSpc>
                <a:spcPct val="65000"/>
              </a:lnSpc>
              <a:buFont typeface="Verdana" pitchFamily="34" charset="0"/>
              <a:buNone/>
            </a:pPr>
            <a:endParaRPr lang="en-US" altLang="zh-CN" sz="18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635000" lvl="1" indent="-288925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 typeface="Wingdings" pitchFamily="2" charset="2"/>
              <a:buChar char="Ø"/>
            </a:pPr>
            <a:r>
              <a:rPr lang="en-US" altLang="zh-CN" sz="1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Brainstorm with the team for improvement solutions.</a:t>
            </a:r>
          </a:p>
          <a:p>
            <a:pPr marL="635000" lvl="1" indent="-288925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 typeface="Wingdings" pitchFamily="2" charset="2"/>
              <a:buChar char="Ø"/>
            </a:pPr>
            <a:r>
              <a:rPr lang="en-US" altLang="zh-CN" sz="1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Determine best “practical solution” (may require some experimentation).</a:t>
            </a:r>
          </a:p>
          <a:p>
            <a:pPr marL="635000" lvl="1" indent="-288925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 typeface="Wingdings" pitchFamily="2" charset="2"/>
              <a:buChar char="Ø"/>
            </a:pPr>
            <a:r>
              <a:rPr lang="en-US" altLang="zh-CN" sz="1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Pilot the best solution (PDSA)</a:t>
            </a:r>
          </a:p>
          <a:p>
            <a:pPr marL="635000" lvl="1" indent="-288925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 typeface="Wingdings" pitchFamily="2" charset="2"/>
              <a:buChar char="Ø"/>
            </a:pPr>
            <a:r>
              <a:rPr lang="en-US" altLang="zh-CN" sz="1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Implement best solution – train employees.</a:t>
            </a:r>
          </a:p>
          <a:p>
            <a:pPr marL="635000" lvl="1" indent="-288925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 typeface="Wingdings" pitchFamily="2" charset="2"/>
              <a:buChar char="Ø"/>
            </a:pPr>
            <a:r>
              <a:rPr lang="en-US" altLang="zh-CN" sz="1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Re-run the study to verify the improvement.</a:t>
            </a:r>
          </a:p>
          <a:p>
            <a:pPr marL="0" indent="0" eaLnBrk="1" hangingPunct="1">
              <a:lnSpc>
                <a:spcPct val="65000"/>
              </a:lnSpc>
              <a:buClr>
                <a:srgbClr val="A50021"/>
              </a:buClr>
              <a:buFont typeface="Verdana" pitchFamily="34" charset="0"/>
              <a:buNone/>
            </a:pPr>
            <a:endParaRPr lang="en-US" altLang="zh-CN" sz="1800" b="1" dirty="0" smtClean="0">
              <a:ea typeface="SimSun" pitchFamily="2" charset="-122"/>
            </a:endParaRPr>
          </a:p>
          <a:p>
            <a:pPr marL="0" indent="0" eaLnBrk="1" hangingPunct="1">
              <a:lnSpc>
                <a:spcPct val="65000"/>
              </a:lnSpc>
              <a:buFont typeface="Verdana" pitchFamily="34" charset="0"/>
              <a:buNone/>
            </a:pPr>
            <a:endParaRPr lang="en-US" altLang="zh-CN" sz="1800" b="1" dirty="0" smtClean="0">
              <a:ea typeface="SimSun" pitchFamily="2" charset="-122"/>
            </a:endParaRPr>
          </a:p>
          <a:p>
            <a:pPr marL="0" indent="0" eaLnBrk="1" hangingPunct="1">
              <a:lnSpc>
                <a:spcPct val="65000"/>
              </a:lnSpc>
              <a:buFont typeface="Verdana" pitchFamily="34" charset="0"/>
              <a:buNone/>
            </a:pPr>
            <a:endParaRPr lang="en-US" altLang="zh-CN" sz="1800" b="1" dirty="0" smtClean="0">
              <a:ea typeface="SimSun" pitchFamily="2" charset="-122"/>
            </a:endParaRPr>
          </a:p>
          <a:p>
            <a:pPr marL="0" indent="0" eaLnBrk="1" hangingPunct="1">
              <a:lnSpc>
                <a:spcPct val="65000"/>
              </a:lnSpc>
              <a:buFont typeface="Verdana" pitchFamily="34" charset="0"/>
              <a:buNone/>
            </a:pPr>
            <a:endParaRPr lang="en-US" altLang="zh-CN" sz="1800" b="1" dirty="0" smtClean="0">
              <a:ea typeface="SimSun" pitchFamily="2" charset="-122"/>
            </a:endParaRPr>
          </a:p>
          <a:p>
            <a:pPr marL="0" indent="0" eaLnBrk="1" hangingPunct="1">
              <a:lnSpc>
                <a:spcPct val="100000"/>
              </a:lnSpc>
              <a:buFont typeface="Verdana" pitchFamily="34" charset="0"/>
              <a:buNone/>
            </a:pPr>
            <a:endParaRPr lang="en-US" altLang="zh-CN" sz="1800" b="1" dirty="0" smtClean="0">
              <a:ea typeface="SimSun" pitchFamily="2" charset="-122"/>
            </a:endParaRP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919163" y="1484313"/>
            <a:ext cx="1612900" cy="939800"/>
            <a:chOff x="480" y="1248"/>
            <a:chExt cx="1016" cy="592"/>
          </a:xfrm>
        </p:grpSpPr>
        <p:sp>
          <p:nvSpPr>
            <p:cNvPr id="5" name="AutoShape 5"/>
            <p:cNvSpPr>
              <a:spLocks noChangeArrowheads="1"/>
            </p:cNvSpPr>
            <p:nvPr/>
          </p:nvSpPr>
          <p:spPr bwMode="gray">
            <a:xfrm>
              <a:off x="480" y="1248"/>
              <a:ext cx="1016" cy="592"/>
            </a:xfrm>
            <a:prstGeom prst="chevron">
              <a:avLst>
                <a:gd name="adj" fmla="val 33991"/>
              </a:avLst>
            </a:prstGeom>
            <a:gradFill rotWithShape="1">
              <a:gsLst>
                <a:gs pos="0">
                  <a:srgbClr val="3399FF"/>
                </a:gs>
                <a:gs pos="100000">
                  <a:srgbClr val="6AB5FF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ObliqueBottom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rgbClr val="3399FF"/>
              </a:extrusionClr>
            </a:sp3d>
          </p:spPr>
          <p:txBody>
            <a:bodyPr wrap="none" anchor="ctr">
              <a:flatTx/>
            </a:bodyPr>
            <a:lstStyle/>
            <a:p>
              <a:pPr algn="ctr" eaLnBrk="0" hangingPunct="0"/>
              <a:endParaRPr lang="zh-CN" altLang="zh-CN" sz="1400" b="1">
                <a:latin typeface="Verdana" pitchFamily="34" charset="0"/>
                <a:ea typeface="SimSun" pitchFamily="2" charset="-122"/>
              </a:endParaRPr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615" y="1404"/>
              <a:ext cx="804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2000" b="1" dirty="0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rPr>
                <a:t>Step 10</a:t>
              </a:r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Variable MSA – Gage R&amp;R Example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524003" y="2819400"/>
          <a:ext cx="6553196" cy="2590800"/>
        </p:xfrm>
        <a:graphic>
          <a:graphicData uri="http://schemas.openxmlformats.org/drawingml/2006/table">
            <a:tbl>
              <a:tblPr/>
              <a:tblGrid>
                <a:gridCol w="526194"/>
                <a:gridCol w="526194"/>
                <a:gridCol w="456958"/>
                <a:gridCol w="456958"/>
                <a:gridCol w="456958"/>
                <a:gridCol w="456958"/>
                <a:gridCol w="456958"/>
                <a:gridCol w="456958"/>
                <a:gridCol w="456958"/>
                <a:gridCol w="529657"/>
                <a:gridCol w="581583"/>
                <a:gridCol w="733904"/>
                <a:gridCol w="456958"/>
              </a:tblGrid>
              <a:tr h="32385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latin typeface="Arial"/>
                        </a:rPr>
                        <a:t>Part Number 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XXXXXX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Description 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Pad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385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Characteristic 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Width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latin typeface="Arial"/>
                        </a:rPr>
                        <a:t>Zero=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385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Specification 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altLang="zh-CN" sz="1000" b="0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10.00+/-0.15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TTL Tolerance: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0.3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Measurement Unit: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Peojector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385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latin typeface="Arial"/>
                        </a:rPr>
                        <a:t>Supplier Name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XXXX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latin typeface="Arial"/>
                        </a:rPr>
                        <a:t>Analysis Supervised by 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XXX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385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Inspector Name: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OPERATOR 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Date Inspected: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XXXX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# Oprs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385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Inspector Name: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OPERATOR 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Date Inspected: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XXXX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# Trials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000" b="0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385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Inspector Name: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OPERATOR 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Date Inspected: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XXXX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0" y="990600"/>
            <a:ext cx="9144000" cy="58477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zh-CN" sz="1600" dirty="0" smtClean="0">
                <a:solidFill>
                  <a:srgbClr val="4514FA"/>
                </a:solidFill>
                <a:latin typeface="Verdana" pitchFamily="34" charset="0"/>
                <a:ea typeface="宋体" charset="-122"/>
              </a:rPr>
              <a:t>One GR&amp;R analysis example base on Jabil GR&amp;R format in PPAP template </a:t>
            </a:r>
          </a:p>
          <a:p>
            <a:pPr eaLnBrk="0" hangingPunct="0"/>
            <a:r>
              <a:rPr lang="en-US" altLang="zh-CN" sz="1600" dirty="0" smtClean="0">
                <a:solidFill>
                  <a:srgbClr val="4514FA"/>
                </a:solidFill>
                <a:latin typeface="Verdana" pitchFamily="34" charset="0"/>
                <a:ea typeface="宋体" charset="-122"/>
              </a:rPr>
              <a:t>00-MT80-1000-00801</a:t>
            </a:r>
            <a:endParaRPr lang="en-US" altLang="zh-CN" sz="1600" dirty="0">
              <a:solidFill>
                <a:srgbClr val="4514FA"/>
              </a:solidFill>
              <a:latin typeface="Verdana" pitchFamily="34" charset="0"/>
              <a:ea typeface="宋体" charset="-122"/>
            </a:endParaRPr>
          </a:p>
        </p:txBody>
      </p:sp>
      <p:grpSp>
        <p:nvGrpSpPr>
          <p:cNvPr id="29" name="群組 28"/>
          <p:cNvGrpSpPr/>
          <p:nvPr/>
        </p:nvGrpSpPr>
        <p:grpSpPr>
          <a:xfrm>
            <a:off x="2438400" y="1600200"/>
            <a:ext cx="3124200" cy="1752600"/>
            <a:chOff x="2438400" y="1600200"/>
            <a:chExt cx="3124200" cy="1752600"/>
          </a:xfrm>
        </p:grpSpPr>
        <p:grpSp>
          <p:nvGrpSpPr>
            <p:cNvPr id="17" name="群組 16"/>
            <p:cNvGrpSpPr/>
            <p:nvPr/>
          </p:nvGrpSpPr>
          <p:grpSpPr>
            <a:xfrm>
              <a:off x="2438400" y="1600200"/>
              <a:ext cx="3124200" cy="1447800"/>
              <a:chOff x="228600" y="1905000"/>
              <a:chExt cx="3124200" cy="1447800"/>
            </a:xfrm>
          </p:grpSpPr>
          <p:grpSp>
            <p:nvGrpSpPr>
              <p:cNvPr id="18" name="群組 9"/>
              <p:cNvGrpSpPr/>
              <p:nvPr/>
            </p:nvGrpSpPr>
            <p:grpSpPr>
              <a:xfrm>
                <a:off x="228600" y="1905000"/>
                <a:ext cx="3124200" cy="914400"/>
                <a:chOff x="-1143000" y="1524000"/>
                <a:chExt cx="3124200" cy="914400"/>
              </a:xfrm>
            </p:grpSpPr>
            <p:sp>
              <p:nvSpPr>
                <p:cNvPr id="20" name="AutoShape 50"/>
                <p:cNvSpPr>
                  <a:spLocks noChangeArrowheads="1"/>
                </p:cNvSpPr>
                <p:nvPr/>
              </p:nvSpPr>
              <p:spPr bwMode="auto">
                <a:xfrm>
                  <a:off x="-1143000" y="1524000"/>
                  <a:ext cx="3124200" cy="914400"/>
                </a:xfrm>
                <a:prstGeom prst="roundRect">
                  <a:avLst>
                    <a:gd name="adj" fmla="val 16667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tint val="66667"/>
                        <a:invGamma/>
                      </a:schemeClr>
                    </a:gs>
                  </a:gsLst>
                  <a:lin ang="5400000" scaled="1"/>
                </a:gradFill>
                <a:ln w="19050">
                  <a:solidFill>
                    <a:srgbClr val="002163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r>
                    <a:rPr lang="en-US" b="1" u="sng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Part Info.</a:t>
                  </a:r>
                </a:p>
                <a:p>
                  <a:pPr eaLnBrk="0" hangingPunct="0"/>
                  <a:r>
                    <a:rPr lang="en-US" altLang="zh-CN" sz="1200" b="1" dirty="0" smtClean="0">
                      <a:solidFill>
                        <a:schemeClr val="bg1"/>
                      </a:solidFill>
                      <a:latin typeface="Verdana" pitchFamily="34" charset="0"/>
                      <a:ea typeface="SimSun" pitchFamily="2" charset="-122"/>
                    </a:rPr>
                    <a:t>Fill in the P/N, Part Name and </a:t>
                  </a:r>
                </a:p>
                <a:p>
                  <a:pPr eaLnBrk="0" hangingPunct="0"/>
                  <a:r>
                    <a:rPr lang="en-US" altLang="zh-CN" sz="1200" b="1" dirty="0" smtClean="0">
                      <a:solidFill>
                        <a:schemeClr val="bg1"/>
                      </a:solidFill>
                      <a:latin typeface="Verdana" pitchFamily="34" charset="0"/>
                      <a:ea typeface="SimSun" pitchFamily="2" charset="-122"/>
                    </a:rPr>
                    <a:t>critical characteristic for analysis</a:t>
                  </a:r>
                  <a:endParaRPr lang="en-US" altLang="zh-CN" sz="1300" b="1" dirty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endParaRPr>
                </a:p>
              </p:txBody>
            </p:sp>
            <p:sp>
              <p:nvSpPr>
                <p:cNvPr id="21" name="AutoShape 51"/>
                <p:cNvSpPr>
                  <a:spLocks noChangeArrowheads="1"/>
                </p:cNvSpPr>
                <p:nvPr/>
              </p:nvSpPr>
              <p:spPr bwMode="auto">
                <a:xfrm>
                  <a:off x="-1066800" y="1600200"/>
                  <a:ext cx="2971800" cy="762000"/>
                </a:xfrm>
                <a:prstGeom prst="roundRect">
                  <a:avLst>
                    <a:gd name="adj" fmla="val 16667"/>
                  </a:avLst>
                </a:prstGeom>
                <a:noFill/>
                <a:ln w="254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 dirty="0">
                    <a:ea typeface="SimSun" pitchFamily="2" charset="-122"/>
                  </a:endParaRPr>
                </a:p>
              </p:txBody>
            </p:sp>
          </p:grpSp>
          <p:sp>
            <p:nvSpPr>
              <p:cNvPr id="19" name="Line 57"/>
              <p:cNvSpPr>
                <a:spLocks noChangeShapeType="1"/>
              </p:cNvSpPr>
              <p:nvPr/>
            </p:nvSpPr>
            <p:spPr bwMode="auto">
              <a:xfrm flipH="1">
                <a:off x="914400" y="2743200"/>
                <a:ext cx="838200" cy="609600"/>
              </a:xfrm>
              <a:prstGeom prst="line">
                <a:avLst/>
              </a:prstGeom>
              <a:noFill/>
              <a:ln w="63500">
                <a:solidFill>
                  <a:srgbClr val="002163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2" name="Line 57"/>
            <p:cNvSpPr>
              <a:spLocks noChangeShapeType="1"/>
            </p:cNvSpPr>
            <p:nvPr/>
          </p:nvSpPr>
          <p:spPr bwMode="auto">
            <a:xfrm flipH="1">
              <a:off x="3124200" y="2438400"/>
              <a:ext cx="838200" cy="914400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" name="Line 57"/>
            <p:cNvSpPr>
              <a:spLocks noChangeShapeType="1"/>
            </p:cNvSpPr>
            <p:nvPr/>
          </p:nvSpPr>
          <p:spPr bwMode="auto">
            <a:xfrm>
              <a:off x="3886200" y="2438400"/>
              <a:ext cx="990600" cy="533400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24" name="群組 23"/>
          <p:cNvGrpSpPr/>
          <p:nvPr/>
        </p:nvGrpSpPr>
        <p:grpSpPr>
          <a:xfrm>
            <a:off x="5867400" y="1600200"/>
            <a:ext cx="2514600" cy="1905000"/>
            <a:chOff x="228600" y="1905000"/>
            <a:chExt cx="2514600" cy="1905000"/>
          </a:xfrm>
        </p:grpSpPr>
        <p:grpSp>
          <p:nvGrpSpPr>
            <p:cNvPr id="25" name="群組 9"/>
            <p:cNvGrpSpPr/>
            <p:nvPr/>
          </p:nvGrpSpPr>
          <p:grpSpPr>
            <a:xfrm>
              <a:off x="228600" y="1905000"/>
              <a:ext cx="2514600" cy="914400"/>
              <a:chOff x="-1143000" y="1524000"/>
              <a:chExt cx="2514600" cy="914400"/>
            </a:xfrm>
          </p:grpSpPr>
          <p:sp>
            <p:nvSpPr>
              <p:cNvPr id="27" name="AutoShape 50"/>
              <p:cNvSpPr>
                <a:spLocks noChangeArrowheads="1"/>
              </p:cNvSpPr>
              <p:nvPr/>
            </p:nvSpPr>
            <p:spPr bwMode="auto">
              <a:xfrm>
                <a:off x="-1143000" y="1524000"/>
                <a:ext cx="2514600" cy="914400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tint val="66667"/>
                      <a:invGamma/>
                    </a:schemeClr>
                  </a:gs>
                </a:gsLst>
                <a:lin ang="5400000" scaled="1"/>
              </a:gradFill>
              <a:ln w="19050">
                <a:solidFill>
                  <a:srgbClr val="00216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r>
                  <a:rPr lang="en-US" b="1" u="sng" dirty="0" smtClean="0">
                    <a:solidFill>
                      <a:schemeClr val="bg1"/>
                    </a:solidFill>
                    <a:latin typeface="Verdana" pitchFamily="34" charset="0"/>
                  </a:rPr>
                  <a:t>Measurement Unit</a:t>
                </a:r>
              </a:p>
              <a:p>
                <a:pPr eaLnBrk="0" hangingPunct="0"/>
                <a:r>
                  <a:rPr lang="en-US" altLang="zh-CN" sz="1200" b="1" dirty="0" smtClean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rPr>
                  <a:t>The measurement device </a:t>
                </a:r>
              </a:p>
              <a:p>
                <a:pPr eaLnBrk="0" hangingPunct="0"/>
                <a:r>
                  <a:rPr lang="en-US" altLang="zh-CN" sz="1200" b="1" dirty="0" smtClean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rPr>
                  <a:t>for analysis</a:t>
                </a:r>
                <a:endParaRPr lang="en-US" altLang="zh-CN" sz="1300" b="1" dirty="0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endParaRPr>
              </a:p>
            </p:txBody>
          </p:sp>
          <p:sp>
            <p:nvSpPr>
              <p:cNvPr id="28" name="AutoShape 51"/>
              <p:cNvSpPr>
                <a:spLocks noChangeArrowheads="1"/>
              </p:cNvSpPr>
              <p:nvPr/>
            </p:nvSpPr>
            <p:spPr bwMode="auto">
              <a:xfrm>
                <a:off x="-1066800" y="1600200"/>
                <a:ext cx="2362200" cy="762000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 dirty="0">
                  <a:ea typeface="SimSun" pitchFamily="2" charset="-122"/>
                </a:endParaRPr>
              </a:p>
            </p:txBody>
          </p:sp>
        </p:grpSp>
        <p:sp>
          <p:nvSpPr>
            <p:cNvPr id="26" name="Line 57"/>
            <p:cNvSpPr>
              <a:spLocks noChangeShapeType="1"/>
            </p:cNvSpPr>
            <p:nvPr/>
          </p:nvSpPr>
          <p:spPr bwMode="auto">
            <a:xfrm flipH="1">
              <a:off x="1524000" y="2743200"/>
              <a:ext cx="0" cy="1066800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31" name="群組 30"/>
          <p:cNvGrpSpPr/>
          <p:nvPr/>
        </p:nvGrpSpPr>
        <p:grpSpPr>
          <a:xfrm>
            <a:off x="1371600" y="3810000"/>
            <a:ext cx="3657600" cy="2667000"/>
            <a:chOff x="1371600" y="3810000"/>
            <a:chExt cx="3657600" cy="2667000"/>
          </a:xfrm>
        </p:grpSpPr>
        <p:grpSp>
          <p:nvGrpSpPr>
            <p:cNvPr id="12" name="群組 20"/>
            <p:cNvGrpSpPr/>
            <p:nvPr/>
          </p:nvGrpSpPr>
          <p:grpSpPr>
            <a:xfrm>
              <a:off x="1371600" y="3810000"/>
              <a:ext cx="3276600" cy="2667000"/>
              <a:chOff x="3657600" y="3429000"/>
              <a:chExt cx="2743200" cy="2667000"/>
            </a:xfrm>
          </p:grpSpPr>
          <p:grpSp>
            <p:nvGrpSpPr>
              <p:cNvPr id="13" name="群組 9"/>
              <p:cNvGrpSpPr/>
              <p:nvPr/>
            </p:nvGrpSpPr>
            <p:grpSpPr>
              <a:xfrm>
                <a:off x="3657600" y="5029200"/>
                <a:ext cx="2743200" cy="1066800"/>
                <a:chOff x="0" y="1524000"/>
                <a:chExt cx="2743200" cy="1066800"/>
              </a:xfrm>
            </p:grpSpPr>
            <p:sp>
              <p:nvSpPr>
                <p:cNvPr id="15" name="AutoShape 50"/>
                <p:cNvSpPr>
                  <a:spLocks noChangeArrowheads="1"/>
                </p:cNvSpPr>
                <p:nvPr/>
              </p:nvSpPr>
              <p:spPr bwMode="auto">
                <a:xfrm>
                  <a:off x="0" y="1524000"/>
                  <a:ext cx="2743200" cy="1066800"/>
                </a:xfrm>
                <a:prstGeom prst="roundRect">
                  <a:avLst>
                    <a:gd name="adj" fmla="val 16667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tint val="66667"/>
                        <a:invGamma/>
                      </a:schemeClr>
                    </a:gs>
                  </a:gsLst>
                  <a:lin ang="5400000" scaled="1"/>
                </a:gradFill>
                <a:ln w="19050">
                  <a:solidFill>
                    <a:srgbClr val="002163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r>
                    <a:rPr lang="en-US" b="1" u="sng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Specification &amp; Tolerance</a:t>
                  </a:r>
                </a:p>
                <a:p>
                  <a:pPr eaLnBrk="0" hangingPunct="0">
                    <a:defRPr/>
                  </a:pPr>
                  <a:r>
                    <a:rPr lang="en-US" altLang="zh-CN" sz="1200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Fill in the characteristic’s Spec and </a:t>
                  </a:r>
                </a:p>
                <a:p>
                  <a:pPr eaLnBrk="0" hangingPunct="0">
                    <a:defRPr/>
                  </a:pPr>
                  <a:r>
                    <a:rPr lang="en-US" altLang="zh-CN" sz="1200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Tolerance.</a:t>
                  </a:r>
                  <a:endParaRPr lang="en-US" altLang="zh-CN" sz="1200" b="1" dirty="0">
                    <a:solidFill>
                      <a:schemeClr val="bg1"/>
                    </a:solidFill>
                    <a:latin typeface="Verdana" pitchFamily="34" charset="0"/>
                  </a:endParaRPr>
                </a:p>
              </p:txBody>
            </p:sp>
            <p:sp>
              <p:nvSpPr>
                <p:cNvPr id="16" name="AutoShape 51"/>
                <p:cNvSpPr>
                  <a:spLocks noChangeArrowheads="1"/>
                </p:cNvSpPr>
                <p:nvPr/>
              </p:nvSpPr>
              <p:spPr bwMode="auto">
                <a:xfrm>
                  <a:off x="76201" y="1600200"/>
                  <a:ext cx="2590799" cy="914400"/>
                </a:xfrm>
                <a:prstGeom prst="roundRect">
                  <a:avLst>
                    <a:gd name="adj" fmla="val 16667"/>
                  </a:avLst>
                </a:prstGeom>
                <a:noFill/>
                <a:ln w="254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ea typeface="SimSun" pitchFamily="2" charset="-122"/>
                  </a:endParaRPr>
                </a:p>
              </p:txBody>
            </p:sp>
          </p:grpSp>
          <p:sp>
            <p:nvSpPr>
              <p:cNvPr id="14" name="Line 57"/>
              <p:cNvSpPr>
                <a:spLocks noChangeShapeType="1"/>
              </p:cNvSpPr>
              <p:nvPr/>
            </p:nvSpPr>
            <p:spPr bwMode="auto">
              <a:xfrm flipH="1" flipV="1">
                <a:off x="4997302" y="3429000"/>
                <a:ext cx="31898" cy="1600200"/>
              </a:xfrm>
              <a:prstGeom prst="line">
                <a:avLst/>
              </a:prstGeom>
              <a:noFill/>
              <a:ln w="63500">
                <a:solidFill>
                  <a:srgbClr val="002163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30" name="Line 57"/>
            <p:cNvSpPr>
              <a:spLocks noChangeShapeType="1"/>
            </p:cNvSpPr>
            <p:nvPr/>
          </p:nvSpPr>
          <p:spPr bwMode="auto">
            <a:xfrm flipV="1">
              <a:off x="3048000" y="3810000"/>
              <a:ext cx="1981200" cy="1600200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40" name="群組 39"/>
          <p:cNvGrpSpPr/>
          <p:nvPr/>
        </p:nvGrpSpPr>
        <p:grpSpPr>
          <a:xfrm>
            <a:off x="5410200" y="4191000"/>
            <a:ext cx="3048000" cy="2133600"/>
            <a:chOff x="5410200" y="4191000"/>
            <a:chExt cx="3048000" cy="2133600"/>
          </a:xfrm>
        </p:grpSpPr>
        <p:grpSp>
          <p:nvGrpSpPr>
            <p:cNvPr id="33" name="群組 20"/>
            <p:cNvGrpSpPr/>
            <p:nvPr/>
          </p:nvGrpSpPr>
          <p:grpSpPr>
            <a:xfrm>
              <a:off x="5410200" y="4800600"/>
              <a:ext cx="3048000" cy="1524000"/>
              <a:chOff x="3657600" y="4724400"/>
              <a:chExt cx="2551814" cy="1524000"/>
            </a:xfrm>
          </p:grpSpPr>
          <p:grpSp>
            <p:nvGrpSpPr>
              <p:cNvPr id="35" name="群組 9"/>
              <p:cNvGrpSpPr/>
              <p:nvPr/>
            </p:nvGrpSpPr>
            <p:grpSpPr>
              <a:xfrm>
                <a:off x="3657600" y="5334000"/>
                <a:ext cx="2551814" cy="914400"/>
                <a:chOff x="0" y="1828800"/>
                <a:chExt cx="2551814" cy="914400"/>
              </a:xfrm>
            </p:grpSpPr>
            <p:sp>
              <p:nvSpPr>
                <p:cNvPr id="37" name="AutoShape 50"/>
                <p:cNvSpPr>
                  <a:spLocks noChangeArrowheads="1"/>
                </p:cNvSpPr>
                <p:nvPr/>
              </p:nvSpPr>
              <p:spPr bwMode="auto">
                <a:xfrm>
                  <a:off x="0" y="1828800"/>
                  <a:ext cx="2551814" cy="914400"/>
                </a:xfrm>
                <a:prstGeom prst="roundRect">
                  <a:avLst>
                    <a:gd name="adj" fmla="val 16667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tint val="66667"/>
                        <a:invGamma/>
                      </a:schemeClr>
                    </a:gs>
                  </a:gsLst>
                  <a:lin ang="5400000" scaled="1"/>
                </a:gradFill>
                <a:ln w="19050">
                  <a:solidFill>
                    <a:srgbClr val="002163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r>
                    <a:rPr lang="en-US" b="1" u="sng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#</a:t>
                  </a:r>
                  <a:r>
                    <a:rPr lang="en-US" b="1" u="sng" dirty="0" err="1" smtClean="0">
                      <a:solidFill>
                        <a:schemeClr val="bg1"/>
                      </a:solidFill>
                      <a:latin typeface="Verdana" pitchFamily="34" charset="0"/>
                    </a:rPr>
                    <a:t>Oprs</a:t>
                  </a:r>
                  <a:r>
                    <a:rPr lang="en-US" b="1" u="sng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 &amp; #Trials</a:t>
                  </a:r>
                </a:p>
                <a:p>
                  <a:pPr eaLnBrk="0" hangingPunct="0">
                    <a:defRPr/>
                  </a:pPr>
                  <a:r>
                    <a:rPr lang="en-US" altLang="zh-CN" sz="1200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How many appraisers and how </a:t>
                  </a:r>
                </a:p>
                <a:p>
                  <a:pPr eaLnBrk="0" hangingPunct="0">
                    <a:defRPr/>
                  </a:pPr>
                  <a:r>
                    <a:rPr lang="en-US" altLang="zh-CN" sz="1200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many time trials for analysis</a:t>
                  </a:r>
                  <a:endParaRPr lang="en-US" altLang="zh-CN" sz="1200" b="1" dirty="0">
                    <a:solidFill>
                      <a:schemeClr val="bg1"/>
                    </a:solidFill>
                    <a:latin typeface="Verdana" pitchFamily="34" charset="0"/>
                  </a:endParaRPr>
                </a:p>
              </p:txBody>
            </p:sp>
            <p:sp>
              <p:nvSpPr>
                <p:cNvPr id="38" name="AutoShape 51"/>
                <p:cNvSpPr>
                  <a:spLocks noChangeArrowheads="1"/>
                </p:cNvSpPr>
                <p:nvPr/>
              </p:nvSpPr>
              <p:spPr bwMode="auto">
                <a:xfrm>
                  <a:off x="76202" y="1905000"/>
                  <a:ext cx="2411817" cy="762000"/>
                </a:xfrm>
                <a:prstGeom prst="roundRect">
                  <a:avLst>
                    <a:gd name="adj" fmla="val 16667"/>
                  </a:avLst>
                </a:prstGeom>
                <a:noFill/>
                <a:ln w="254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ea typeface="SimSun" pitchFamily="2" charset="-122"/>
                  </a:endParaRPr>
                </a:p>
              </p:txBody>
            </p:sp>
          </p:grpSp>
          <p:sp>
            <p:nvSpPr>
              <p:cNvPr id="36" name="Line 57"/>
              <p:cNvSpPr>
                <a:spLocks noChangeShapeType="1"/>
              </p:cNvSpPr>
              <p:nvPr/>
            </p:nvSpPr>
            <p:spPr bwMode="auto">
              <a:xfrm flipH="1" flipV="1">
                <a:off x="4805916" y="4724400"/>
                <a:ext cx="0" cy="609600"/>
              </a:xfrm>
              <a:prstGeom prst="line">
                <a:avLst/>
              </a:prstGeom>
              <a:noFill/>
              <a:ln w="63500">
                <a:solidFill>
                  <a:srgbClr val="002163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39" name="Rectangle 8"/>
            <p:cNvSpPr>
              <a:spLocks noChangeArrowheads="1"/>
            </p:cNvSpPr>
            <p:nvPr/>
          </p:nvSpPr>
          <p:spPr bwMode="auto">
            <a:xfrm>
              <a:off x="6324600" y="4191000"/>
              <a:ext cx="838200" cy="609600"/>
            </a:xfrm>
            <a:prstGeom prst="rect">
              <a:avLst/>
            </a:prstGeom>
            <a:solidFill>
              <a:srgbClr val="99CCFF">
                <a:alpha val="20000"/>
              </a:srgbClr>
            </a:solidFill>
            <a:ln w="25400">
              <a:solidFill>
                <a:srgbClr val="00216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Variable MSA – Gage R&amp;R Example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1066795" y="1219200"/>
          <a:ext cx="6324605" cy="5196805"/>
        </p:xfrm>
        <a:graphic>
          <a:graphicData uri="http://schemas.openxmlformats.org/drawingml/2006/table">
            <a:tbl>
              <a:tblPr/>
              <a:tblGrid>
                <a:gridCol w="463792"/>
                <a:gridCol w="463792"/>
                <a:gridCol w="408137"/>
                <a:gridCol w="408137"/>
                <a:gridCol w="408137"/>
                <a:gridCol w="408137"/>
                <a:gridCol w="408137"/>
                <a:gridCol w="408137"/>
                <a:gridCol w="408137"/>
                <a:gridCol w="473069"/>
                <a:gridCol w="519448"/>
                <a:gridCol w="655495"/>
                <a:gridCol w="408137"/>
                <a:gridCol w="483913"/>
              </a:tblGrid>
              <a:tr h="12097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latin typeface="Arial"/>
                        </a:rPr>
                        <a:t>OPERATOR 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latin typeface="Arial"/>
                        </a:rPr>
                        <a:t>OPERATOR 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latin typeface="Arial"/>
                        </a:rPr>
                        <a:t>OPERATOR 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800"/>
                    </a:p>
                  </a:txBody>
                  <a:tcPr marL="36292" marR="36292" marT="18146" marB="1814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2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Sample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Trial 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Trial 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Trial 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Range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Trial 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Trial 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Trial 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Range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Trial 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Trial 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Trial 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Range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800"/>
                    </a:p>
                  </a:txBody>
                  <a:tcPr marL="36292" marR="36292" marT="18146" marB="1814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20975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0.0100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0.0000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0.09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800"/>
                    </a:p>
                  </a:txBody>
                  <a:tcPr marL="36292" marR="36292" marT="18146" marB="1814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20975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0.0100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0.0100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800"/>
                    </a:p>
                  </a:txBody>
                  <a:tcPr marL="36292" marR="36292" marT="18146" marB="1814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20975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9.98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9.98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9.98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0.0000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9.99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9.98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9.98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0.0100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9.98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9.98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9.98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800"/>
                    </a:p>
                  </a:txBody>
                  <a:tcPr marL="36292" marR="36292" marT="18146" marB="1814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20975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9.99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9.98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9.98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0.0100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9.98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9.99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9.98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0.0100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9.98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9.98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9.98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800"/>
                    </a:p>
                  </a:txBody>
                  <a:tcPr marL="36292" marR="36292" marT="18146" marB="1814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20975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0.0100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0.0100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0.01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800"/>
                    </a:p>
                  </a:txBody>
                  <a:tcPr marL="36292" marR="36292" marT="18146" marB="1814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20975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0.0000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0.0000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800"/>
                    </a:p>
                  </a:txBody>
                  <a:tcPr marL="36292" marR="36292" marT="18146" marB="1814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20975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0.0000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0.0100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800"/>
                    </a:p>
                  </a:txBody>
                  <a:tcPr marL="36292" marR="36292" marT="18146" marB="1814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20975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0.0100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0.0100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800"/>
                    </a:p>
                  </a:txBody>
                  <a:tcPr marL="36292" marR="36292" marT="18146" marB="1814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20975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0.0100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0.0100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0.01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800"/>
                    </a:p>
                  </a:txBody>
                  <a:tcPr marL="36292" marR="36292" marT="18146" marB="1814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20975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0.0100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0.0100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10.02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800"/>
                    </a:p>
                  </a:txBody>
                  <a:tcPr marL="36292" marR="36292" marT="18146" marB="1814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209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latin typeface="Arial"/>
                        </a:rPr>
                        <a:t>TTLS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100.16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100.2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100.1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0.070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100.2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100.2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100.1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0.0800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100.14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100.22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100.15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0.11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800"/>
                    </a:p>
                  </a:txBody>
                  <a:tcPr marL="36292" marR="36292" marT="18146" marB="1814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20975"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0.0070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0.0080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0.01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800"/>
                    </a:p>
                  </a:txBody>
                  <a:tcPr marL="36292" marR="36292" marT="18146" marB="1814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20975"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Sum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######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Sum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######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Sum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300.5100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800"/>
                    </a:p>
                  </a:txBody>
                  <a:tcPr marL="36292" marR="36292" marT="18146" marB="18146">
                    <a:lnL>
                      <a:noFill/>
                    </a:lnL>
                  </a:tcPr>
                </a:tc>
              </a:tr>
              <a:tr h="120975"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XA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10.0143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XB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10.0150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XC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10.0170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800"/>
                    </a:p>
                  </a:txBody>
                  <a:tcPr marL="36292" marR="36292" marT="18146" marB="18146">
                    <a:lnL>
                      <a:noFill/>
                    </a:lnL>
                  </a:tcPr>
                </a:tc>
              </a:tr>
              <a:tr h="120975"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800"/>
                    </a:p>
                  </a:txBody>
                  <a:tcPr marL="36292" marR="36292" marT="18146" marB="18146">
                    <a:lnL>
                      <a:noFill/>
                    </a:lnL>
                  </a:tcPr>
                </a:tc>
              </a:tr>
              <a:tr h="120975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latin typeface="Arial"/>
                        </a:rPr>
                        <a:t>TEST FOR CONTROL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X min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10.0143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800"/>
                    </a:p>
                  </a:txBody>
                  <a:tcPr marL="36292" marR="36292" marT="18146" marB="18146">
                    <a:lnL>
                      <a:noFill/>
                    </a:lnL>
                  </a:tcPr>
                </a:tc>
              </a:tr>
              <a:tr h="120975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Upper Control Limit, UCLr = D4R =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2.57000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latin typeface="Arial"/>
                        </a:rPr>
                        <a:t>x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0.00867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=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1" i="0" u="none" strike="noStrike">
                          <a:latin typeface="Arial"/>
                        </a:rPr>
                        <a:t>0.0223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X max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10.0170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800"/>
                    </a:p>
                  </a:txBody>
                  <a:tcPr marL="36292" marR="36292" marT="18146" marB="18146">
                    <a:lnL>
                      <a:noFill/>
                    </a:lnL>
                  </a:tcPr>
                </a:tc>
              </a:tr>
              <a:tr h="302437">
                <a:tc gridSpan="1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If any individual range exceeds this limit, the measurement or reading should be reviewed, repeated,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64268">
                <a:tc gridSpan="1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corrected, or discarded as appropriate, and new averages and ranges should be computed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2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Factors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800"/>
                    </a:p>
                  </a:txBody>
                  <a:tcPr marL="36292" marR="36292" marT="18146" marB="18146">
                    <a:lnL>
                      <a:noFill/>
                    </a:lnL>
                    <a:lnT>
                      <a:noFill/>
                    </a:lnT>
                  </a:tcPr>
                </a:tc>
              </a:tr>
              <a:tr h="120975"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# Trials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# Oprs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800"/>
                    </a:p>
                  </a:txBody>
                  <a:tcPr marL="36292" marR="36292" marT="18146" marB="18146">
                    <a:lnL>
                      <a:noFill/>
                    </a:lnL>
                  </a:tcPr>
                </a:tc>
              </a:tr>
              <a:tr h="120975"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K1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4.56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3.05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K2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3.65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2.70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800"/>
                    </a:p>
                  </a:txBody>
                  <a:tcPr marL="36292" marR="36292" marT="18146" marB="18146">
                    <a:lnL>
                      <a:noFill/>
                    </a:lnL>
                  </a:tcPr>
                </a:tc>
              </a:tr>
              <a:tr h="120975"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D4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3.27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2.57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n=# parts, t=# trials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</a:tr>
              <a:tr h="68048">
                <a:tc gridSpan="8"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latin typeface="Arial"/>
                        </a:rPr>
                        <a:t>MEASUREMENT SYSTEM / GAUGE / CAPABILITY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Repeatability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% Tolerance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975">
                <a:tc gridSpan="7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Equipment Variation ("Repeatability") = K1R  =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3.05000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latin typeface="Arial"/>
                        </a:rPr>
                        <a:t>x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0.00867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=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1" i="0" u="none" strike="noStrike">
                          <a:latin typeface="Arial"/>
                        </a:rPr>
                        <a:t>0.02643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1" i="0" u="none" strike="noStrike">
                          <a:latin typeface="Arial"/>
                        </a:rPr>
                        <a:t>8.8%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975"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800"/>
                    </a:p>
                  </a:txBody>
                  <a:tcPr marL="36292" marR="36292" marT="18146" marB="18146">
                    <a:lnL>
                      <a:noFill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20975"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Reproducibility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% Tolerance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20975">
                <a:tc gridSpan="10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Operator Variation ("Reproducibility") =       (K2*Xdiff)</a:t>
                      </a:r>
                      <a:r>
                        <a:rPr lang="en-US" sz="800" b="0" i="0" u="none" strike="noStrike" baseline="30000">
                          <a:latin typeface="Arial"/>
                        </a:rPr>
                        <a:t>2</a:t>
                      </a:r>
                      <a:r>
                        <a:rPr lang="en-US" sz="800" b="0" i="0" u="none" strike="noStrike">
                          <a:latin typeface="Arial"/>
                        </a:rPr>
                        <a:t> - (EV)</a:t>
                      </a:r>
                      <a:r>
                        <a:rPr lang="en-US" sz="800" b="0" i="0" u="none" strike="noStrike" baseline="30000">
                          <a:latin typeface="Arial"/>
                        </a:rPr>
                        <a:t>2</a:t>
                      </a:r>
                      <a:r>
                        <a:rPr lang="en-US" sz="800" b="0" i="0" u="none" strike="noStrike">
                          <a:latin typeface="Arial"/>
                        </a:rPr>
                        <a:t>/nxt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1" i="0" u="none" strike="noStrike">
                          <a:latin typeface="Arial"/>
                        </a:rPr>
                        <a:t>0.00534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1" i="0" u="none" strike="noStrike">
                          <a:latin typeface="Arial"/>
                        </a:rPr>
                        <a:t>1.8%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975"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80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zh-CN" altLang="en-US" sz="80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800"/>
                    </a:p>
                  </a:txBody>
                  <a:tcPr marL="36292" marR="36292" marT="18146" marB="18146">
                    <a:lnL>
                      <a:noFill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20975"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% Tolerance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20975">
                <a:tc gridSpan="9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Total "repeatability" and "reproducibility" Variation (R&amp;R)   =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1" i="0" u="none" strike="noStrike">
                          <a:latin typeface="Arial"/>
                        </a:rPr>
                        <a:t>0.02697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1" i="0" u="none" strike="noStrike" dirty="0">
                          <a:latin typeface="Arial"/>
                        </a:rPr>
                        <a:t>9.0%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6" name="群組 5"/>
          <p:cNvGrpSpPr/>
          <p:nvPr/>
        </p:nvGrpSpPr>
        <p:grpSpPr>
          <a:xfrm>
            <a:off x="228600" y="1371600"/>
            <a:ext cx="2057400" cy="3505200"/>
            <a:chOff x="5562600" y="2819400"/>
            <a:chExt cx="2057400" cy="3505200"/>
          </a:xfrm>
        </p:grpSpPr>
        <p:grpSp>
          <p:nvGrpSpPr>
            <p:cNvPr id="7" name="群組 20"/>
            <p:cNvGrpSpPr/>
            <p:nvPr/>
          </p:nvGrpSpPr>
          <p:grpSpPr>
            <a:xfrm>
              <a:off x="5562600" y="4800600"/>
              <a:ext cx="2057400" cy="1524000"/>
              <a:chOff x="3785192" y="4724400"/>
              <a:chExt cx="1722475" cy="1524000"/>
            </a:xfrm>
          </p:grpSpPr>
          <p:grpSp>
            <p:nvGrpSpPr>
              <p:cNvPr id="9" name="群組 9"/>
              <p:cNvGrpSpPr/>
              <p:nvPr/>
            </p:nvGrpSpPr>
            <p:grpSpPr>
              <a:xfrm>
                <a:off x="3785192" y="5334000"/>
                <a:ext cx="1722475" cy="914400"/>
                <a:chOff x="127592" y="1828800"/>
                <a:chExt cx="1722475" cy="914400"/>
              </a:xfrm>
            </p:grpSpPr>
            <p:sp>
              <p:nvSpPr>
                <p:cNvPr id="11" name="AutoShape 50"/>
                <p:cNvSpPr>
                  <a:spLocks noChangeArrowheads="1"/>
                </p:cNvSpPr>
                <p:nvPr/>
              </p:nvSpPr>
              <p:spPr bwMode="auto">
                <a:xfrm>
                  <a:off x="127592" y="1828800"/>
                  <a:ext cx="1722475" cy="914400"/>
                </a:xfrm>
                <a:prstGeom prst="roundRect">
                  <a:avLst>
                    <a:gd name="adj" fmla="val 16667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tint val="66667"/>
                        <a:invGamma/>
                      </a:schemeClr>
                    </a:gs>
                  </a:gsLst>
                  <a:lin ang="5400000" scaled="1"/>
                </a:gradFill>
                <a:ln w="19050">
                  <a:solidFill>
                    <a:srgbClr val="002163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r>
                    <a:rPr lang="en-US" altLang="zh-CN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Select 10 samples </a:t>
                  </a:r>
                </a:p>
                <a:p>
                  <a:pPr eaLnBrk="0" hangingPunct="0">
                    <a:defRPr/>
                  </a:pPr>
                  <a:r>
                    <a:rPr lang="en-US" altLang="zh-CN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to be measured</a:t>
                  </a:r>
                  <a:endParaRPr lang="en-US" altLang="zh-CN" b="1" dirty="0">
                    <a:solidFill>
                      <a:schemeClr val="bg1"/>
                    </a:solidFill>
                    <a:latin typeface="Verdana" pitchFamily="34" charset="0"/>
                  </a:endParaRPr>
                </a:p>
              </p:txBody>
            </p:sp>
            <p:sp>
              <p:nvSpPr>
                <p:cNvPr id="12" name="AutoShape 51"/>
                <p:cNvSpPr>
                  <a:spLocks noChangeArrowheads="1"/>
                </p:cNvSpPr>
                <p:nvPr/>
              </p:nvSpPr>
              <p:spPr bwMode="auto">
                <a:xfrm>
                  <a:off x="203794" y="1905000"/>
                  <a:ext cx="1582478" cy="762000"/>
                </a:xfrm>
                <a:prstGeom prst="roundRect">
                  <a:avLst>
                    <a:gd name="adj" fmla="val 16667"/>
                  </a:avLst>
                </a:prstGeom>
                <a:noFill/>
                <a:ln w="254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ea typeface="SimSun" pitchFamily="2" charset="-122"/>
                  </a:endParaRPr>
                </a:p>
              </p:txBody>
            </p:sp>
          </p:grpSp>
          <p:sp>
            <p:nvSpPr>
              <p:cNvPr id="10" name="Line 57"/>
              <p:cNvSpPr>
                <a:spLocks noChangeShapeType="1"/>
              </p:cNvSpPr>
              <p:nvPr/>
            </p:nvSpPr>
            <p:spPr bwMode="auto">
              <a:xfrm flipH="1" flipV="1">
                <a:off x="4678326" y="4724400"/>
                <a:ext cx="0" cy="609600"/>
              </a:xfrm>
              <a:prstGeom prst="line">
                <a:avLst/>
              </a:prstGeom>
              <a:noFill/>
              <a:ln w="63500">
                <a:solidFill>
                  <a:srgbClr val="002163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6324600" y="2819400"/>
              <a:ext cx="533400" cy="1981200"/>
            </a:xfrm>
            <a:prstGeom prst="rect">
              <a:avLst/>
            </a:prstGeom>
            <a:solidFill>
              <a:srgbClr val="99CCFF">
                <a:alpha val="20000"/>
              </a:srgbClr>
            </a:solidFill>
            <a:ln w="25400">
              <a:solidFill>
                <a:srgbClr val="00216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</p:grpSp>
      <p:grpSp>
        <p:nvGrpSpPr>
          <p:cNvPr id="36" name="群組 35"/>
          <p:cNvGrpSpPr/>
          <p:nvPr/>
        </p:nvGrpSpPr>
        <p:grpSpPr>
          <a:xfrm>
            <a:off x="1676401" y="1371600"/>
            <a:ext cx="3200399" cy="3505200"/>
            <a:chOff x="1676401" y="1371600"/>
            <a:chExt cx="3200399" cy="3505200"/>
          </a:xfrm>
        </p:grpSpPr>
        <p:grpSp>
          <p:nvGrpSpPr>
            <p:cNvPr id="14" name="群組 20"/>
            <p:cNvGrpSpPr/>
            <p:nvPr/>
          </p:nvGrpSpPr>
          <p:grpSpPr>
            <a:xfrm>
              <a:off x="2514601" y="1371600"/>
              <a:ext cx="2286000" cy="3505200"/>
              <a:chOff x="3785190" y="2743200"/>
              <a:chExt cx="1913860" cy="3505200"/>
            </a:xfrm>
          </p:grpSpPr>
          <p:grpSp>
            <p:nvGrpSpPr>
              <p:cNvPr id="16" name="群組 9"/>
              <p:cNvGrpSpPr/>
              <p:nvPr/>
            </p:nvGrpSpPr>
            <p:grpSpPr>
              <a:xfrm>
                <a:off x="3785190" y="5334000"/>
                <a:ext cx="1913860" cy="914400"/>
                <a:chOff x="127590" y="1828800"/>
                <a:chExt cx="1913860" cy="914400"/>
              </a:xfrm>
            </p:grpSpPr>
            <p:sp>
              <p:nvSpPr>
                <p:cNvPr id="18" name="AutoShape 50"/>
                <p:cNvSpPr>
                  <a:spLocks noChangeArrowheads="1"/>
                </p:cNvSpPr>
                <p:nvPr/>
              </p:nvSpPr>
              <p:spPr bwMode="auto">
                <a:xfrm>
                  <a:off x="127590" y="1828800"/>
                  <a:ext cx="1913860" cy="914400"/>
                </a:xfrm>
                <a:prstGeom prst="roundRect">
                  <a:avLst>
                    <a:gd name="adj" fmla="val 16667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tint val="66667"/>
                        <a:invGamma/>
                      </a:schemeClr>
                    </a:gs>
                  </a:gsLst>
                  <a:lin ang="5400000" scaled="1"/>
                </a:gradFill>
                <a:ln w="19050">
                  <a:solidFill>
                    <a:srgbClr val="002163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r>
                    <a:rPr lang="en-US" altLang="zh-CN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Arrange 3 operators</a:t>
                  </a:r>
                </a:p>
                <a:p>
                  <a:pPr eaLnBrk="0" hangingPunct="0">
                    <a:defRPr/>
                  </a:pPr>
                  <a:r>
                    <a:rPr lang="en-US" altLang="zh-CN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to be appraisers.</a:t>
                  </a:r>
                  <a:endParaRPr lang="en-US" altLang="zh-CN" b="1" dirty="0">
                    <a:solidFill>
                      <a:schemeClr val="bg1"/>
                    </a:solidFill>
                    <a:latin typeface="Verdana" pitchFamily="34" charset="0"/>
                  </a:endParaRPr>
                </a:p>
              </p:txBody>
            </p:sp>
            <p:sp>
              <p:nvSpPr>
                <p:cNvPr id="19" name="AutoShape 51"/>
                <p:cNvSpPr>
                  <a:spLocks noChangeArrowheads="1"/>
                </p:cNvSpPr>
                <p:nvPr/>
              </p:nvSpPr>
              <p:spPr bwMode="auto">
                <a:xfrm>
                  <a:off x="203791" y="1905000"/>
                  <a:ext cx="1773863" cy="762000"/>
                </a:xfrm>
                <a:prstGeom prst="roundRect">
                  <a:avLst>
                    <a:gd name="adj" fmla="val 16667"/>
                  </a:avLst>
                </a:prstGeom>
                <a:noFill/>
                <a:ln w="254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ea typeface="SimSun" pitchFamily="2" charset="-122"/>
                  </a:endParaRPr>
                </a:p>
              </p:txBody>
            </p:sp>
          </p:grpSp>
          <p:sp>
            <p:nvSpPr>
              <p:cNvPr id="17" name="Line 57"/>
              <p:cNvSpPr>
                <a:spLocks noChangeShapeType="1"/>
              </p:cNvSpPr>
              <p:nvPr/>
            </p:nvSpPr>
            <p:spPr bwMode="auto">
              <a:xfrm flipV="1">
                <a:off x="4678326" y="2743200"/>
                <a:ext cx="1" cy="2590800"/>
              </a:xfrm>
              <a:prstGeom prst="line">
                <a:avLst/>
              </a:prstGeom>
              <a:noFill/>
              <a:ln w="63500">
                <a:solidFill>
                  <a:srgbClr val="002163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0" name="Line 57"/>
            <p:cNvSpPr>
              <a:spLocks noChangeShapeType="1"/>
            </p:cNvSpPr>
            <p:nvPr/>
          </p:nvSpPr>
          <p:spPr bwMode="auto">
            <a:xfrm flipH="1" flipV="1">
              <a:off x="1676401" y="1371600"/>
              <a:ext cx="1905000" cy="2590800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" name="Line 57"/>
            <p:cNvSpPr>
              <a:spLocks noChangeShapeType="1"/>
            </p:cNvSpPr>
            <p:nvPr/>
          </p:nvSpPr>
          <p:spPr bwMode="auto">
            <a:xfrm flipV="1">
              <a:off x="3581400" y="1371600"/>
              <a:ext cx="1295400" cy="2590800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22" name="群組 21"/>
          <p:cNvGrpSpPr/>
          <p:nvPr/>
        </p:nvGrpSpPr>
        <p:grpSpPr>
          <a:xfrm>
            <a:off x="4876800" y="1524000"/>
            <a:ext cx="2667000" cy="3352800"/>
            <a:chOff x="5181600" y="2819400"/>
            <a:chExt cx="2667000" cy="3352800"/>
          </a:xfrm>
        </p:grpSpPr>
        <p:grpSp>
          <p:nvGrpSpPr>
            <p:cNvPr id="23" name="群組 20"/>
            <p:cNvGrpSpPr/>
            <p:nvPr/>
          </p:nvGrpSpPr>
          <p:grpSpPr>
            <a:xfrm>
              <a:off x="5257800" y="4419600"/>
              <a:ext cx="2590800" cy="1752600"/>
              <a:chOff x="3530010" y="4343400"/>
              <a:chExt cx="2169042" cy="1752600"/>
            </a:xfrm>
          </p:grpSpPr>
          <p:grpSp>
            <p:nvGrpSpPr>
              <p:cNvPr id="25" name="群組 9"/>
              <p:cNvGrpSpPr/>
              <p:nvPr/>
            </p:nvGrpSpPr>
            <p:grpSpPr>
              <a:xfrm>
                <a:off x="3530010" y="5181600"/>
                <a:ext cx="2169042" cy="914400"/>
                <a:chOff x="-127590" y="1676400"/>
                <a:chExt cx="2169042" cy="914400"/>
              </a:xfrm>
            </p:grpSpPr>
            <p:sp>
              <p:nvSpPr>
                <p:cNvPr id="27" name="AutoShape 50"/>
                <p:cNvSpPr>
                  <a:spLocks noChangeArrowheads="1"/>
                </p:cNvSpPr>
                <p:nvPr/>
              </p:nvSpPr>
              <p:spPr bwMode="auto">
                <a:xfrm>
                  <a:off x="-127590" y="1676400"/>
                  <a:ext cx="2169042" cy="914400"/>
                </a:xfrm>
                <a:prstGeom prst="roundRect">
                  <a:avLst>
                    <a:gd name="adj" fmla="val 16667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tint val="66667"/>
                        <a:invGamma/>
                      </a:schemeClr>
                    </a:gs>
                  </a:gsLst>
                  <a:lin ang="5400000" scaled="1"/>
                </a:gradFill>
                <a:ln w="19050">
                  <a:solidFill>
                    <a:srgbClr val="002163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r>
                    <a:rPr lang="en-US" altLang="zh-CN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Each operator measure</a:t>
                  </a:r>
                </a:p>
                <a:p>
                  <a:pPr eaLnBrk="0" hangingPunct="0">
                    <a:defRPr/>
                  </a:pPr>
                  <a:r>
                    <a:rPr lang="en-US" altLang="zh-CN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3 times</a:t>
                  </a:r>
                  <a:endParaRPr lang="en-US" altLang="zh-CN" b="1" dirty="0">
                    <a:solidFill>
                      <a:schemeClr val="bg1"/>
                    </a:solidFill>
                    <a:latin typeface="Verdana" pitchFamily="34" charset="0"/>
                  </a:endParaRPr>
                </a:p>
              </p:txBody>
            </p:sp>
            <p:sp>
              <p:nvSpPr>
                <p:cNvPr id="28" name="AutoShape 51"/>
                <p:cNvSpPr>
                  <a:spLocks noChangeArrowheads="1"/>
                </p:cNvSpPr>
                <p:nvPr/>
              </p:nvSpPr>
              <p:spPr bwMode="auto">
                <a:xfrm>
                  <a:off x="-63795" y="1752600"/>
                  <a:ext cx="2041451" cy="762000"/>
                </a:xfrm>
                <a:prstGeom prst="roundRect">
                  <a:avLst>
                    <a:gd name="adj" fmla="val 16667"/>
                  </a:avLst>
                </a:prstGeom>
                <a:noFill/>
                <a:ln w="254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ea typeface="SimSun" pitchFamily="2" charset="-122"/>
                  </a:endParaRPr>
                </a:p>
              </p:txBody>
            </p:sp>
          </p:grpSp>
          <p:sp>
            <p:nvSpPr>
              <p:cNvPr id="26" name="Line 57"/>
              <p:cNvSpPr>
                <a:spLocks noChangeShapeType="1"/>
              </p:cNvSpPr>
              <p:nvPr/>
            </p:nvSpPr>
            <p:spPr bwMode="auto">
              <a:xfrm flipH="1" flipV="1">
                <a:off x="4295554" y="4343400"/>
                <a:ext cx="191386" cy="838200"/>
              </a:xfrm>
              <a:prstGeom prst="line">
                <a:avLst/>
              </a:prstGeom>
              <a:noFill/>
              <a:ln w="63500">
                <a:solidFill>
                  <a:srgbClr val="002163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4" name="Rectangle 8"/>
            <p:cNvSpPr>
              <a:spLocks noChangeArrowheads="1"/>
            </p:cNvSpPr>
            <p:nvPr/>
          </p:nvSpPr>
          <p:spPr bwMode="auto">
            <a:xfrm>
              <a:off x="5181600" y="2819400"/>
              <a:ext cx="1676400" cy="1600200"/>
            </a:xfrm>
            <a:prstGeom prst="rect">
              <a:avLst/>
            </a:prstGeom>
            <a:solidFill>
              <a:srgbClr val="99CCFF">
                <a:alpha val="20000"/>
              </a:srgbClr>
            </a:solidFill>
            <a:ln w="25400">
              <a:solidFill>
                <a:srgbClr val="00216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</p:grpSp>
      <p:grpSp>
        <p:nvGrpSpPr>
          <p:cNvPr id="29" name="群組 28"/>
          <p:cNvGrpSpPr/>
          <p:nvPr/>
        </p:nvGrpSpPr>
        <p:grpSpPr>
          <a:xfrm>
            <a:off x="2057400" y="5257800"/>
            <a:ext cx="5410200" cy="1295400"/>
            <a:chOff x="5257800" y="5181600"/>
            <a:chExt cx="5410200" cy="1295400"/>
          </a:xfrm>
        </p:grpSpPr>
        <p:grpSp>
          <p:nvGrpSpPr>
            <p:cNvPr id="30" name="群組 20"/>
            <p:cNvGrpSpPr/>
            <p:nvPr/>
          </p:nvGrpSpPr>
          <p:grpSpPr>
            <a:xfrm>
              <a:off x="5257800" y="5257800"/>
              <a:ext cx="3733800" cy="914400"/>
              <a:chOff x="3530009" y="5181600"/>
              <a:chExt cx="3125971" cy="914400"/>
            </a:xfrm>
          </p:grpSpPr>
          <p:grpSp>
            <p:nvGrpSpPr>
              <p:cNvPr id="32" name="群組 9"/>
              <p:cNvGrpSpPr/>
              <p:nvPr/>
            </p:nvGrpSpPr>
            <p:grpSpPr>
              <a:xfrm>
                <a:off x="3530009" y="5181600"/>
                <a:ext cx="2296632" cy="914400"/>
                <a:chOff x="-127591" y="1676400"/>
                <a:chExt cx="2296632" cy="914400"/>
              </a:xfrm>
            </p:grpSpPr>
            <p:sp>
              <p:nvSpPr>
                <p:cNvPr id="34" name="AutoShape 50"/>
                <p:cNvSpPr>
                  <a:spLocks noChangeArrowheads="1"/>
                </p:cNvSpPr>
                <p:nvPr/>
              </p:nvSpPr>
              <p:spPr bwMode="auto">
                <a:xfrm>
                  <a:off x="-127591" y="1676400"/>
                  <a:ext cx="2296632" cy="914400"/>
                </a:xfrm>
                <a:prstGeom prst="roundRect">
                  <a:avLst>
                    <a:gd name="adj" fmla="val 16667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tint val="66667"/>
                        <a:invGamma/>
                      </a:schemeClr>
                    </a:gs>
                  </a:gsLst>
                  <a:lin ang="5400000" scaled="1"/>
                </a:gradFill>
                <a:ln w="19050">
                  <a:solidFill>
                    <a:srgbClr val="002163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r>
                    <a:rPr lang="en-US" altLang="zh-CN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The result will be </a:t>
                  </a:r>
                </a:p>
                <a:p>
                  <a:pPr eaLnBrk="0" hangingPunct="0">
                    <a:defRPr/>
                  </a:pPr>
                  <a:r>
                    <a:rPr lang="en-US" altLang="zh-CN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Calculated automatically</a:t>
                  </a:r>
                  <a:endParaRPr lang="en-US" altLang="zh-CN" b="1" dirty="0">
                    <a:solidFill>
                      <a:schemeClr val="bg1"/>
                    </a:solidFill>
                    <a:latin typeface="Verdana" pitchFamily="34" charset="0"/>
                  </a:endParaRPr>
                </a:p>
              </p:txBody>
            </p:sp>
            <p:sp>
              <p:nvSpPr>
                <p:cNvPr id="35" name="AutoShape 51"/>
                <p:cNvSpPr>
                  <a:spLocks noChangeArrowheads="1"/>
                </p:cNvSpPr>
                <p:nvPr/>
              </p:nvSpPr>
              <p:spPr bwMode="auto">
                <a:xfrm>
                  <a:off x="-63795" y="1752600"/>
                  <a:ext cx="2169042" cy="762000"/>
                </a:xfrm>
                <a:prstGeom prst="roundRect">
                  <a:avLst>
                    <a:gd name="adj" fmla="val 16667"/>
                  </a:avLst>
                </a:prstGeom>
                <a:noFill/>
                <a:ln w="254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ea typeface="SimSun" pitchFamily="2" charset="-122"/>
                  </a:endParaRPr>
                </a:p>
              </p:txBody>
            </p:sp>
          </p:grpSp>
          <p:sp>
            <p:nvSpPr>
              <p:cNvPr id="33" name="Line 57"/>
              <p:cNvSpPr>
                <a:spLocks noChangeShapeType="1"/>
              </p:cNvSpPr>
              <p:nvPr/>
            </p:nvSpPr>
            <p:spPr bwMode="auto">
              <a:xfrm>
                <a:off x="5826641" y="5715000"/>
                <a:ext cx="829339" cy="0"/>
              </a:xfrm>
              <a:prstGeom prst="line">
                <a:avLst/>
              </a:prstGeom>
              <a:noFill/>
              <a:ln w="63500">
                <a:solidFill>
                  <a:srgbClr val="002163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31" name="Rectangle 8"/>
            <p:cNvSpPr>
              <a:spLocks noChangeArrowheads="1"/>
            </p:cNvSpPr>
            <p:nvPr/>
          </p:nvSpPr>
          <p:spPr bwMode="auto">
            <a:xfrm>
              <a:off x="8991600" y="5181600"/>
              <a:ext cx="1676400" cy="1295400"/>
            </a:xfrm>
            <a:prstGeom prst="rect">
              <a:avLst/>
            </a:prstGeom>
            <a:solidFill>
              <a:srgbClr val="99CCFF">
                <a:alpha val="20000"/>
              </a:srgbClr>
            </a:solidFill>
            <a:ln w="25400">
              <a:solidFill>
                <a:srgbClr val="00216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SimSun" pitchFamily="2" charset="-122"/>
              </a:rPr>
              <a:t>Variable MSA – Gage R&amp;R Example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609600" y="1676400"/>
          <a:ext cx="6324605" cy="2981837"/>
        </p:xfrm>
        <a:graphic>
          <a:graphicData uri="http://schemas.openxmlformats.org/drawingml/2006/table">
            <a:tbl>
              <a:tblPr/>
              <a:tblGrid>
                <a:gridCol w="463792"/>
                <a:gridCol w="463792"/>
                <a:gridCol w="408137"/>
                <a:gridCol w="408137"/>
                <a:gridCol w="408137"/>
                <a:gridCol w="408137"/>
                <a:gridCol w="408137"/>
                <a:gridCol w="408137"/>
                <a:gridCol w="408137"/>
                <a:gridCol w="473069"/>
                <a:gridCol w="519448"/>
                <a:gridCol w="655495"/>
                <a:gridCol w="408137"/>
                <a:gridCol w="483913"/>
              </a:tblGrid>
              <a:tr h="120975"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Sum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######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Sum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######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Sum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300.5100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800"/>
                    </a:p>
                  </a:txBody>
                  <a:tcPr marL="36292" marR="36292" marT="18146" marB="18146">
                    <a:lnL>
                      <a:noFill/>
                    </a:lnL>
                  </a:tcPr>
                </a:tc>
              </a:tr>
              <a:tr h="120975"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XA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10.0143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XB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10.0150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XC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10.0170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800"/>
                    </a:p>
                  </a:txBody>
                  <a:tcPr marL="36292" marR="36292" marT="18146" marB="18146">
                    <a:lnL>
                      <a:noFill/>
                    </a:lnL>
                  </a:tcPr>
                </a:tc>
              </a:tr>
              <a:tr h="120975"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800"/>
                    </a:p>
                  </a:txBody>
                  <a:tcPr marL="36292" marR="36292" marT="18146" marB="18146">
                    <a:lnL>
                      <a:noFill/>
                    </a:lnL>
                  </a:tcPr>
                </a:tc>
              </a:tr>
              <a:tr h="120975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latin typeface="Arial"/>
                        </a:rPr>
                        <a:t>TEST FOR CONTROL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X min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10.0143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800"/>
                    </a:p>
                  </a:txBody>
                  <a:tcPr marL="36292" marR="36292" marT="18146" marB="18146">
                    <a:lnL>
                      <a:noFill/>
                    </a:lnL>
                  </a:tcPr>
                </a:tc>
              </a:tr>
              <a:tr h="120975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Upper Control Limit, UCLr = D4R =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2.57000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latin typeface="Arial"/>
                        </a:rPr>
                        <a:t>x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0.00867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=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1" i="0" u="none" strike="noStrike">
                          <a:latin typeface="Arial"/>
                        </a:rPr>
                        <a:t>0.0223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X max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10.0170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800"/>
                    </a:p>
                  </a:txBody>
                  <a:tcPr marL="36292" marR="36292" marT="18146" marB="18146">
                    <a:lnL>
                      <a:noFill/>
                    </a:lnL>
                  </a:tcPr>
                </a:tc>
              </a:tr>
              <a:tr h="302437">
                <a:tc gridSpan="1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If any individual range exceeds this limit, the measurement or reading should be reviewed, repeated,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64268">
                <a:tc gridSpan="1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corrected, or discarded as appropriate, and new averages and ranges should be computed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2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Factors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800"/>
                    </a:p>
                  </a:txBody>
                  <a:tcPr marL="36292" marR="36292" marT="18146" marB="18146">
                    <a:lnL>
                      <a:noFill/>
                    </a:lnL>
                    <a:lnT>
                      <a:noFill/>
                    </a:lnT>
                  </a:tcPr>
                </a:tc>
              </a:tr>
              <a:tr h="120975"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# Trials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# Oprs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800"/>
                    </a:p>
                  </a:txBody>
                  <a:tcPr marL="36292" marR="36292" marT="18146" marB="18146">
                    <a:lnL>
                      <a:noFill/>
                    </a:lnL>
                  </a:tcPr>
                </a:tc>
              </a:tr>
              <a:tr h="120975"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K1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4.56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3.05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K2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3.65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2.70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800"/>
                    </a:p>
                  </a:txBody>
                  <a:tcPr marL="36292" marR="36292" marT="18146" marB="18146">
                    <a:lnL>
                      <a:noFill/>
                    </a:lnL>
                  </a:tcPr>
                </a:tc>
              </a:tr>
              <a:tr h="120975"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latin typeface="Arial"/>
                        </a:rPr>
                        <a:t>D4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3.27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0" i="0" u="none" strike="noStrike">
                          <a:latin typeface="Arial"/>
                        </a:rPr>
                        <a:t>2.57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n=# parts, t=# trials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</a:tcPr>
                </a:tc>
              </a:tr>
              <a:tr h="68048">
                <a:tc gridSpan="8"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latin typeface="Arial"/>
                        </a:rPr>
                        <a:t>MEASUREMENT SYSTEM / GAUGE / CAPABILITY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Repeatability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% Tolerance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975">
                <a:tc gridSpan="7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Equipment Variation ("Repeatability") = K1R  =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3.05000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latin typeface="Arial"/>
                        </a:rPr>
                        <a:t>x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0.00867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=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1" i="0" u="none" strike="noStrike">
                          <a:latin typeface="Arial"/>
                        </a:rPr>
                        <a:t>0.02643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1" i="0" u="none" strike="noStrike">
                          <a:latin typeface="Arial"/>
                        </a:rPr>
                        <a:t>8.8%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975"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800"/>
                    </a:p>
                  </a:txBody>
                  <a:tcPr marL="36292" marR="36292" marT="18146" marB="18146">
                    <a:lnL>
                      <a:noFill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20975"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Reproducibility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% Tolerance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20975">
                <a:tc gridSpan="10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Operator Variation ("Reproducibility") =       (K2*Xdiff)</a:t>
                      </a:r>
                      <a:r>
                        <a:rPr lang="en-US" sz="800" b="0" i="0" u="none" strike="noStrike" baseline="30000">
                          <a:latin typeface="Arial"/>
                        </a:rPr>
                        <a:t>2</a:t>
                      </a:r>
                      <a:r>
                        <a:rPr lang="en-US" sz="800" b="0" i="0" u="none" strike="noStrike">
                          <a:latin typeface="Arial"/>
                        </a:rPr>
                        <a:t> - (EV)</a:t>
                      </a:r>
                      <a:r>
                        <a:rPr lang="en-US" sz="800" b="0" i="0" u="none" strike="noStrike" baseline="30000">
                          <a:latin typeface="Arial"/>
                        </a:rPr>
                        <a:t>2</a:t>
                      </a:r>
                      <a:r>
                        <a:rPr lang="en-US" sz="800" b="0" i="0" u="none" strike="noStrike">
                          <a:latin typeface="Arial"/>
                        </a:rPr>
                        <a:t>/nxt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1" i="0" u="none" strike="noStrike">
                          <a:latin typeface="Arial"/>
                        </a:rPr>
                        <a:t>0.00534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1" i="0" u="none" strike="noStrike">
                          <a:latin typeface="Arial"/>
                        </a:rPr>
                        <a:t>1.8%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975"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80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zh-CN" altLang="en-US" sz="800" b="1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800"/>
                    </a:p>
                  </a:txBody>
                  <a:tcPr marL="36292" marR="36292" marT="18146" marB="18146">
                    <a:lnL>
                      <a:noFill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20975"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% Tolerance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20975">
                <a:tc gridSpan="9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latin typeface="Arial"/>
                        </a:rPr>
                        <a:t>Total "repeatability" and "reproducibility" Variation (R&amp;R)   =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1" i="0" u="none" strike="noStrike" dirty="0">
                          <a:latin typeface="Arial"/>
                        </a:rPr>
                        <a:t>0.02697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800" b="1" i="0" u="none" strike="noStrike" dirty="0">
                          <a:latin typeface="Arial"/>
                        </a:rPr>
                        <a:t>9.0%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22" name="群組 21"/>
          <p:cNvGrpSpPr/>
          <p:nvPr/>
        </p:nvGrpSpPr>
        <p:grpSpPr>
          <a:xfrm>
            <a:off x="533400" y="1752600"/>
            <a:ext cx="6477000" cy="2209800"/>
            <a:chOff x="533400" y="2209800"/>
            <a:chExt cx="6477000" cy="2209800"/>
          </a:xfrm>
        </p:grpSpPr>
        <p:grpSp>
          <p:nvGrpSpPr>
            <p:cNvPr id="16" name="群組 15"/>
            <p:cNvGrpSpPr/>
            <p:nvPr/>
          </p:nvGrpSpPr>
          <p:grpSpPr>
            <a:xfrm>
              <a:off x="685800" y="2209800"/>
              <a:ext cx="2286000" cy="1981200"/>
              <a:chOff x="381000" y="1905000"/>
              <a:chExt cx="2286000" cy="1981200"/>
            </a:xfrm>
          </p:grpSpPr>
          <p:grpSp>
            <p:nvGrpSpPr>
              <p:cNvPr id="17" name="群組 9"/>
              <p:cNvGrpSpPr/>
              <p:nvPr/>
            </p:nvGrpSpPr>
            <p:grpSpPr>
              <a:xfrm>
                <a:off x="381000" y="1905000"/>
                <a:ext cx="2286000" cy="914400"/>
                <a:chOff x="-990600" y="1524000"/>
                <a:chExt cx="2286000" cy="914400"/>
              </a:xfrm>
            </p:grpSpPr>
            <p:sp>
              <p:nvSpPr>
                <p:cNvPr id="19" name="AutoShape 50"/>
                <p:cNvSpPr>
                  <a:spLocks noChangeArrowheads="1"/>
                </p:cNvSpPr>
                <p:nvPr/>
              </p:nvSpPr>
              <p:spPr bwMode="auto">
                <a:xfrm>
                  <a:off x="-990600" y="1524000"/>
                  <a:ext cx="2286000" cy="914400"/>
                </a:xfrm>
                <a:prstGeom prst="roundRect">
                  <a:avLst>
                    <a:gd name="adj" fmla="val 16667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tint val="66667"/>
                        <a:invGamma/>
                      </a:schemeClr>
                    </a:gs>
                  </a:gsLst>
                  <a:lin ang="5400000" scaled="1"/>
                </a:gradFill>
                <a:ln w="19050">
                  <a:solidFill>
                    <a:srgbClr val="002163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r>
                    <a:rPr lang="en-US" b="1" u="sng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EV:</a:t>
                  </a:r>
                </a:p>
                <a:p>
                  <a:pPr eaLnBrk="0" hangingPunct="0">
                    <a:defRPr/>
                  </a:pPr>
                  <a:r>
                    <a:rPr lang="en-US" altLang="zh-CN" sz="1200" dirty="0" smtClean="0">
                      <a:solidFill>
                        <a:schemeClr val="bg1"/>
                      </a:solidFill>
                      <a:latin typeface="Verdana" pitchFamily="34" charset="0"/>
                      <a:ea typeface="SimSun" pitchFamily="2" charset="-122"/>
                    </a:rPr>
                    <a:t>Equipment Variation,</a:t>
                  </a:r>
                </a:p>
                <a:p>
                  <a:pPr eaLnBrk="0" hangingPunct="0">
                    <a:defRPr/>
                  </a:pPr>
                  <a:r>
                    <a:rPr lang="en-US" altLang="zh-CN" sz="1200" dirty="0" smtClean="0">
                      <a:solidFill>
                        <a:schemeClr val="bg1"/>
                      </a:solidFill>
                      <a:latin typeface="Verdana" pitchFamily="34" charset="0"/>
                      <a:ea typeface="SimSun" pitchFamily="2" charset="-122"/>
                    </a:rPr>
                    <a:t>Repeatability</a:t>
                  </a:r>
                  <a:endParaRPr lang="en-US" altLang="zh-CN" sz="1200" dirty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endParaRPr>
                </a:p>
              </p:txBody>
            </p:sp>
            <p:sp>
              <p:nvSpPr>
                <p:cNvPr id="20" name="AutoShape 51"/>
                <p:cNvSpPr>
                  <a:spLocks noChangeArrowheads="1"/>
                </p:cNvSpPr>
                <p:nvPr/>
              </p:nvSpPr>
              <p:spPr bwMode="auto">
                <a:xfrm>
                  <a:off x="-914400" y="1600200"/>
                  <a:ext cx="2133600" cy="762000"/>
                </a:xfrm>
                <a:prstGeom prst="roundRect">
                  <a:avLst>
                    <a:gd name="adj" fmla="val 16667"/>
                  </a:avLst>
                </a:prstGeom>
                <a:noFill/>
                <a:ln w="254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 dirty="0">
                    <a:ea typeface="SimSun" pitchFamily="2" charset="-122"/>
                  </a:endParaRPr>
                </a:p>
              </p:txBody>
            </p:sp>
          </p:grpSp>
          <p:sp>
            <p:nvSpPr>
              <p:cNvPr id="18" name="Line 57"/>
              <p:cNvSpPr>
                <a:spLocks noChangeShapeType="1"/>
              </p:cNvSpPr>
              <p:nvPr/>
            </p:nvSpPr>
            <p:spPr bwMode="auto">
              <a:xfrm flipH="1">
                <a:off x="1524000" y="2819400"/>
                <a:ext cx="0" cy="1066800"/>
              </a:xfrm>
              <a:prstGeom prst="line">
                <a:avLst/>
              </a:prstGeom>
              <a:noFill/>
              <a:ln w="63500">
                <a:solidFill>
                  <a:srgbClr val="002163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1" name="Rectangle 8"/>
            <p:cNvSpPr>
              <a:spLocks noChangeArrowheads="1"/>
            </p:cNvSpPr>
            <p:nvPr/>
          </p:nvSpPr>
          <p:spPr bwMode="auto">
            <a:xfrm>
              <a:off x="533400" y="4191000"/>
              <a:ext cx="6477000" cy="228600"/>
            </a:xfrm>
            <a:prstGeom prst="rect">
              <a:avLst/>
            </a:prstGeom>
            <a:solidFill>
              <a:srgbClr val="99CCFF">
                <a:alpha val="20000"/>
              </a:srgbClr>
            </a:solidFill>
            <a:ln w="25400">
              <a:solidFill>
                <a:srgbClr val="00216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533400" y="2133600"/>
            <a:ext cx="6477000" cy="2209800"/>
            <a:chOff x="533400" y="2209800"/>
            <a:chExt cx="6477000" cy="2209800"/>
          </a:xfrm>
        </p:grpSpPr>
        <p:grpSp>
          <p:nvGrpSpPr>
            <p:cNvPr id="24" name="群組 15"/>
            <p:cNvGrpSpPr/>
            <p:nvPr/>
          </p:nvGrpSpPr>
          <p:grpSpPr>
            <a:xfrm>
              <a:off x="2514600" y="2209800"/>
              <a:ext cx="2286000" cy="1981200"/>
              <a:chOff x="2209800" y="1905000"/>
              <a:chExt cx="2286000" cy="1981200"/>
            </a:xfrm>
          </p:grpSpPr>
          <p:grpSp>
            <p:nvGrpSpPr>
              <p:cNvPr id="26" name="群組 9"/>
              <p:cNvGrpSpPr/>
              <p:nvPr/>
            </p:nvGrpSpPr>
            <p:grpSpPr>
              <a:xfrm>
                <a:off x="2209800" y="1905000"/>
                <a:ext cx="2286000" cy="914400"/>
                <a:chOff x="838200" y="1524000"/>
                <a:chExt cx="2286000" cy="914400"/>
              </a:xfrm>
            </p:grpSpPr>
            <p:sp>
              <p:nvSpPr>
                <p:cNvPr id="28" name="AutoShape 50"/>
                <p:cNvSpPr>
                  <a:spLocks noChangeArrowheads="1"/>
                </p:cNvSpPr>
                <p:nvPr/>
              </p:nvSpPr>
              <p:spPr bwMode="auto">
                <a:xfrm>
                  <a:off x="838200" y="1524000"/>
                  <a:ext cx="2286000" cy="914400"/>
                </a:xfrm>
                <a:prstGeom prst="roundRect">
                  <a:avLst>
                    <a:gd name="adj" fmla="val 16667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tint val="66667"/>
                        <a:invGamma/>
                      </a:schemeClr>
                    </a:gs>
                  </a:gsLst>
                  <a:lin ang="5400000" scaled="1"/>
                </a:gradFill>
                <a:ln w="19050">
                  <a:solidFill>
                    <a:srgbClr val="002163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r>
                    <a:rPr lang="en-US" b="1" u="sng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AV:</a:t>
                  </a:r>
                </a:p>
                <a:p>
                  <a:pPr eaLnBrk="0" hangingPunct="0">
                    <a:defRPr/>
                  </a:pPr>
                  <a:r>
                    <a:rPr lang="en-US" altLang="zh-CN" sz="1200" dirty="0" smtClean="0">
                      <a:solidFill>
                        <a:schemeClr val="bg1"/>
                      </a:solidFill>
                      <a:latin typeface="Verdana" pitchFamily="34" charset="0"/>
                      <a:ea typeface="SimSun" pitchFamily="2" charset="-122"/>
                    </a:rPr>
                    <a:t>Appraiser Variation,</a:t>
                  </a:r>
                </a:p>
                <a:p>
                  <a:pPr eaLnBrk="0" hangingPunct="0">
                    <a:defRPr/>
                  </a:pPr>
                  <a:r>
                    <a:rPr lang="en-US" altLang="zh-CN" sz="1200" dirty="0" smtClean="0">
                      <a:solidFill>
                        <a:schemeClr val="bg1"/>
                      </a:solidFill>
                      <a:latin typeface="Verdana" pitchFamily="34" charset="0"/>
                      <a:ea typeface="SimSun" pitchFamily="2" charset="-122"/>
                    </a:rPr>
                    <a:t>Reproducibility</a:t>
                  </a:r>
                  <a:endParaRPr lang="en-US" altLang="zh-CN" sz="1200" dirty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endParaRPr>
                </a:p>
              </p:txBody>
            </p:sp>
            <p:sp>
              <p:nvSpPr>
                <p:cNvPr id="29" name="AutoShape 51"/>
                <p:cNvSpPr>
                  <a:spLocks noChangeArrowheads="1"/>
                </p:cNvSpPr>
                <p:nvPr/>
              </p:nvSpPr>
              <p:spPr bwMode="auto">
                <a:xfrm>
                  <a:off x="914400" y="1600200"/>
                  <a:ext cx="2133600" cy="762000"/>
                </a:xfrm>
                <a:prstGeom prst="roundRect">
                  <a:avLst>
                    <a:gd name="adj" fmla="val 16667"/>
                  </a:avLst>
                </a:prstGeom>
                <a:noFill/>
                <a:ln w="254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 dirty="0">
                    <a:ea typeface="SimSun" pitchFamily="2" charset="-122"/>
                  </a:endParaRPr>
                </a:p>
              </p:txBody>
            </p:sp>
          </p:grpSp>
          <p:sp>
            <p:nvSpPr>
              <p:cNvPr id="27" name="Line 57"/>
              <p:cNvSpPr>
                <a:spLocks noChangeShapeType="1"/>
              </p:cNvSpPr>
              <p:nvPr/>
            </p:nvSpPr>
            <p:spPr bwMode="auto">
              <a:xfrm flipH="1">
                <a:off x="3352800" y="2819400"/>
                <a:ext cx="0" cy="1066800"/>
              </a:xfrm>
              <a:prstGeom prst="line">
                <a:avLst/>
              </a:prstGeom>
              <a:noFill/>
              <a:ln w="63500">
                <a:solidFill>
                  <a:srgbClr val="002163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5" name="Rectangle 8"/>
            <p:cNvSpPr>
              <a:spLocks noChangeArrowheads="1"/>
            </p:cNvSpPr>
            <p:nvPr/>
          </p:nvSpPr>
          <p:spPr bwMode="auto">
            <a:xfrm>
              <a:off x="533400" y="4191000"/>
              <a:ext cx="6477000" cy="228600"/>
            </a:xfrm>
            <a:prstGeom prst="rect">
              <a:avLst/>
            </a:prstGeom>
            <a:solidFill>
              <a:srgbClr val="99CCFF">
                <a:alpha val="20000"/>
              </a:srgbClr>
            </a:solidFill>
            <a:ln w="25400">
              <a:solidFill>
                <a:srgbClr val="00216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</p:grpSp>
      <p:grpSp>
        <p:nvGrpSpPr>
          <p:cNvPr id="30" name="群組 29"/>
          <p:cNvGrpSpPr/>
          <p:nvPr/>
        </p:nvGrpSpPr>
        <p:grpSpPr>
          <a:xfrm>
            <a:off x="533400" y="4495800"/>
            <a:ext cx="6477000" cy="1752600"/>
            <a:chOff x="4267200" y="4572000"/>
            <a:chExt cx="6477000" cy="1752600"/>
          </a:xfrm>
        </p:grpSpPr>
        <p:grpSp>
          <p:nvGrpSpPr>
            <p:cNvPr id="31" name="群組 20"/>
            <p:cNvGrpSpPr/>
            <p:nvPr/>
          </p:nvGrpSpPr>
          <p:grpSpPr>
            <a:xfrm>
              <a:off x="5943600" y="4800600"/>
              <a:ext cx="2362199" cy="1524000"/>
              <a:chOff x="4104169" y="4724400"/>
              <a:chExt cx="1977656" cy="1524000"/>
            </a:xfrm>
          </p:grpSpPr>
          <p:grpSp>
            <p:nvGrpSpPr>
              <p:cNvPr id="33" name="群組 9"/>
              <p:cNvGrpSpPr/>
              <p:nvPr/>
            </p:nvGrpSpPr>
            <p:grpSpPr>
              <a:xfrm>
                <a:off x="4104169" y="5334000"/>
                <a:ext cx="1977656" cy="914400"/>
                <a:chOff x="446569" y="1828800"/>
                <a:chExt cx="1977656" cy="914400"/>
              </a:xfrm>
            </p:grpSpPr>
            <p:sp>
              <p:nvSpPr>
                <p:cNvPr id="35" name="AutoShape 50"/>
                <p:cNvSpPr>
                  <a:spLocks noChangeArrowheads="1"/>
                </p:cNvSpPr>
                <p:nvPr/>
              </p:nvSpPr>
              <p:spPr bwMode="auto">
                <a:xfrm>
                  <a:off x="446569" y="1828800"/>
                  <a:ext cx="1977656" cy="914400"/>
                </a:xfrm>
                <a:prstGeom prst="roundRect">
                  <a:avLst>
                    <a:gd name="adj" fmla="val 16667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tint val="66667"/>
                        <a:invGamma/>
                      </a:schemeClr>
                    </a:gs>
                  </a:gsLst>
                  <a:lin ang="5400000" scaled="1"/>
                </a:gradFill>
                <a:ln w="19050">
                  <a:solidFill>
                    <a:srgbClr val="002163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r>
                    <a:rPr lang="en-US" altLang="zh-CN" b="1" u="sng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R&amp;R</a:t>
                  </a:r>
                </a:p>
                <a:p>
                  <a:pPr eaLnBrk="0" hangingPunct="0">
                    <a:defRPr/>
                  </a:pPr>
                  <a:r>
                    <a:rPr lang="en-US" altLang="zh-CN" dirty="0" smtClean="0">
                      <a:solidFill>
                        <a:schemeClr val="bg1"/>
                      </a:solidFill>
                      <a:latin typeface="Verdana" pitchFamily="34" charset="0"/>
                      <a:ea typeface="SimSun" pitchFamily="2" charset="-122"/>
                    </a:rPr>
                    <a:t>Total Repeatability &amp; </a:t>
                  </a:r>
                </a:p>
                <a:p>
                  <a:pPr eaLnBrk="0" hangingPunct="0">
                    <a:defRPr/>
                  </a:pPr>
                  <a:r>
                    <a:rPr lang="en-US" altLang="zh-CN" dirty="0" smtClean="0">
                      <a:solidFill>
                        <a:schemeClr val="bg1"/>
                      </a:solidFill>
                      <a:latin typeface="Verdana" pitchFamily="34" charset="0"/>
                      <a:ea typeface="SimSun" pitchFamily="2" charset="-122"/>
                    </a:rPr>
                    <a:t>Reproducibility</a:t>
                  </a:r>
                  <a:endParaRPr lang="en-US" altLang="zh-CN" dirty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endParaRPr>
                </a:p>
              </p:txBody>
            </p:sp>
            <p:sp>
              <p:nvSpPr>
                <p:cNvPr id="36" name="AutoShape 51"/>
                <p:cNvSpPr>
                  <a:spLocks noChangeArrowheads="1"/>
                </p:cNvSpPr>
                <p:nvPr/>
              </p:nvSpPr>
              <p:spPr bwMode="auto">
                <a:xfrm>
                  <a:off x="510364" y="1905000"/>
                  <a:ext cx="1850066" cy="762000"/>
                </a:xfrm>
                <a:prstGeom prst="roundRect">
                  <a:avLst>
                    <a:gd name="adj" fmla="val 16667"/>
                  </a:avLst>
                </a:prstGeom>
                <a:noFill/>
                <a:ln w="254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ea typeface="SimSun" pitchFamily="2" charset="-122"/>
                  </a:endParaRPr>
                </a:p>
              </p:txBody>
            </p:sp>
          </p:grpSp>
          <p:sp>
            <p:nvSpPr>
              <p:cNvPr id="34" name="Line 57"/>
              <p:cNvSpPr>
                <a:spLocks noChangeShapeType="1"/>
              </p:cNvSpPr>
              <p:nvPr/>
            </p:nvSpPr>
            <p:spPr bwMode="auto">
              <a:xfrm flipH="1" flipV="1">
                <a:off x="5124895" y="4724400"/>
                <a:ext cx="0" cy="609600"/>
              </a:xfrm>
              <a:prstGeom prst="line">
                <a:avLst/>
              </a:prstGeom>
              <a:noFill/>
              <a:ln w="63500">
                <a:solidFill>
                  <a:srgbClr val="002163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32" name="Rectangle 8"/>
            <p:cNvSpPr>
              <a:spLocks noChangeArrowheads="1"/>
            </p:cNvSpPr>
            <p:nvPr/>
          </p:nvSpPr>
          <p:spPr bwMode="auto">
            <a:xfrm>
              <a:off x="4267200" y="4572000"/>
              <a:ext cx="6477000" cy="228600"/>
            </a:xfrm>
            <a:prstGeom prst="rect">
              <a:avLst/>
            </a:prstGeom>
            <a:solidFill>
              <a:srgbClr val="99CCFF">
                <a:alpha val="20000"/>
              </a:srgbClr>
            </a:solidFill>
            <a:ln w="25400">
              <a:solidFill>
                <a:srgbClr val="00216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</p:grpSp>
      <p:grpSp>
        <p:nvGrpSpPr>
          <p:cNvPr id="50" name="群組 49"/>
          <p:cNvGrpSpPr/>
          <p:nvPr/>
        </p:nvGrpSpPr>
        <p:grpSpPr>
          <a:xfrm>
            <a:off x="5791445" y="2514600"/>
            <a:ext cx="2971556" cy="2263186"/>
            <a:chOff x="5791445" y="3048000"/>
            <a:chExt cx="2971556" cy="2263186"/>
          </a:xfrm>
        </p:grpSpPr>
        <p:grpSp>
          <p:nvGrpSpPr>
            <p:cNvPr id="48" name="群組 47"/>
            <p:cNvGrpSpPr/>
            <p:nvPr/>
          </p:nvGrpSpPr>
          <p:grpSpPr>
            <a:xfrm>
              <a:off x="5791445" y="3048000"/>
              <a:ext cx="2971556" cy="2263186"/>
              <a:chOff x="5791445" y="3048000"/>
              <a:chExt cx="2971556" cy="2263186"/>
            </a:xfrm>
          </p:grpSpPr>
          <p:grpSp>
            <p:nvGrpSpPr>
              <p:cNvPr id="37" name="Group 14"/>
              <p:cNvGrpSpPr>
                <a:grpSpLocks/>
              </p:cNvGrpSpPr>
              <p:nvPr/>
            </p:nvGrpSpPr>
            <p:grpSpPr bwMode="auto">
              <a:xfrm>
                <a:off x="7620000" y="3810000"/>
                <a:ext cx="1066156" cy="1501186"/>
                <a:chOff x="4444" y="2623"/>
                <a:chExt cx="1028" cy="1217"/>
              </a:xfrm>
            </p:grpSpPr>
            <p:sp>
              <p:nvSpPr>
                <p:cNvPr id="38" name="Rectangle 15"/>
                <p:cNvSpPr>
                  <a:spLocks noChangeAspect="1" noChangeArrowheads="1"/>
                </p:cNvSpPr>
                <p:nvPr/>
              </p:nvSpPr>
              <p:spPr bwMode="auto">
                <a:xfrm>
                  <a:off x="4444" y="2623"/>
                  <a:ext cx="1028" cy="150"/>
                </a:xfrm>
                <a:prstGeom prst="rect">
                  <a:avLst/>
                </a:prstGeom>
                <a:noFill/>
                <a:ln w="12700" algn="ctr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 anchor="b" anchorCtr="1">
                  <a:spAutoFit/>
                </a:bodyPr>
                <a:lstStyle/>
                <a:p>
                  <a:pPr algn="ctr" defTabSz="739775" eaLnBrk="0" hangingPunct="0">
                    <a:spcBef>
                      <a:spcPct val="50000"/>
                    </a:spcBef>
                  </a:pPr>
                  <a:r>
                    <a:rPr lang="en-US" altLang="zh-CN" sz="1200" dirty="0">
                      <a:latin typeface="Verdana" pitchFamily="34" charset="0"/>
                      <a:ea typeface="宋体" charset="-122"/>
                    </a:rPr>
                    <a:t>% Tolerance*</a:t>
                  </a:r>
                </a:p>
              </p:txBody>
            </p:sp>
            <p:sp>
              <p:nvSpPr>
                <p:cNvPr id="39" name="Rectangle 16"/>
                <p:cNvSpPr>
                  <a:spLocks noChangeAspect="1" noChangeArrowheads="1"/>
                </p:cNvSpPr>
                <p:nvPr/>
              </p:nvSpPr>
              <p:spPr bwMode="auto">
                <a:xfrm>
                  <a:off x="4857" y="3503"/>
                  <a:ext cx="240" cy="337"/>
                </a:xfrm>
                <a:prstGeom prst="rect">
                  <a:avLst/>
                </a:prstGeom>
                <a:solidFill>
                  <a:srgbClr val="009900"/>
                </a:solidFill>
                <a:ln w="12700" algn="ctr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 sz="1200">
                    <a:ea typeface="宋体" charset="-122"/>
                  </a:endParaRPr>
                </a:p>
              </p:txBody>
            </p:sp>
            <p:sp>
              <p:nvSpPr>
                <p:cNvPr id="40" name="Rectangle 17"/>
                <p:cNvSpPr>
                  <a:spLocks noChangeAspect="1" noChangeArrowheads="1"/>
                </p:cNvSpPr>
                <p:nvPr/>
              </p:nvSpPr>
              <p:spPr bwMode="auto">
                <a:xfrm>
                  <a:off x="4857" y="3167"/>
                  <a:ext cx="240" cy="337"/>
                </a:xfrm>
                <a:prstGeom prst="rect">
                  <a:avLst/>
                </a:prstGeom>
                <a:solidFill>
                  <a:srgbClr val="FFFF00"/>
                </a:solidFill>
                <a:ln w="12700" algn="ctr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 sz="1200">
                    <a:ea typeface="宋体" charset="-122"/>
                  </a:endParaRPr>
                </a:p>
              </p:txBody>
            </p:sp>
            <p:sp>
              <p:nvSpPr>
                <p:cNvPr id="41" name="Rectangle 18"/>
                <p:cNvSpPr>
                  <a:spLocks noChangeAspect="1" noChangeArrowheads="1"/>
                </p:cNvSpPr>
                <p:nvPr/>
              </p:nvSpPr>
              <p:spPr bwMode="auto">
                <a:xfrm>
                  <a:off x="4857" y="2831"/>
                  <a:ext cx="240" cy="337"/>
                </a:xfrm>
                <a:prstGeom prst="rect">
                  <a:avLst/>
                </a:prstGeom>
                <a:solidFill>
                  <a:srgbClr val="FF0000"/>
                </a:solidFill>
                <a:ln w="12700" algn="ctr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 sz="1200">
                    <a:ea typeface="宋体" charset="-122"/>
                  </a:endParaRPr>
                </a:p>
              </p:txBody>
            </p:sp>
            <p:sp>
              <p:nvSpPr>
                <p:cNvPr id="42" name="Rectangle 19"/>
                <p:cNvSpPr>
                  <a:spLocks noChangeAspect="1" noChangeArrowheads="1"/>
                </p:cNvSpPr>
                <p:nvPr/>
              </p:nvSpPr>
              <p:spPr bwMode="auto">
                <a:xfrm>
                  <a:off x="4465" y="3430"/>
                  <a:ext cx="348" cy="150"/>
                </a:xfrm>
                <a:prstGeom prst="rect">
                  <a:avLst/>
                </a:prstGeom>
                <a:noFill/>
                <a:ln w="12700" algn="ctr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pPr algn="r" defTabSz="739775" eaLnBrk="0" hangingPunct="0">
                    <a:spcBef>
                      <a:spcPct val="50000"/>
                    </a:spcBef>
                  </a:pPr>
                  <a:r>
                    <a:rPr lang="en-US" altLang="zh-CN" sz="1200">
                      <a:latin typeface="Verdana" pitchFamily="34" charset="0"/>
                      <a:ea typeface="宋体" charset="-122"/>
                    </a:rPr>
                    <a:t>10%</a:t>
                  </a:r>
                </a:p>
              </p:txBody>
            </p:sp>
            <p:sp>
              <p:nvSpPr>
                <p:cNvPr id="43" name="Rectangle 20"/>
                <p:cNvSpPr>
                  <a:spLocks noChangeAspect="1" noChangeArrowheads="1"/>
                </p:cNvSpPr>
                <p:nvPr/>
              </p:nvSpPr>
              <p:spPr bwMode="auto">
                <a:xfrm>
                  <a:off x="4465" y="3094"/>
                  <a:ext cx="348" cy="150"/>
                </a:xfrm>
                <a:prstGeom prst="rect">
                  <a:avLst/>
                </a:prstGeom>
                <a:noFill/>
                <a:ln w="12700" algn="ctr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/>
                <a:p>
                  <a:pPr algn="r" defTabSz="739775" eaLnBrk="0" hangingPunct="0">
                    <a:spcBef>
                      <a:spcPct val="50000"/>
                    </a:spcBef>
                  </a:pPr>
                  <a:r>
                    <a:rPr lang="en-US" altLang="zh-CN" sz="1200">
                      <a:latin typeface="Verdana" pitchFamily="34" charset="0"/>
                      <a:ea typeface="宋体" charset="-122"/>
                    </a:rPr>
                    <a:t>30%</a:t>
                  </a:r>
                </a:p>
              </p:txBody>
            </p:sp>
          </p:grpSp>
          <p:grpSp>
            <p:nvGrpSpPr>
              <p:cNvPr id="44" name="Group 22"/>
              <p:cNvGrpSpPr>
                <a:grpSpLocks/>
              </p:cNvGrpSpPr>
              <p:nvPr/>
            </p:nvGrpSpPr>
            <p:grpSpPr bwMode="auto">
              <a:xfrm>
                <a:off x="5791445" y="3048000"/>
                <a:ext cx="2971556" cy="610207"/>
                <a:chOff x="3308" y="3460"/>
                <a:chExt cx="2116" cy="402"/>
              </a:xfrm>
            </p:grpSpPr>
            <p:sp>
              <p:nvSpPr>
                <p:cNvPr id="45" name="AutoShape 23"/>
                <p:cNvSpPr>
                  <a:spLocks noChangeArrowheads="1"/>
                </p:cNvSpPr>
                <p:nvPr/>
              </p:nvSpPr>
              <p:spPr bwMode="gray">
                <a:xfrm>
                  <a:off x="3416" y="3460"/>
                  <a:ext cx="2008" cy="402"/>
                </a:xfrm>
                <a:prstGeom prst="roundRect">
                  <a:avLst>
                    <a:gd name="adj" fmla="val 16667"/>
                  </a:avLst>
                </a:prstGeom>
                <a:gradFill rotWithShape="1">
                  <a:gsLst>
                    <a:gs pos="0">
                      <a:schemeClr val="hlink">
                        <a:gamma/>
                        <a:tint val="76078"/>
                        <a:invGamma/>
                      </a:schemeClr>
                    </a:gs>
                    <a:gs pos="100000">
                      <a:schemeClr val="hlink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>
                  <a:outerShdw dist="81320" dir="2319588" algn="ctr" rotWithShape="0">
                    <a:schemeClr val="bg2">
                      <a:alpha val="50000"/>
                    </a:schemeClr>
                  </a:outerShdw>
                </a:effectLst>
              </p:spPr>
              <p:txBody>
                <a:bodyPr wrap="none" anchor="ctr"/>
                <a:lstStyle/>
                <a:p>
                  <a:endParaRPr lang="zh-CN" altLang="zh-CN">
                    <a:ea typeface="宋体" charset="-122"/>
                  </a:endParaRPr>
                </a:p>
              </p:txBody>
            </p:sp>
            <p:sp>
              <p:nvSpPr>
                <p:cNvPr id="46" name="Rectangle 24"/>
                <p:cNvSpPr>
                  <a:spLocks noChangeArrowheads="1"/>
                </p:cNvSpPr>
                <p:nvPr/>
              </p:nvSpPr>
              <p:spPr bwMode="gray">
                <a:xfrm>
                  <a:off x="3308" y="3525"/>
                  <a:ext cx="2077" cy="2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ctr">
                    <a:lnSpc>
                      <a:spcPct val="85000"/>
                    </a:lnSpc>
                    <a:spcBef>
                      <a:spcPct val="50000"/>
                    </a:spcBef>
                    <a:buClr>
                      <a:srgbClr val="1F3F5F"/>
                    </a:buClr>
                  </a:pPr>
                  <a:r>
                    <a:rPr lang="en-US" altLang="zh-CN" b="1" dirty="0">
                      <a:solidFill>
                        <a:schemeClr val="bg1"/>
                      </a:solidFill>
                      <a:latin typeface="Verdana" pitchFamily="34" charset="0"/>
                      <a:ea typeface="宋体" charset="-122"/>
                    </a:rPr>
                    <a:t>% Tolerance is </a:t>
                  </a:r>
                  <a:r>
                    <a:rPr lang="en-US" altLang="zh-CN" b="1" dirty="0" smtClean="0">
                      <a:solidFill>
                        <a:schemeClr val="bg1"/>
                      </a:solidFill>
                      <a:latin typeface="Verdana" pitchFamily="34" charset="0"/>
                      <a:ea typeface="宋体" charset="-122"/>
                    </a:rPr>
                    <a:t>&lt; 10</a:t>
                  </a:r>
                  <a:r>
                    <a:rPr lang="en-US" altLang="zh-CN" b="1" dirty="0">
                      <a:solidFill>
                        <a:schemeClr val="bg1"/>
                      </a:solidFill>
                      <a:latin typeface="Verdana" pitchFamily="34" charset="0"/>
                      <a:ea typeface="宋体" charset="-122"/>
                    </a:rPr>
                    <a:t>%    </a:t>
                  </a:r>
                  <a:r>
                    <a:rPr lang="en-US" altLang="zh-CN" b="1" i="1" dirty="0">
                      <a:solidFill>
                        <a:schemeClr val="bg1"/>
                      </a:solidFill>
                      <a:latin typeface="Verdana" pitchFamily="34" charset="0"/>
                      <a:ea typeface="宋体" charset="-122"/>
                    </a:rPr>
                    <a:t>MSA </a:t>
                  </a:r>
                  <a:r>
                    <a:rPr lang="en-US" altLang="zh-CN" b="1" i="1" dirty="0" smtClean="0">
                      <a:solidFill>
                        <a:schemeClr val="bg1"/>
                      </a:solidFill>
                      <a:latin typeface="Verdana" pitchFamily="34" charset="0"/>
                      <a:ea typeface="宋体" charset="-122"/>
                    </a:rPr>
                    <a:t>Acceptable!</a:t>
                  </a:r>
                  <a:endParaRPr lang="en-US" altLang="zh-CN" b="1" i="1" dirty="0">
                    <a:solidFill>
                      <a:schemeClr val="bg1"/>
                    </a:solidFill>
                    <a:latin typeface="Verdana" pitchFamily="34" charset="0"/>
                    <a:ea typeface="宋体" charset="-122"/>
                  </a:endParaRPr>
                </a:p>
              </p:txBody>
            </p:sp>
          </p:grpSp>
        </p:grpSp>
        <p:sp>
          <p:nvSpPr>
            <p:cNvPr id="49" name="Line 57"/>
            <p:cNvSpPr>
              <a:spLocks noChangeShapeType="1"/>
            </p:cNvSpPr>
            <p:nvPr/>
          </p:nvSpPr>
          <p:spPr bwMode="auto">
            <a:xfrm flipH="1">
              <a:off x="7010400" y="5105400"/>
              <a:ext cx="1066800" cy="0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524000" y="2743200"/>
            <a:ext cx="5943600" cy="952500"/>
            <a:chOff x="1152" y="1728"/>
            <a:chExt cx="3744" cy="600"/>
          </a:xfrm>
          <a:solidFill>
            <a:schemeClr val="accent1"/>
          </a:solidFill>
        </p:grpSpPr>
        <p:sp>
          <p:nvSpPr>
            <p:cNvPr id="4" name="AutoShape 3"/>
            <p:cNvSpPr>
              <a:spLocks noChangeArrowheads="1"/>
            </p:cNvSpPr>
            <p:nvPr/>
          </p:nvSpPr>
          <p:spPr bwMode="gray">
            <a:xfrm>
              <a:off x="1152" y="1728"/>
              <a:ext cx="3734" cy="600"/>
            </a:xfrm>
            <a:prstGeom prst="roundRect">
              <a:avLst>
                <a:gd name="adj" fmla="val 16667"/>
              </a:avLst>
            </a:prstGeom>
            <a:grpFill/>
            <a:ln w="9525">
              <a:noFill/>
              <a:round/>
              <a:headEnd/>
              <a:tailEnd/>
            </a:ln>
            <a:effectLst>
              <a:outerShdw dist="81320" dir="2319588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zh-CN" altLang="zh-CN">
                <a:ea typeface="宋体" charset="-122"/>
              </a:endParaRPr>
            </a:p>
          </p:txBody>
        </p:sp>
        <p:sp>
          <p:nvSpPr>
            <p:cNvPr id="5" name="Rectangle 4"/>
            <p:cNvSpPr>
              <a:spLocks noChangeArrowheads="1"/>
            </p:cNvSpPr>
            <p:nvPr/>
          </p:nvSpPr>
          <p:spPr bwMode="gray">
            <a:xfrm>
              <a:off x="1160" y="1843"/>
              <a:ext cx="3736" cy="36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en-US" sz="3200" b="1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rPr>
                <a:t>DIMENSIONAL RESULTS </a:t>
              </a:r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宋体" charset="-122"/>
              </a:rPr>
              <a:t>Dimensional Results--FAIR 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4953000" y="1309688"/>
            <a:ext cx="4100513" cy="1344613"/>
            <a:chOff x="3119" y="859"/>
            <a:chExt cx="2487" cy="847"/>
          </a:xfrm>
        </p:grpSpPr>
        <p:sp>
          <p:nvSpPr>
            <p:cNvPr id="7" name="Text Box 5"/>
            <p:cNvSpPr txBox="1">
              <a:spLocks noChangeArrowheads="1"/>
            </p:cNvSpPr>
            <p:nvPr/>
          </p:nvSpPr>
          <p:spPr bwMode="auto">
            <a:xfrm>
              <a:off x="3139" y="1032"/>
              <a:ext cx="2467" cy="67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buClr>
                  <a:schemeClr val="folHlink"/>
                </a:buClr>
              </a:pPr>
              <a:r>
                <a:rPr lang="en-US" altLang="zh-CN" sz="1600">
                  <a:latin typeface="Verdana" pitchFamily="34" charset="0"/>
                  <a:ea typeface="宋体" charset="-122"/>
                </a:rPr>
                <a:t>Evidence that dimensional verifications have been completed and results indicate compliance with specified requirements.</a:t>
              </a:r>
            </a:p>
          </p:txBody>
        </p:sp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3119" y="859"/>
              <a:ext cx="1009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buClr>
                  <a:schemeClr val="tx1"/>
                </a:buClr>
              </a:pPr>
              <a:r>
                <a:rPr lang="en-US" altLang="zh-CN" sz="1800" b="1" u="sng" dirty="0">
                  <a:solidFill>
                    <a:srgbClr val="4514FA"/>
                  </a:solidFill>
                  <a:latin typeface="Verdana" pitchFamily="34" charset="0"/>
                  <a:ea typeface="宋体" charset="-122"/>
                </a:rPr>
                <a:t>What is It?</a:t>
              </a:r>
              <a:endParaRPr lang="en-US" altLang="zh-CN" sz="1800" u="sng" dirty="0">
                <a:solidFill>
                  <a:srgbClr val="4514FA"/>
                </a:solidFill>
                <a:latin typeface="Verdana" pitchFamily="34" charset="0"/>
                <a:ea typeface="宋体" charset="-122"/>
              </a:endParaRPr>
            </a:p>
          </p:txBody>
        </p:sp>
      </p:grpSp>
      <p:grpSp>
        <p:nvGrpSpPr>
          <p:cNvPr id="10" name="Group 8"/>
          <p:cNvGrpSpPr>
            <a:grpSpLocks/>
          </p:cNvGrpSpPr>
          <p:nvPr/>
        </p:nvGrpSpPr>
        <p:grpSpPr bwMode="auto">
          <a:xfrm>
            <a:off x="4953000" y="3048000"/>
            <a:ext cx="3948113" cy="1128713"/>
            <a:chOff x="3119" y="1905"/>
            <a:chExt cx="2487" cy="711"/>
          </a:xfrm>
        </p:grpSpPr>
        <p:sp>
          <p:nvSpPr>
            <p:cNvPr id="12" name="Text Box 10"/>
            <p:cNvSpPr txBox="1">
              <a:spLocks noChangeArrowheads="1"/>
            </p:cNvSpPr>
            <p:nvPr/>
          </p:nvSpPr>
          <p:spPr bwMode="auto">
            <a:xfrm>
              <a:off x="3119" y="1905"/>
              <a:ext cx="1814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>
                <a:buClr>
                  <a:schemeClr val="tx1"/>
                </a:buClr>
              </a:pPr>
              <a:r>
                <a:rPr lang="en-US" altLang="zh-CN" sz="1800" b="1" u="sng" dirty="0">
                  <a:solidFill>
                    <a:srgbClr val="4514FA"/>
                  </a:solidFill>
                  <a:latin typeface="Verdana" pitchFamily="34" charset="0"/>
                  <a:ea typeface="宋体" charset="-122"/>
                </a:rPr>
                <a:t>Objective or Purpose</a:t>
              </a:r>
              <a:endParaRPr lang="en-US" altLang="zh-CN" sz="1800" u="sng" dirty="0">
                <a:solidFill>
                  <a:srgbClr val="4514FA"/>
                </a:solidFill>
                <a:latin typeface="Verdana" pitchFamily="34" charset="0"/>
                <a:ea typeface="宋体" charset="-122"/>
              </a:endParaRPr>
            </a:p>
          </p:txBody>
        </p:sp>
        <p:sp>
          <p:nvSpPr>
            <p:cNvPr id="13" name="Text Box 11"/>
            <p:cNvSpPr txBox="1">
              <a:spLocks noChangeArrowheads="1"/>
            </p:cNvSpPr>
            <p:nvPr/>
          </p:nvSpPr>
          <p:spPr bwMode="auto">
            <a:xfrm>
              <a:off x="3139" y="2096"/>
              <a:ext cx="2467" cy="52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74625" indent="-174625" eaLnBrk="0" hangingPunct="0">
                <a:buClr>
                  <a:schemeClr val="accent2"/>
                </a:buClr>
                <a:buFontTx/>
                <a:buChar char="•"/>
              </a:pPr>
              <a:r>
                <a:rPr lang="en-US" altLang="zh-CN" sz="1600" dirty="0">
                  <a:latin typeface="Verdana" pitchFamily="34" charset="0"/>
                  <a:ea typeface="宋体" charset="-122"/>
                </a:rPr>
                <a:t>To show conformance to the customer part print on dimensions and all other noted requirements.</a:t>
              </a:r>
            </a:p>
          </p:txBody>
        </p:sp>
      </p:grpSp>
      <p:grpSp>
        <p:nvGrpSpPr>
          <p:cNvPr id="14" name="Group 12"/>
          <p:cNvGrpSpPr>
            <a:grpSpLocks/>
          </p:cNvGrpSpPr>
          <p:nvPr/>
        </p:nvGrpSpPr>
        <p:grpSpPr bwMode="auto">
          <a:xfrm>
            <a:off x="4953000" y="4572000"/>
            <a:ext cx="3963988" cy="1374775"/>
            <a:chOff x="3119" y="3312"/>
            <a:chExt cx="2497" cy="866"/>
          </a:xfrm>
        </p:grpSpPr>
        <p:sp>
          <p:nvSpPr>
            <p:cNvPr id="16" name="Text Box 14"/>
            <p:cNvSpPr txBox="1">
              <a:spLocks noChangeArrowheads="1"/>
            </p:cNvSpPr>
            <p:nvPr/>
          </p:nvSpPr>
          <p:spPr bwMode="auto">
            <a:xfrm>
              <a:off x="3119" y="3312"/>
              <a:ext cx="1335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>
                <a:buClr>
                  <a:schemeClr val="tx1"/>
                </a:buClr>
              </a:pPr>
              <a:r>
                <a:rPr lang="en-US" altLang="zh-CN" sz="1800" b="1" u="sng" dirty="0">
                  <a:solidFill>
                    <a:srgbClr val="4514FA"/>
                  </a:solidFill>
                  <a:latin typeface="Verdana" pitchFamily="34" charset="0"/>
                  <a:ea typeface="宋体" charset="-122"/>
                </a:rPr>
                <a:t>When to Use It</a:t>
              </a:r>
              <a:endParaRPr lang="en-US" altLang="zh-CN" sz="1800" u="sng" dirty="0">
                <a:solidFill>
                  <a:srgbClr val="4514FA"/>
                </a:solidFill>
                <a:latin typeface="Verdana" pitchFamily="34" charset="0"/>
                <a:ea typeface="宋体" charset="-122"/>
              </a:endParaRPr>
            </a:p>
          </p:txBody>
        </p:sp>
        <p:sp>
          <p:nvSpPr>
            <p:cNvPr id="17" name="Text Box 15"/>
            <p:cNvSpPr txBox="1">
              <a:spLocks noChangeArrowheads="1"/>
            </p:cNvSpPr>
            <p:nvPr/>
          </p:nvSpPr>
          <p:spPr bwMode="auto">
            <a:xfrm>
              <a:off x="3149" y="3504"/>
              <a:ext cx="2467" cy="67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74625" indent="-174625" eaLnBrk="0" hangingPunct="0">
                <a:buClr>
                  <a:schemeClr val="accent2"/>
                </a:buClr>
                <a:buFontTx/>
                <a:buChar char="•"/>
              </a:pPr>
              <a:r>
                <a:rPr lang="en-US" altLang="zh-CN" sz="1600">
                  <a:latin typeface="Verdana" pitchFamily="34" charset="0"/>
                  <a:ea typeface="宋体" charset="-122"/>
                </a:rPr>
                <a:t>For each unique manufacturing process (e.g., cells or production lines and all molds, patters, or dies</a:t>
              </a:r>
            </a:p>
          </p:txBody>
        </p:sp>
      </p:grpSp>
      <p:graphicFrame>
        <p:nvGraphicFramePr>
          <p:cNvPr id="19" name="表格 18"/>
          <p:cNvGraphicFramePr>
            <a:graphicFrameLocks noGrp="1"/>
          </p:cNvGraphicFramePr>
          <p:nvPr/>
        </p:nvGraphicFramePr>
        <p:xfrm>
          <a:off x="152401" y="1447800"/>
          <a:ext cx="4419601" cy="4419588"/>
        </p:xfrm>
        <a:graphic>
          <a:graphicData uri="http://schemas.openxmlformats.org/drawingml/2006/table">
            <a:tbl>
              <a:tblPr/>
              <a:tblGrid>
                <a:gridCol w="448775"/>
                <a:gridCol w="448775"/>
                <a:gridCol w="169537"/>
                <a:gridCol w="109700"/>
                <a:gridCol w="129646"/>
                <a:gridCol w="182834"/>
                <a:gridCol w="134633"/>
                <a:gridCol w="137126"/>
                <a:gridCol w="134633"/>
                <a:gridCol w="124659"/>
                <a:gridCol w="132139"/>
                <a:gridCol w="147099"/>
                <a:gridCol w="147099"/>
                <a:gridCol w="157072"/>
                <a:gridCol w="119673"/>
                <a:gridCol w="152085"/>
                <a:gridCol w="119673"/>
                <a:gridCol w="132139"/>
                <a:gridCol w="132139"/>
                <a:gridCol w="99727"/>
                <a:gridCol w="202780"/>
                <a:gridCol w="122166"/>
                <a:gridCol w="137126"/>
                <a:gridCol w="99727"/>
                <a:gridCol w="139620"/>
                <a:gridCol w="99727"/>
                <a:gridCol w="99727"/>
                <a:gridCol w="159565"/>
              </a:tblGrid>
              <a:tr h="119702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0">
                  <a:txBody>
                    <a:bodyPr/>
                    <a:lstStyle/>
                    <a:p>
                      <a:pPr algn="ctr" fontAlgn="ctr"/>
                      <a:r>
                        <a:rPr lang="en-US" sz="500" b="1" i="0" u="none" strike="noStrike">
                          <a:latin typeface="Arial"/>
                        </a:rPr>
                        <a:t>FIRST ARTICLE  / FIRST PIECE / INSPECTION REPORT        (FAIR)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5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5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5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5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5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5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8603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500" b="1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500" b="1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300" b="0" i="0" u="none" strike="noStrike">
                          <a:latin typeface="Arial"/>
                        </a:rPr>
                        <a:t>Customer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zh-CN" altLang="en-US" sz="400" b="1" i="0" u="none" strike="noStrike">
                          <a:solidFill>
                            <a:srgbClr val="0000FF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latin typeface="Arial"/>
                        </a:rPr>
                        <a:t>Part Description: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zh-CN" altLang="en-US" sz="400" b="1" i="0" u="none" strike="noStrike">
                          <a:solidFill>
                            <a:srgbClr val="0000FF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4184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Supplier         Part No: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1" i="0" u="none" strike="noStrike">
                          <a:solidFill>
                            <a:srgbClr val="0000FF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none" strike="noStrike">
                          <a:solidFill>
                            <a:srgbClr val="0000FF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Jabil Part No 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1" i="0" u="none" strike="noStrike">
                          <a:solidFill>
                            <a:srgbClr val="0000FF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Dwg. #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1" i="0" u="none" strike="noStrike">
                          <a:solidFill>
                            <a:srgbClr val="0000FF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latin typeface="Arial"/>
                        </a:rPr>
                        <a:t>Dwg. Rev Level.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1" i="0" u="none" strike="noStrike">
                          <a:solidFill>
                            <a:srgbClr val="0000FF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300" b="0" i="0" u="none" strike="noStrike">
                          <a:latin typeface="Arial"/>
                        </a:rPr>
                        <a:t>Dwg. Last Revision Date: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1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4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309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 No. of Cavities: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1" i="0" u="none" strike="noStrike">
                          <a:solidFill>
                            <a:srgbClr val="0000FF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zh-CN" altLang="en-US" sz="300" b="0" i="0" u="none" strike="noStrike">
                        <a:solidFill>
                          <a:srgbClr val="0000FF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Blocked Cav. No.: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1" i="0" u="none" strike="noStrike">
                          <a:solidFill>
                            <a:srgbClr val="0000FF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solidFill>
                            <a:srgbClr val="0000FF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Requested By: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1" i="0" u="none" strike="noStrike">
                          <a:solidFill>
                            <a:srgbClr val="0000FF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300" b="0" i="0" u="none" strike="noStrike">
                          <a:latin typeface="Arial"/>
                        </a:rPr>
                        <a:t>Date: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zh-CN" altLang="en-US" sz="300" b="0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972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Material Type: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1" i="0" u="none" strike="noStrike">
                          <a:solidFill>
                            <a:srgbClr val="0000FF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Tool  ID  #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1" i="0" u="none" strike="noStrike">
                          <a:solidFill>
                            <a:srgbClr val="0000FF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400" b="1" i="0" u="none" strike="noStrike">
                        <a:solidFill>
                          <a:srgbClr val="0000FF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Inspected By: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1" i="0" u="none" strike="noStrike">
                          <a:solidFill>
                            <a:srgbClr val="0000FF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300" b="0" i="0" u="none" strike="noStrike">
                          <a:latin typeface="Arial"/>
                        </a:rPr>
                        <a:t>Date: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zh-CN" altLang="en-US" sz="3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972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1" i="0" u="none" strike="noStrike">
                          <a:latin typeface="Arial"/>
                        </a:rPr>
                        <a:t>REMARKS: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Program Mngr: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1" i="0" u="none" strike="noStrike">
                          <a:solidFill>
                            <a:srgbClr val="0000FF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300" b="0" i="0" u="none" strike="noStrike">
                          <a:latin typeface="Arial"/>
                        </a:rPr>
                        <a:t>Date: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zh-CN" altLang="en-US" sz="300" b="0" i="0" u="none" strike="noStrike">
                        <a:solidFill>
                          <a:srgbClr val="FF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4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23443">
                <a:tc gridSpan="22">
                  <a:txBody>
                    <a:bodyPr/>
                    <a:lstStyle/>
                    <a:p>
                      <a:pPr algn="l" fontAlgn="b"/>
                      <a:r>
                        <a:rPr lang="en-US" sz="300" b="0" i="0" u="none" strike="noStrike">
                          <a:latin typeface="Arial"/>
                        </a:rPr>
                        <a:t>MEASURING APPARATUS (ABBREVIATION TABLE)</a:t>
                      </a:r>
                      <a:r>
                        <a:rPr lang="en-US" sz="300" b="1" i="0" u="none" strike="noStrike">
                          <a:latin typeface="Arial"/>
                        </a:rPr>
                        <a:t>  CMM = </a:t>
                      </a:r>
                      <a:r>
                        <a:rPr lang="en-US" sz="300" b="0" i="0" u="none" strike="noStrike">
                          <a:latin typeface="Arial"/>
                        </a:rPr>
                        <a:t>COORDINATE MEASURING MACHINE, </a:t>
                      </a:r>
                      <a:r>
                        <a:rPr lang="en-US" sz="300" b="1" i="0" u="none" strike="noStrike">
                          <a:latin typeface="Arial"/>
                        </a:rPr>
                        <a:t> DG</a:t>
                      </a:r>
                      <a:r>
                        <a:rPr lang="en-US" sz="300" b="0" i="0" u="none" strike="noStrike">
                          <a:latin typeface="Arial"/>
                        </a:rPr>
                        <a:t> = DEPTH GAUGE,  </a:t>
                      </a:r>
                      <a:r>
                        <a:rPr lang="en-US" sz="300" b="1" i="0" u="none" strike="noStrike">
                          <a:latin typeface="Arial"/>
                        </a:rPr>
                        <a:t>HG</a:t>
                      </a:r>
                      <a:r>
                        <a:rPr lang="en-US" sz="300" b="0" i="0" u="none" strike="noStrike">
                          <a:latin typeface="Arial"/>
                        </a:rPr>
                        <a:t> = HEIGHT GAUGE,  </a:t>
                      </a:r>
                      <a:r>
                        <a:rPr lang="en-US" sz="300" b="1" i="0" u="none" strike="noStrike">
                          <a:latin typeface="Arial"/>
                        </a:rPr>
                        <a:t>IM</a:t>
                      </a:r>
                      <a:r>
                        <a:rPr lang="en-US" sz="300" b="0" i="0" u="none" strike="noStrike">
                          <a:latin typeface="Arial"/>
                        </a:rPr>
                        <a:t> = INTERNAL MICROMETER, </a:t>
                      </a:r>
                      <a:r>
                        <a:rPr lang="en-US" sz="300" b="1" i="0" u="none" strike="noStrike">
                          <a:latin typeface="Arial"/>
                        </a:rPr>
                        <a:t>COMP</a:t>
                      </a:r>
                      <a:r>
                        <a:rPr lang="en-US" sz="300" b="0" i="0" u="none" strike="noStrike">
                          <a:latin typeface="Arial"/>
                        </a:rPr>
                        <a:t>.Comparator Optico   </a:t>
                      </a:r>
                      <a:r>
                        <a:rPr lang="en-US" sz="300" b="1" i="0" u="none" strike="noStrike">
                          <a:latin typeface="Arial"/>
                        </a:rPr>
                        <a:t>P</a:t>
                      </a:r>
                      <a:r>
                        <a:rPr lang="en-US" sz="300" b="0" i="0" u="none" strike="noStrike">
                          <a:latin typeface="Arial"/>
                        </a:rPr>
                        <a:t>G = PIN GAUGE,  </a:t>
                      </a:r>
                      <a:r>
                        <a:rPr lang="en-US" sz="300" b="1" i="0" u="none" strike="noStrike">
                          <a:latin typeface="Arial"/>
                        </a:rPr>
                        <a:t>M</a:t>
                      </a:r>
                      <a:r>
                        <a:rPr lang="en-US" sz="300" b="0" i="0" u="none" strike="noStrike">
                          <a:latin typeface="Arial"/>
                        </a:rPr>
                        <a:t> = MICROMETER, </a:t>
                      </a:r>
                      <a:r>
                        <a:rPr lang="en-US" sz="300" b="1" i="0" u="none" strike="noStrike">
                          <a:latin typeface="Arial"/>
                        </a:rPr>
                        <a:t>AV</a:t>
                      </a:r>
                      <a:r>
                        <a:rPr lang="en-US" sz="300" b="0" i="0" u="none" strike="noStrike">
                          <a:latin typeface="Arial"/>
                        </a:rPr>
                        <a:t> = Avant  ,  </a:t>
                      </a:r>
                      <a:r>
                        <a:rPr lang="en-US" sz="300" b="1" i="0" u="none" strike="noStrike">
                          <a:latin typeface="Arial"/>
                        </a:rPr>
                        <a:t>CAL</a:t>
                      </a:r>
                      <a:r>
                        <a:rPr lang="en-US" sz="300" b="0" i="0" u="none" strike="noStrike">
                          <a:latin typeface="Arial"/>
                        </a:rPr>
                        <a:t> = CALIPER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3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3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3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3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3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3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7258"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sz="400" b="1" i="0" u="sng" strike="noStrike">
                          <a:latin typeface="Arial"/>
                        </a:rPr>
                        <a:t>Total # of Dim. Checked :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1" i="0" u="sng" strike="noStrike">
                          <a:latin typeface="Arial"/>
                        </a:rPr>
                        <a:t>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300" b="1" i="0" u="sng" strike="noStrike">
                          <a:solidFill>
                            <a:srgbClr val="3366FF"/>
                          </a:solidFill>
                          <a:latin typeface="Arial"/>
                        </a:rPr>
                        <a:t>% OUT OF TOL.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19.23%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1" i="0" u="sng" strike="noStrike">
                          <a:solidFill>
                            <a:srgbClr val="CCFFFF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1" i="0" u="sng" strike="noStrike">
                          <a:solidFill>
                            <a:srgbClr val="CCFFFF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1" i="0" u="sng" strike="noStrike">
                          <a:solidFill>
                            <a:srgbClr val="CCFFFF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300" b="1" i="0" u="sng" strike="noStrike">
                          <a:solidFill>
                            <a:srgbClr val="CCFFFF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300" b="1" i="0" u="sng" strike="noStrike">
                          <a:solidFill>
                            <a:srgbClr val="CCFFFF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300" b="1" i="0" u="sng" strike="noStrike">
                          <a:solidFill>
                            <a:srgbClr val="CCFFFF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sz="300" b="1" i="0" u="sng" strike="noStrike">
                          <a:solidFill>
                            <a:srgbClr val="FF6600"/>
                          </a:solidFill>
                          <a:latin typeface="Arial"/>
                        </a:rPr>
                        <a:t>Dims above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1" i="0" u="sng" strike="noStrike">
                          <a:solidFill>
                            <a:srgbClr val="FF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1" i="0" u="sng" strike="noStrike">
                          <a:solidFill>
                            <a:srgbClr val="FF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1" i="0" u="sng" strike="noStrike">
                          <a:solidFill>
                            <a:srgbClr val="FF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300" b="1" i="0" u="sng" strike="noStrike">
                          <a:latin typeface="Arial"/>
                        </a:rPr>
                        <a:t>Total # of Reject 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1" i="0" u="sng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CN" altLang="en-US" sz="300" b="1" i="0" u="sng" strike="noStrike">
                          <a:solidFill>
                            <a:srgbClr val="FF66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CN" altLang="en-US" sz="300" b="1" i="0" u="sng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</a:tr>
              <a:tr h="126086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1" i="0" u="sng" strike="noStrike">
                          <a:solidFill>
                            <a:srgbClr val="CCFFFF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1" i="0" u="sng" strike="noStrike">
                          <a:solidFill>
                            <a:srgbClr val="CCFFFF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1" i="0" u="sng" strike="noStrike">
                          <a:solidFill>
                            <a:srgbClr val="CCFFFF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1" i="0" u="sng" strike="noStrike">
                          <a:solidFill>
                            <a:srgbClr val="CCFFFF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1" i="0" u="sng" strike="noStrike">
                          <a:solidFill>
                            <a:srgbClr val="CCFFFF"/>
                          </a:solidFill>
                          <a:latin typeface="Arial"/>
                        </a:rPr>
                        <a:t>#REF!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1" i="0" u="sng" strike="noStrike">
                          <a:solidFill>
                            <a:srgbClr val="CCFFFF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300" b="1" i="0" u="sng" strike="noStrike">
                          <a:solidFill>
                            <a:srgbClr val="0000FF"/>
                          </a:solidFill>
                          <a:latin typeface="Arial"/>
                        </a:rPr>
                        <a:t>Dims below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1" i="0" u="sng" strike="noStrike">
                          <a:solidFill>
                            <a:srgbClr val="0000FF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1" i="0" u="sng" strike="noStrike">
                          <a:solidFill>
                            <a:srgbClr val="0000FF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1" i="0" u="sng" strike="noStrike">
                          <a:solidFill>
                            <a:srgbClr val="0000FF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1" i="0" u="sng" strike="noStrike">
                          <a:solidFill>
                            <a:srgbClr val="FF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CN" altLang="en-US" sz="300" b="1" i="0" u="sng" strike="noStrike">
                          <a:solidFill>
                            <a:srgbClr val="0000FF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4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4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72070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400" b="1" i="0" u="none" strike="noStrike">
                          <a:latin typeface="Arial"/>
                        </a:rPr>
                        <a:t>DRAWING SPECIFICATIONS</a:t>
                      </a:r>
                      <a:endParaRPr lang="en-US" sz="400" b="0" i="0" u="none" strike="noStrike">
                        <a:latin typeface="Arial"/>
                      </a:endParaRPr>
                    </a:p>
                  </a:txBody>
                  <a:tcPr marL="0" marR="0" marT="0" marB="0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Inspection  Method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rowSpan="2" gridSpan="17">
                  <a:txBody>
                    <a:bodyPr/>
                    <a:lstStyle/>
                    <a:p>
                      <a:pPr algn="ctr" fontAlgn="ctr"/>
                      <a:r>
                        <a:rPr lang="en-US" sz="400" b="1" i="0" u="none" strike="noStrike">
                          <a:latin typeface="Arial"/>
                        </a:rPr>
                        <a:t>INSPECTION RESULTS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 gridSpan="4">
                  <a:txBody>
                    <a:bodyPr/>
                    <a:lstStyle/>
                    <a:p>
                      <a:pPr algn="ctr" fontAlgn="ctr"/>
                      <a:r>
                        <a:rPr lang="en-US" sz="400" b="1" i="0" u="none" strike="noStrike">
                          <a:latin typeface="Arial"/>
                        </a:rPr>
                        <a:t>INSPECTION ANALYSIS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Customer Engineering Disposition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72070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3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3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3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17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74814">
                <a:tc rowSpan="2">
                  <a:txBody>
                    <a:bodyPr/>
                    <a:lstStyle/>
                    <a:p>
                      <a:pPr algn="ctr" fontAlgn="t"/>
                      <a:r>
                        <a:rPr lang="en-US" sz="300" b="0" i="0" u="none" strike="noStrike">
                          <a:latin typeface="Arial"/>
                        </a:rPr>
                        <a:t>Drg. Desig-nator No.</a:t>
                      </a:r>
                    </a:p>
                  </a:txBody>
                  <a:tcPr marL="0" marR="0" marT="0" marB="0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Dimensions, Notes or Standards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latin typeface="Arial"/>
                        </a:rPr>
                        <a:t>+ Tol.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latin typeface="Arial"/>
                        </a:rPr>
                        <a:t>- Tol.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latin typeface="Arial"/>
                        </a:rPr>
                        <a:t>Cavity # 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b"/>
                      <a:r>
                        <a:rPr lang="en-US" sz="400" b="0" i="0" u="none" strike="noStrike">
                          <a:latin typeface="Arial"/>
                        </a:rPr>
                        <a:t>Deviation from Nominal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latin typeface="Arial"/>
                        </a:rPr>
                        <a:t>% Tolerance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latin typeface="Arial"/>
                        </a:rPr>
                        <a:t>Reject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8912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400" b="0" i="0" u="none" strike="noStrike">
                          <a:latin typeface="Arial"/>
                        </a:rPr>
                        <a:t>Description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Sample 1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Sample 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Sample 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Sample 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Sample 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1" i="0" u="none" strike="noStrike">
                          <a:latin typeface="Arial"/>
                        </a:rPr>
                        <a:t>Sample for Comparisson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Sample 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Sample 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Sample 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Sample 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Sample 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1" i="0" u="none" strike="noStrike">
                          <a:latin typeface="Arial"/>
                        </a:rPr>
                        <a:t>Sample for Comparisson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Mean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Upper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Lower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High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Low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9456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latin typeface="Times New Roman"/>
                        </a:rPr>
                        <a:t>Distance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55.98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Vernier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56.00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55.99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55.00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55.98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55.98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55.98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0.020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-0.980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0.000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55.663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754%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Reject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Reject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56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latin typeface="Arial"/>
                        </a:rPr>
                        <a:t>2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latin typeface="Times New Roman"/>
                        </a:rPr>
                        <a:t>Distance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41.18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0.13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Vernier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41.00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41.14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41.15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-0.180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-0.040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-0.030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41.097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138%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Reject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56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latin typeface="Times New Roman"/>
                        </a:rPr>
                        <a:t>Distance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CMM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12.72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12.74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12.74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0.015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0.038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0.043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12.732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Times New Roman"/>
                        </a:rPr>
                        <a:t>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Reject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56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latin typeface="Arial"/>
                        </a:rPr>
                        <a:t>4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latin typeface="Times New Roman"/>
                        </a:rPr>
                        <a:t>Distance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53.34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CMM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53.34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53.35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53.34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-0.004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53.345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Times New Roman"/>
                        </a:rPr>
                        <a:t>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Reject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81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latin typeface="Arial"/>
                        </a:rPr>
                        <a:t>5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latin typeface="Times New Roman"/>
                        </a:rPr>
                        <a:t>Distance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5.21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CMM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5.14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5.13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5.16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-0.067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-0.080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-0.052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5.144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Times New Roman"/>
                        </a:rPr>
                        <a:t>62%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81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latin typeface="Arial"/>
                        </a:rPr>
                        <a:t>6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latin typeface="Times New Roman"/>
                        </a:rPr>
                        <a:t>Distance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6.35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Pin gage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6.28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6.28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6.28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-0.070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-0.070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-0.070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6.280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Times New Roman"/>
                        </a:rPr>
                        <a:t>54%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81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latin typeface="Arial"/>
                        </a:rPr>
                        <a:t>7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latin typeface="Times New Roman"/>
                        </a:rPr>
                        <a:t>Distance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Vernier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12.55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12.54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12.56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-0.150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-0.160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-0.140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12.550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Times New Roman"/>
                        </a:rPr>
                        <a:t>53%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81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latin typeface="Arial"/>
                        </a:rPr>
                        <a:t>8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latin typeface="Times New Roman"/>
                        </a:rPr>
                        <a:t>Distance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31.75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CMM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31.76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31.76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31.76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0.006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31.761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Times New Roman"/>
                        </a:rPr>
                        <a:t>11%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Times New Roman"/>
                        </a:rPr>
                        <a:t>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81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latin typeface="Arial"/>
                        </a:rPr>
                        <a:t>9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latin typeface="Times New Roman"/>
                        </a:rPr>
                        <a:t>Distance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18.54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CMM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18.58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18.58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18.64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0.043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0.044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18.602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75%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Times New Roman"/>
                        </a:rPr>
                        <a:t>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81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latin typeface="Arial"/>
                        </a:rPr>
                        <a:t>10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latin typeface="Times New Roman"/>
                        </a:rPr>
                        <a:t>Distance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44.96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CMM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44.90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44.88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44.89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-0.065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-0.076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-0.071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44.889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Times New Roman"/>
                        </a:rPr>
                        <a:t>0%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Times New Roman"/>
                        </a:rPr>
                        <a:t>58%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7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latin typeface="Arial"/>
                        </a:rPr>
                        <a:t>11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latin typeface="Times New Roman"/>
                        </a:rPr>
                        <a:t>Distance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16.51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Vernier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16.40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16.40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16.41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-0.110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-0.110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16.403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Times New Roman"/>
                        </a:rPr>
                        <a:t>0%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85%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5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latin typeface="Arial"/>
                        </a:rPr>
                        <a:t>12A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latin typeface="Times New Roman"/>
                        </a:rPr>
                        <a:t>Distance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7.8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0.3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Vernier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5.00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7.82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7.83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-2.800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6.883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Times New Roman"/>
                        </a:rPr>
                        <a:t>10%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933%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Reject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latin typeface="Arial"/>
                        </a:rPr>
                        <a:t>12B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latin typeface="Times New Roman"/>
                        </a:rPr>
                        <a:t>Distance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7.8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0.3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Vernier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7.83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7.83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7.83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0.030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7.830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Times New Roman"/>
                        </a:rPr>
                        <a:t>10%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Times New Roman"/>
                        </a:rPr>
                        <a:t>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latin typeface="Arial"/>
                        </a:rPr>
                        <a:t>13A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latin typeface="Times New Roman"/>
                        </a:rPr>
                        <a:t>Angle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0.5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Comp.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3.0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3.0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3.0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0.000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3.000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Times New Roman"/>
                        </a:rPr>
                        <a:t>0%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Times New Roman"/>
                        </a:rPr>
                        <a:t>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latin typeface="Arial"/>
                        </a:rPr>
                        <a:t>13B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latin typeface="Times New Roman"/>
                        </a:rPr>
                        <a:t>Angle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0.5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Comp.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3.0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3.0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3.0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0.000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3.000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Times New Roman"/>
                        </a:rPr>
                        <a:t>0%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Times New Roman"/>
                        </a:rPr>
                        <a:t>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latin typeface="Arial"/>
                        </a:rPr>
                        <a:t>14A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latin typeface="Times New Roman"/>
                        </a:rPr>
                        <a:t>Distance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0.3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Vernier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2.23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2.22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2.22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0.030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2.223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Times New Roman"/>
                        </a:rPr>
                        <a:t>10%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Times New Roman"/>
                        </a:rPr>
                        <a:t>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latin typeface="Arial"/>
                        </a:rPr>
                        <a:t>14B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latin typeface="Times New Roman"/>
                        </a:rPr>
                        <a:t>Distance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0.3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Vernier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2.25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2.26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2.26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0.050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2.257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Times New Roman"/>
                        </a:rPr>
                        <a:t>20%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Times New Roman"/>
                        </a:rPr>
                        <a:t>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latin typeface="Arial"/>
                        </a:rPr>
                        <a:t>15A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latin typeface="Times New Roman"/>
                        </a:rPr>
                        <a:t>Distance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0.3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Comp.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1.05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1.06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1.04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0.050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1.050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Times New Roman"/>
                        </a:rPr>
                        <a:t>20%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Times New Roman"/>
                        </a:rPr>
                        <a:t>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latin typeface="Arial"/>
                        </a:rPr>
                        <a:t>15B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latin typeface="Times New Roman"/>
                        </a:rPr>
                        <a:t>Distance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0.3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Comp.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1.03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1.05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1.03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0.030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1.037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Times New Roman"/>
                        </a:rPr>
                        <a:t>17%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Times New Roman"/>
                        </a:rPr>
                        <a:t>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latin typeface="Arial"/>
                        </a:rPr>
                        <a:t>16A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latin typeface="Times New Roman"/>
                        </a:rPr>
                        <a:t>Distance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5.81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0.13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Vernier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5.85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5.84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5.84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0.040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5.843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Times New Roman"/>
                        </a:rPr>
                        <a:t>31%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Times New Roman"/>
                        </a:rPr>
                        <a:t>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latin typeface="Arial"/>
                        </a:rPr>
                        <a:t>16B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latin typeface="Times New Roman"/>
                        </a:rPr>
                        <a:t>Distance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5.81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0.13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Vernier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5.86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5.86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5.85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0.050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5.857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Times New Roman"/>
                        </a:rPr>
                        <a:t>38%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Times New Roman"/>
                        </a:rPr>
                        <a:t>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07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latin typeface="Arial"/>
                        </a:rPr>
                        <a:t>17A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latin typeface="Times New Roman"/>
                        </a:rPr>
                        <a:t>Distance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3.06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0.13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Vernier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3.06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3.05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3.06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0.000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-0.010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3.057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Times New Roman"/>
                        </a:rPr>
                        <a:t>0%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Times New Roman"/>
                        </a:rPr>
                        <a:t>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07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latin typeface="Arial"/>
                        </a:rPr>
                        <a:t>17B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latin typeface="Times New Roman"/>
                        </a:rPr>
                        <a:t>Distance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3.06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0.13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Vernier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3.05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3.05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3.05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-0.010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-0.010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-0.010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3.050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Times New Roman"/>
                        </a:rPr>
                        <a:t>0%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Times New Roman"/>
                        </a:rPr>
                        <a:t>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7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latin typeface="Arial"/>
                        </a:rPr>
                        <a:t>18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latin typeface="Times New Roman"/>
                        </a:rPr>
                        <a:t>Diameter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5.588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Vernier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5.56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5.58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5.56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-0.028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-0.008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-0.028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5.567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Times New Roman"/>
                        </a:rPr>
                        <a:t>0%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Times New Roman"/>
                        </a:rPr>
                        <a:t>22%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7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latin typeface="Arial"/>
                        </a:rPr>
                        <a:t>19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latin typeface="Times New Roman"/>
                        </a:rPr>
                        <a:t>Distance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0.762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Comp.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0.729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0.733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0.726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-0.033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-0.029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-0.036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0.729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Times New Roman"/>
                        </a:rPr>
                        <a:t>0%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Times New Roman"/>
                        </a:rPr>
                        <a:t>28%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7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latin typeface="Arial"/>
                        </a:rPr>
                        <a:t>20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latin typeface="Times New Roman"/>
                        </a:rPr>
                        <a:t>Distance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12.192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300" b="0" i="0" u="none" strike="noStrike">
                          <a:latin typeface="Arial"/>
                        </a:rPr>
                        <a:t>0.13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00" b="0" i="0" u="none" strike="noStrike">
                          <a:latin typeface="Arial"/>
                        </a:rPr>
                        <a:t>Comp.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12.318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12.314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Arial"/>
                        </a:rPr>
                        <a:t>12.311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0.126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0.122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0.119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12.314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97%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300" b="0" i="0" u="none" strike="noStrike">
                          <a:latin typeface="Times New Roman"/>
                        </a:rPr>
                        <a:t>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7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400" b="1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7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400" b="1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08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400" b="1" i="0" u="none" strike="noStrike">
                          <a:latin typeface="Times New Roman"/>
                        </a:rPr>
                        <a:t>CUST. DRAWING  NOTES: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" b="0" i="0" u="none" strike="noStrike">
                          <a:latin typeface="Arial"/>
                        </a:rPr>
                        <a:t>NOTE #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7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7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latin typeface="Arial"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7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7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latin typeface="Arial"/>
                        </a:rPr>
                        <a:t>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7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latin typeface="Arial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7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latin typeface="Arial"/>
                        </a:rPr>
                        <a:t>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70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latin typeface="Arial"/>
                        </a:rPr>
                        <a:t>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7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latin typeface="Arial"/>
                        </a:rPr>
                        <a:t>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7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latin typeface="Arial"/>
                        </a:rPr>
                        <a:t>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7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4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400" b="0" i="0" u="none" strike="noStrike">
                          <a:latin typeface="Arial"/>
                        </a:rPr>
                        <a:t>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4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300" b="0" i="0" u="none" strike="noStrike" dirty="0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宋体" charset="-122"/>
              </a:rPr>
              <a:t>Dimensional Results--FAIR 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381002" y="2438400"/>
          <a:ext cx="8381997" cy="2580639"/>
        </p:xfrm>
        <a:graphic>
          <a:graphicData uri="http://schemas.openxmlformats.org/drawingml/2006/table">
            <a:tbl>
              <a:tblPr/>
              <a:tblGrid>
                <a:gridCol w="685798"/>
                <a:gridCol w="844025"/>
                <a:gridCol w="384340"/>
                <a:gridCol w="248690"/>
                <a:gridCol w="293906"/>
                <a:gridCol w="412601"/>
                <a:gridCol w="616074"/>
                <a:gridCol w="305212"/>
                <a:gridCol w="95552"/>
                <a:gridCol w="187051"/>
                <a:gridCol w="299559"/>
                <a:gridCol w="666943"/>
                <a:gridCol w="356079"/>
                <a:gridCol w="616074"/>
                <a:gridCol w="271298"/>
                <a:gridCol w="825199"/>
                <a:gridCol w="459702"/>
                <a:gridCol w="276951"/>
                <a:gridCol w="310862"/>
                <a:gridCol w="226081"/>
              </a:tblGrid>
              <a:tr h="371565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latin typeface="Arial"/>
                        </a:rPr>
                        <a:t>FIRST ARTICLE  / FIRST PIECE / INSPECTION REPORT        (FAIR)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6706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1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1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>
                          <a:latin typeface="Arial"/>
                        </a:rPr>
                        <a:t>Customer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zh-CN" altLang="en-US" sz="900" b="1" i="0" u="none" strike="noStrike">
                          <a:solidFill>
                            <a:srgbClr val="0000FF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latin typeface="Arial"/>
                        </a:rPr>
                        <a:t>Part Description: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zh-CN" altLang="en-US" sz="900" b="1" i="0" u="none" strike="noStrike">
                          <a:solidFill>
                            <a:srgbClr val="0000FF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9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9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64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Arial"/>
                        </a:rPr>
                        <a:t>Supplier         Part No: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1" i="0" u="none" strike="noStrike">
                          <a:solidFill>
                            <a:srgbClr val="0000FF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FF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Arial"/>
                        </a:rPr>
                        <a:t>Jabil Part No 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1" i="0" u="none" strike="noStrike">
                          <a:solidFill>
                            <a:srgbClr val="0000FF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Arial"/>
                        </a:rPr>
                        <a:t>Dwg. #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CN" altLang="en-US" sz="900" b="1" i="0" u="none" strike="noStrike">
                        <a:solidFill>
                          <a:srgbClr val="0000FF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1" i="0" u="none" strike="noStrike">
                          <a:solidFill>
                            <a:srgbClr val="0000FF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Arial"/>
                        </a:rPr>
                        <a:t>Dwg. Rev Level.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1" i="0" u="none" strike="noStrike">
                          <a:solidFill>
                            <a:srgbClr val="0000FF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latin typeface="Arial"/>
                        </a:rPr>
                        <a:t>Dwg. Last Revision Date: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1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4064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Arial"/>
                        </a:rPr>
                        <a:t> No. of Cavities: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1" i="0" u="none" strike="noStrike">
                          <a:solidFill>
                            <a:srgbClr val="0000FF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zh-CN" altLang="en-US" sz="900" b="0" i="0" u="none" strike="noStrike">
                        <a:solidFill>
                          <a:srgbClr val="0000FF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Arial"/>
                        </a:rPr>
                        <a:t>Blocked Cav. No.: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1" i="0" u="none" strike="noStrike">
                          <a:solidFill>
                            <a:srgbClr val="0000FF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FF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Arial"/>
                        </a:rPr>
                        <a:t>Requested By: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1" i="0" u="none" strike="noStrike">
                          <a:solidFill>
                            <a:srgbClr val="0000FF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latin typeface="Arial"/>
                        </a:rPr>
                        <a:t>Date: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zh-CN" altLang="en-US" sz="900" b="0" i="0" u="none" strike="noStrike"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018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Arial"/>
                        </a:rPr>
                        <a:t>Material Type: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1" i="0" u="none" strike="noStrike">
                          <a:solidFill>
                            <a:srgbClr val="0000FF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Arial"/>
                        </a:rPr>
                        <a:t>Tool  ID  #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1" i="0" u="none" strike="noStrike">
                          <a:solidFill>
                            <a:srgbClr val="0000FF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900" b="1" i="0" u="none" strike="noStrike">
                        <a:solidFill>
                          <a:srgbClr val="0000FF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Arial"/>
                        </a:rPr>
                        <a:t>Inspected By: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1" i="0" u="none" strike="noStrike">
                          <a:solidFill>
                            <a:srgbClr val="0000FF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latin typeface="Arial"/>
                        </a:rPr>
                        <a:t>Date: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zh-CN" altLang="en-US" sz="900" b="0" i="0" u="none" strike="noStrike"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018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latin typeface="Arial"/>
                        </a:rPr>
                        <a:t>REMARKS: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Arial"/>
                        </a:rPr>
                        <a:t>Program Mngr: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1" i="0" u="none" strike="noStrike">
                          <a:solidFill>
                            <a:srgbClr val="0000FF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latin typeface="Arial"/>
                        </a:rPr>
                        <a:t>Date: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zh-CN" altLang="en-US" sz="900" b="0" i="0" u="none" strike="noStrike">
                        <a:solidFill>
                          <a:srgbClr val="FF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83176">
                <a:tc gridSpan="18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latin typeface="Arial"/>
                        </a:rPr>
                        <a:t>MEASURING APPARATUS (ABBREVIATION TABLE)</a:t>
                      </a:r>
                      <a:r>
                        <a:rPr lang="en-US" sz="900" b="1" i="0" u="none" strike="noStrike">
                          <a:latin typeface="Arial"/>
                        </a:rPr>
                        <a:t>  CMM = </a:t>
                      </a:r>
                      <a:r>
                        <a:rPr lang="en-US" sz="900" b="0" i="0" u="none" strike="noStrike">
                          <a:latin typeface="Arial"/>
                        </a:rPr>
                        <a:t>COORDINATE MEASURING MACHINE, </a:t>
                      </a:r>
                      <a:r>
                        <a:rPr lang="en-US" sz="900" b="1" i="0" u="none" strike="noStrike">
                          <a:latin typeface="Arial"/>
                        </a:rPr>
                        <a:t> DG</a:t>
                      </a:r>
                      <a:r>
                        <a:rPr lang="en-US" sz="900" b="0" i="0" u="none" strike="noStrike">
                          <a:latin typeface="Arial"/>
                        </a:rPr>
                        <a:t> = DEPTH GAUGE,  </a:t>
                      </a:r>
                      <a:r>
                        <a:rPr lang="en-US" sz="900" b="1" i="0" u="none" strike="noStrike">
                          <a:latin typeface="Arial"/>
                        </a:rPr>
                        <a:t>HG</a:t>
                      </a:r>
                      <a:r>
                        <a:rPr lang="en-US" sz="900" b="0" i="0" u="none" strike="noStrike">
                          <a:latin typeface="Arial"/>
                        </a:rPr>
                        <a:t> = HEIGHT GAUGE,  </a:t>
                      </a:r>
                      <a:r>
                        <a:rPr lang="en-US" sz="900" b="1" i="0" u="none" strike="noStrike">
                          <a:latin typeface="Arial"/>
                        </a:rPr>
                        <a:t>IM</a:t>
                      </a:r>
                      <a:r>
                        <a:rPr lang="en-US" sz="900" b="0" i="0" u="none" strike="noStrike">
                          <a:latin typeface="Arial"/>
                        </a:rPr>
                        <a:t> = INTERNAL MICROMETER, </a:t>
                      </a:r>
                      <a:r>
                        <a:rPr lang="en-US" sz="900" b="1" i="0" u="none" strike="noStrike">
                          <a:latin typeface="Arial"/>
                        </a:rPr>
                        <a:t>COMP</a:t>
                      </a:r>
                      <a:r>
                        <a:rPr lang="en-US" sz="900" b="0" i="0" u="none" strike="noStrike">
                          <a:latin typeface="Arial"/>
                        </a:rPr>
                        <a:t>.Comparator Optico   </a:t>
                      </a:r>
                      <a:r>
                        <a:rPr lang="en-US" sz="900" b="1" i="0" u="none" strike="noStrike">
                          <a:latin typeface="Arial"/>
                        </a:rPr>
                        <a:t>P</a:t>
                      </a:r>
                      <a:r>
                        <a:rPr lang="en-US" sz="900" b="0" i="0" u="none" strike="noStrike">
                          <a:latin typeface="Arial"/>
                        </a:rPr>
                        <a:t>G = PIN GAUGE,  </a:t>
                      </a:r>
                      <a:r>
                        <a:rPr lang="en-US" sz="900" b="1" i="0" u="none" strike="noStrike">
                          <a:latin typeface="Arial"/>
                        </a:rPr>
                        <a:t>M</a:t>
                      </a:r>
                      <a:r>
                        <a:rPr lang="en-US" sz="900" b="0" i="0" u="none" strike="noStrike">
                          <a:latin typeface="Arial"/>
                        </a:rPr>
                        <a:t> = MICROMETER, </a:t>
                      </a:r>
                      <a:r>
                        <a:rPr lang="en-US" sz="900" b="1" i="0" u="none" strike="noStrike">
                          <a:latin typeface="Arial"/>
                        </a:rPr>
                        <a:t>AV</a:t>
                      </a:r>
                      <a:r>
                        <a:rPr lang="en-US" sz="900" b="0" i="0" u="none" strike="noStrike">
                          <a:latin typeface="Arial"/>
                        </a:rPr>
                        <a:t> = Avant  ,  </a:t>
                      </a:r>
                      <a:r>
                        <a:rPr lang="en-US" sz="900" b="1" i="0" u="none" strike="noStrike">
                          <a:latin typeface="Arial"/>
                        </a:rPr>
                        <a:t>CAL</a:t>
                      </a:r>
                      <a:r>
                        <a:rPr lang="en-US" sz="900" b="0" i="0" u="none" strike="noStrike">
                          <a:latin typeface="Arial"/>
                        </a:rPr>
                        <a:t> = CALIPER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1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19" name="群組 18"/>
          <p:cNvGrpSpPr/>
          <p:nvPr/>
        </p:nvGrpSpPr>
        <p:grpSpPr>
          <a:xfrm>
            <a:off x="1600200" y="1371600"/>
            <a:ext cx="3429000" cy="2743200"/>
            <a:chOff x="1600200" y="1371600"/>
            <a:chExt cx="3429000" cy="2743200"/>
          </a:xfrm>
        </p:grpSpPr>
        <p:grpSp>
          <p:nvGrpSpPr>
            <p:cNvPr id="6" name="群組 15"/>
            <p:cNvGrpSpPr/>
            <p:nvPr/>
          </p:nvGrpSpPr>
          <p:grpSpPr>
            <a:xfrm>
              <a:off x="2133600" y="1371600"/>
              <a:ext cx="2895600" cy="1600200"/>
              <a:chOff x="2209800" y="1905000"/>
              <a:chExt cx="2895600" cy="1600200"/>
            </a:xfrm>
          </p:grpSpPr>
          <p:grpSp>
            <p:nvGrpSpPr>
              <p:cNvPr id="8" name="群組 9"/>
              <p:cNvGrpSpPr/>
              <p:nvPr/>
            </p:nvGrpSpPr>
            <p:grpSpPr>
              <a:xfrm>
                <a:off x="2209800" y="1905000"/>
                <a:ext cx="2895600" cy="914400"/>
                <a:chOff x="838200" y="1524000"/>
                <a:chExt cx="2895600" cy="914400"/>
              </a:xfrm>
            </p:grpSpPr>
            <p:sp>
              <p:nvSpPr>
                <p:cNvPr id="10" name="AutoShape 50"/>
                <p:cNvSpPr>
                  <a:spLocks noChangeArrowheads="1"/>
                </p:cNvSpPr>
                <p:nvPr/>
              </p:nvSpPr>
              <p:spPr bwMode="auto">
                <a:xfrm>
                  <a:off x="838200" y="1524000"/>
                  <a:ext cx="2895600" cy="914400"/>
                </a:xfrm>
                <a:prstGeom prst="roundRect">
                  <a:avLst>
                    <a:gd name="adj" fmla="val 16667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tint val="66667"/>
                        <a:invGamma/>
                      </a:schemeClr>
                    </a:gs>
                  </a:gsLst>
                  <a:lin ang="5400000" scaled="1"/>
                </a:gradFill>
                <a:ln w="19050">
                  <a:solidFill>
                    <a:srgbClr val="002163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r>
                    <a:rPr lang="en-US" b="1" u="sng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Administrative Info.:</a:t>
                  </a:r>
                </a:p>
                <a:p>
                  <a:pPr eaLnBrk="0" hangingPunct="0">
                    <a:defRPr/>
                  </a:pPr>
                  <a:r>
                    <a:rPr lang="en-US" altLang="zh-CN" sz="1200" dirty="0" smtClean="0">
                      <a:solidFill>
                        <a:schemeClr val="bg1"/>
                      </a:solidFill>
                      <a:latin typeface="Verdana" pitchFamily="34" charset="0"/>
                      <a:ea typeface="SimSun" pitchFamily="2" charset="-122"/>
                    </a:rPr>
                    <a:t>Fill in the Customer, Supplier,</a:t>
                  </a:r>
                </a:p>
                <a:p>
                  <a:pPr eaLnBrk="0" hangingPunct="0">
                    <a:defRPr/>
                  </a:pPr>
                  <a:r>
                    <a:rPr lang="en-US" altLang="zh-CN" sz="1200" dirty="0" smtClean="0">
                      <a:solidFill>
                        <a:schemeClr val="bg1"/>
                      </a:solidFill>
                      <a:latin typeface="Verdana" pitchFamily="34" charset="0"/>
                      <a:ea typeface="SimSun" pitchFamily="2" charset="-122"/>
                    </a:rPr>
                    <a:t>Part, Tooling, Material information</a:t>
                  </a:r>
                  <a:endParaRPr lang="en-US" altLang="zh-CN" sz="1200" dirty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endParaRPr>
                </a:p>
              </p:txBody>
            </p:sp>
            <p:sp>
              <p:nvSpPr>
                <p:cNvPr id="11" name="AutoShape 51"/>
                <p:cNvSpPr>
                  <a:spLocks noChangeArrowheads="1"/>
                </p:cNvSpPr>
                <p:nvPr/>
              </p:nvSpPr>
              <p:spPr bwMode="auto">
                <a:xfrm>
                  <a:off x="914400" y="1600200"/>
                  <a:ext cx="2743200" cy="762000"/>
                </a:xfrm>
                <a:prstGeom prst="roundRect">
                  <a:avLst>
                    <a:gd name="adj" fmla="val 16667"/>
                  </a:avLst>
                </a:prstGeom>
                <a:noFill/>
                <a:ln w="254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 dirty="0">
                    <a:ea typeface="SimSun" pitchFamily="2" charset="-122"/>
                  </a:endParaRPr>
                </a:p>
              </p:txBody>
            </p:sp>
          </p:grpSp>
          <p:sp>
            <p:nvSpPr>
              <p:cNvPr id="9" name="Line 57"/>
              <p:cNvSpPr>
                <a:spLocks noChangeShapeType="1"/>
              </p:cNvSpPr>
              <p:nvPr/>
            </p:nvSpPr>
            <p:spPr bwMode="auto">
              <a:xfrm flipH="1">
                <a:off x="3124200" y="2819400"/>
                <a:ext cx="228600" cy="685800"/>
              </a:xfrm>
              <a:prstGeom prst="line">
                <a:avLst/>
              </a:prstGeom>
              <a:noFill/>
              <a:ln w="63500">
                <a:solidFill>
                  <a:srgbClr val="002163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12" name="Line 57"/>
            <p:cNvSpPr>
              <a:spLocks noChangeShapeType="1"/>
            </p:cNvSpPr>
            <p:nvPr/>
          </p:nvSpPr>
          <p:spPr bwMode="auto">
            <a:xfrm flipH="1">
              <a:off x="1600200" y="2286000"/>
              <a:ext cx="1676400" cy="1066800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" name="Line 57"/>
            <p:cNvSpPr>
              <a:spLocks noChangeShapeType="1"/>
            </p:cNvSpPr>
            <p:nvPr/>
          </p:nvSpPr>
          <p:spPr bwMode="auto">
            <a:xfrm>
              <a:off x="3276600" y="2286000"/>
              <a:ext cx="1752600" cy="609600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" name="Line 57"/>
            <p:cNvSpPr>
              <a:spLocks noChangeShapeType="1"/>
            </p:cNvSpPr>
            <p:nvPr/>
          </p:nvSpPr>
          <p:spPr bwMode="auto">
            <a:xfrm flipH="1">
              <a:off x="1676400" y="2286000"/>
              <a:ext cx="1600200" cy="1447800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" name="Line 57"/>
            <p:cNvSpPr>
              <a:spLocks noChangeShapeType="1"/>
            </p:cNvSpPr>
            <p:nvPr/>
          </p:nvSpPr>
          <p:spPr bwMode="auto">
            <a:xfrm flipH="1">
              <a:off x="1752600" y="2286000"/>
              <a:ext cx="1524000" cy="1828800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6" name="Line 57"/>
            <p:cNvSpPr>
              <a:spLocks noChangeShapeType="1"/>
            </p:cNvSpPr>
            <p:nvPr/>
          </p:nvSpPr>
          <p:spPr bwMode="auto">
            <a:xfrm>
              <a:off x="3276600" y="2286000"/>
              <a:ext cx="533400" cy="1828800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" name="Line 57"/>
            <p:cNvSpPr>
              <a:spLocks noChangeShapeType="1"/>
            </p:cNvSpPr>
            <p:nvPr/>
          </p:nvSpPr>
          <p:spPr bwMode="auto">
            <a:xfrm>
              <a:off x="3276600" y="2286000"/>
              <a:ext cx="1447800" cy="990600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" name="Line 57"/>
            <p:cNvSpPr>
              <a:spLocks noChangeShapeType="1"/>
            </p:cNvSpPr>
            <p:nvPr/>
          </p:nvSpPr>
          <p:spPr bwMode="auto">
            <a:xfrm flipH="1">
              <a:off x="3276600" y="2286000"/>
              <a:ext cx="0" cy="990600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20" name="群組 19"/>
          <p:cNvGrpSpPr/>
          <p:nvPr/>
        </p:nvGrpSpPr>
        <p:grpSpPr>
          <a:xfrm>
            <a:off x="4572000" y="3581400"/>
            <a:ext cx="3810000" cy="2667000"/>
            <a:chOff x="6934200" y="3657600"/>
            <a:chExt cx="3810000" cy="2667000"/>
          </a:xfrm>
        </p:grpSpPr>
        <p:grpSp>
          <p:nvGrpSpPr>
            <p:cNvPr id="21" name="群組 20"/>
            <p:cNvGrpSpPr/>
            <p:nvPr/>
          </p:nvGrpSpPr>
          <p:grpSpPr>
            <a:xfrm>
              <a:off x="7543800" y="4800600"/>
              <a:ext cx="2590799" cy="1524000"/>
              <a:chOff x="5443877" y="4724400"/>
              <a:chExt cx="2169043" cy="1524000"/>
            </a:xfrm>
          </p:grpSpPr>
          <p:grpSp>
            <p:nvGrpSpPr>
              <p:cNvPr id="23" name="群組 9"/>
              <p:cNvGrpSpPr/>
              <p:nvPr/>
            </p:nvGrpSpPr>
            <p:grpSpPr>
              <a:xfrm>
                <a:off x="5443877" y="5334000"/>
                <a:ext cx="2169043" cy="914400"/>
                <a:chOff x="1786277" y="1828800"/>
                <a:chExt cx="2169043" cy="914400"/>
              </a:xfrm>
            </p:grpSpPr>
            <p:sp>
              <p:nvSpPr>
                <p:cNvPr id="25" name="AutoShape 50"/>
                <p:cNvSpPr>
                  <a:spLocks noChangeArrowheads="1"/>
                </p:cNvSpPr>
                <p:nvPr/>
              </p:nvSpPr>
              <p:spPr bwMode="auto">
                <a:xfrm>
                  <a:off x="1786277" y="1828800"/>
                  <a:ext cx="2169043" cy="914400"/>
                </a:xfrm>
                <a:prstGeom prst="roundRect">
                  <a:avLst>
                    <a:gd name="adj" fmla="val 16667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tint val="66667"/>
                        <a:invGamma/>
                      </a:schemeClr>
                    </a:gs>
                  </a:gsLst>
                  <a:lin ang="5400000" scaled="1"/>
                </a:gradFill>
                <a:ln w="19050">
                  <a:solidFill>
                    <a:srgbClr val="002163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r>
                    <a:rPr lang="en-US" altLang="zh-CN" b="1" u="sng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Requestor/Inspector</a:t>
                  </a:r>
                </a:p>
                <a:p>
                  <a:pPr eaLnBrk="0" hangingPunct="0">
                    <a:defRPr/>
                  </a:pPr>
                  <a:r>
                    <a:rPr lang="en-US" altLang="zh-CN" dirty="0" smtClean="0">
                      <a:solidFill>
                        <a:schemeClr val="bg1"/>
                      </a:solidFill>
                      <a:latin typeface="Verdana" pitchFamily="34" charset="0"/>
                      <a:ea typeface="SimSun" pitchFamily="2" charset="-122"/>
                    </a:rPr>
                    <a:t>Fill in the requestor, </a:t>
                  </a:r>
                </a:p>
                <a:p>
                  <a:pPr eaLnBrk="0" hangingPunct="0">
                    <a:defRPr/>
                  </a:pPr>
                  <a:r>
                    <a:rPr lang="en-US" altLang="zh-CN" dirty="0" smtClean="0">
                      <a:solidFill>
                        <a:schemeClr val="bg1"/>
                      </a:solidFill>
                      <a:latin typeface="Verdana" pitchFamily="34" charset="0"/>
                      <a:ea typeface="SimSun" pitchFamily="2" charset="-122"/>
                    </a:rPr>
                    <a:t>inspector and approver.</a:t>
                  </a:r>
                  <a:endParaRPr lang="en-US" altLang="zh-CN" dirty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endParaRPr>
                </a:p>
              </p:txBody>
            </p:sp>
            <p:sp>
              <p:nvSpPr>
                <p:cNvPr id="26" name="AutoShape 51"/>
                <p:cNvSpPr>
                  <a:spLocks noChangeArrowheads="1"/>
                </p:cNvSpPr>
                <p:nvPr/>
              </p:nvSpPr>
              <p:spPr bwMode="auto">
                <a:xfrm>
                  <a:off x="1850072" y="1905000"/>
                  <a:ext cx="2041453" cy="762000"/>
                </a:xfrm>
                <a:prstGeom prst="roundRect">
                  <a:avLst>
                    <a:gd name="adj" fmla="val 16667"/>
                  </a:avLst>
                </a:prstGeom>
                <a:noFill/>
                <a:ln w="254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ea typeface="SimSun" pitchFamily="2" charset="-122"/>
                  </a:endParaRPr>
                </a:p>
              </p:txBody>
            </p:sp>
          </p:grpSp>
          <p:sp>
            <p:nvSpPr>
              <p:cNvPr id="24" name="Line 57"/>
              <p:cNvSpPr>
                <a:spLocks noChangeShapeType="1"/>
              </p:cNvSpPr>
              <p:nvPr/>
            </p:nvSpPr>
            <p:spPr bwMode="auto">
              <a:xfrm flipH="1" flipV="1">
                <a:off x="6464594" y="4724400"/>
                <a:ext cx="0" cy="609600"/>
              </a:xfrm>
              <a:prstGeom prst="line">
                <a:avLst/>
              </a:prstGeom>
              <a:noFill/>
              <a:ln w="63500">
                <a:solidFill>
                  <a:srgbClr val="002163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2" name="Rectangle 8"/>
            <p:cNvSpPr>
              <a:spLocks noChangeArrowheads="1"/>
            </p:cNvSpPr>
            <p:nvPr/>
          </p:nvSpPr>
          <p:spPr bwMode="auto">
            <a:xfrm>
              <a:off x="6934200" y="3657600"/>
              <a:ext cx="3810000" cy="1143000"/>
            </a:xfrm>
            <a:prstGeom prst="rect">
              <a:avLst/>
            </a:prstGeom>
            <a:solidFill>
              <a:srgbClr val="99CCFF">
                <a:alpha val="20000"/>
              </a:srgbClr>
            </a:solidFill>
            <a:ln w="25400">
              <a:solidFill>
                <a:srgbClr val="00216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宋体" charset="-122"/>
              </a:rPr>
              <a:t>Dimensional Results--FAIR 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2514600" y="1219200"/>
          <a:ext cx="4267200" cy="5111889"/>
        </p:xfrm>
        <a:graphic>
          <a:graphicData uri="http://schemas.openxmlformats.org/drawingml/2006/table">
            <a:tbl>
              <a:tblPr/>
              <a:tblGrid>
                <a:gridCol w="814047"/>
                <a:gridCol w="1014753"/>
                <a:gridCol w="762000"/>
                <a:gridCol w="532719"/>
                <a:gridCol w="411275"/>
                <a:gridCol w="732406"/>
              </a:tblGrid>
              <a:tr h="158906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 dirty="0">
                          <a:latin typeface="Arial"/>
                        </a:rPr>
                        <a:t>DRAWING SPECIFICATIONS</a:t>
                      </a:r>
                      <a:endParaRPr lang="en-US" sz="900" b="0" i="0" u="none" strike="noStrike" dirty="0">
                        <a:latin typeface="Arial"/>
                      </a:endParaRPr>
                    </a:p>
                  </a:txBody>
                  <a:tcPr marL="0" marR="0" marT="0" marB="0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Arial"/>
                        </a:rPr>
                        <a:t>Inspection  Method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158906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9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9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9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9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64955">
                <a:tc rowSpan="2"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 err="1" smtClean="0">
                          <a:latin typeface="Arial"/>
                        </a:rPr>
                        <a:t>Dwg</a:t>
                      </a:r>
                      <a:r>
                        <a:rPr lang="en-US" sz="900" b="0" i="0" u="none" strike="noStrike" dirty="0">
                          <a:latin typeface="Arial"/>
                        </a:rPr>
                        <a:t>. </a:t>
                      </a:r>
                      <a:r>
                        <a:rPr lang="en-US" sz="900" b="0" i="0" u="none" strike="noStrike" dirty="0" err="1">
                          <a:latin typeface="Arial"/>
                        </a:rPr>
                        <a:t>Desig-nator</a:t>
                      </a:r>
                      <a:r>
                        <a:rPr lang="en-US" sz="900" b="0" i="0" u="none" strike="noStrike" dirty="0">
                          <a:latin typeface="Arial"/>
                        </a:rPr>
                        <a:t> No.</a:t>
                      </a:r>
                    </a:p>
                  </a:txBody>
                  <a:tcPr marL="0" marR="0" marT="0" marB="0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Arial"/>
                        </a:rPr>
                        <a:t>Dimensions, Notes or Standards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Arial"/>
                        </a:rPr>
                        <a:t>+ Tol.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Arial"/>
                        </a:rPr>
                        <a:t>- Tol.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2166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latin typeface="Arial"/>
                        </a:rPr>
                        <a:t>Description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6495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Distance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55.98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0.13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Arial"/>
                        </a:rPr>
                        <a:t>Vernier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16495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2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Distance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41.18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0.00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0.13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Arial"/>
                        </a:rPr>
                        <a:t>Vernier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16495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Distance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0.30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Arial"/>
                        </a:rPr>
                        <a:t>CMM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16495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4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Distance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53.34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0.13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Arial"/>
                        </a:rPr>
                        <a:t>CMM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16495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5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Distance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5.21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0.13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Arial"/>
                        </a:rPr>
                        <a:t>CMM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16495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6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Distance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6.35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0.13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Arial"/>
                        </a:rPr>
                        <a:t>Pin gage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16495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7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Distance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12.7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0.00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0.30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Arial"/>
                        </a:rPr>
                        <a:t>Vernier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16495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8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Distance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31.75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0.13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0.13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Arial"/>
                        </a:rPr>
                        <a:t>CMM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16495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9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Distance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18.54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0.13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0.13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Arial"/>
                        </a:rPr>
                        <a:t>CMM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16495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10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Distance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44.96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0.13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0.13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Arial"/>
                        </a:rPr>
                        <a:t>CMM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15890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11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Distance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16.51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0.13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0.13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Arial"/>
                        </a:rPr>
                        <a:t>Vernier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1589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Arial"/>
                        </a:rPr>
                        <a:t>12A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Distance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7.8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0.3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0.3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Arial"/>
                        </a:rPr>
                        <a:t>Vernier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1589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Arial"/>
                        </a:rPr>
                        <a:t>12B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Distance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7.8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0.3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0.3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Arial"/>
                        </a:rPr>
                        <a:t>Vernier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1589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Arial"/>
                        </a:rPr>
                        <a:t>13A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Angle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0.5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0.5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Arial"/>
                        </a:rPr>
                        <a:t>Comp.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1589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Arial"/>
                        </a:rPr>
                        <a:t>13B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Angle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0.5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0.5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Arial"/>
                        </a:rPr>
                        <a:t>Comp.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1589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Arial"/>
                        </a:rPr>
                        <a:t>14A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Distance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0.3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0.3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Arial"/>
                        </a:rPr>
                        <a:t>Vernier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1589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Arial"/>
                        </a:rPr>
                        <a:t>14B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Distance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2.2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0.3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0.3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Arial"/>
                        </a:rPr>
                        <a:t>Vernier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1589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Arial"/>
                        </a:rPr>
                        <a:t>15A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Distance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0.3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0.3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Arial"/>
                        </a:rPr>
                        <a:t>Comp.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1589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Arial"/>
                        </a:rPr>
                        <a:t>15B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Times New Roman"/>
                        </a:rPr>
                        <a:t>Distance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1.0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0.3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0.3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Arial"/>
                        </a:rPr>
                        <a:t>Comp.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15890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1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6782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latin typeface="Times New Roman"/>
                        </a:rPr>
                        <a:t>CUST. DRAWING  NOTES: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latin typeface="Arial"/>
                        </a:rPr>
                        <a:t>NOTE #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15890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15890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15890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15890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>
                          <a:latin typeface="Arial"/>
                        </a:rPr>
                        <a:t>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15890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b="0" i="0" u="none" strike="noStrike" dirty="0">
                          <a:latin typeface="Arial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10">
                      <a:fgClr>
                        <a:srgbClr val="FFFF00"/>
                      </a:fgClr>
                      <a:bgClr>
                        <a:srgbClr val="BFBFBF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 dirty="0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</a:tbl>
          </a:graphicData>
        </a:graphic>
      </p:graphicFrame>
      <p:grpSp>
        <p:nvGrpSpPr>
          <p:cNvPr id="9" name="群組 8"/>
          <p:cNvGrpSpPr/>
          <p:nvPr/>
        </p:nvGrpSpPr>
        <p:grpSpPr>
          <a:xfrm>
            <a:off x="152401" y="2057400"/>
            <a:ext cx="3200399" cy="3048000"/>
            <a:chOff x="7086601" y="3124200"/>
            <a:chExt cx="3200399" cy="3048000"/>
          </a:xfrm>
        </p:grpSpPr>
        <p:grpSp>
          <p:nvGrpSpPr>
            <p:cNvPr id="10" name="群組 20"/>
            <p:cNvGrpSpPr/>
            <p:nvPr/>
          </p:nvGrpSpPr>
          <p:grpSpPr>
            <a:xfrm>
              <a:off x="7086601" y="3352800"/>
              <a:ext cx="2362197" cy="914400"/>
              <a:chOff x="5061105" y="3276600"/>
              <a:chExt cx="1977655" cy="914400"/>
            </a:xfrm>
          </p:grpSpPr>
          <p:grpSp>
            <p:nvGrpSpPr>
              <p:cNvPr id="12" name="群組 9"/>
              <p:cNvGrpSpPr/>
              <p:nvPr/>
            </p:nvGrpSpPr>
            <p:grpSpPr>
              <a:xfrm>
                <a:off x="5061105" y="3276600"/>
                <a:ext cx="1467293" cy="914400"/>
                <a:chOff x="1403505" y="-228600"/>
                <a:chExt cx="1467293" cy="914400"/>
              </a:xfrm>
            </p:grpSpPr>
            <p:sp>
              <p:nvSpPr>
                <p:cNvPr id="14" name="AutoShape 50"/>
                <p:cNvSpPr>
                  <a:spLocks noChangeArrowheads="1"/>
                </p:cNvSpPr>
                <p:nvPr/>
              </p:nvSpPr>
              <p:spPr bwMode="auto">
                <a:xfrm>
                  <a:off x="1403505" y="-228600"/>
                  <a:ext cx="1467293" cy="914400"/>
                </a:xfrm>
                <a:prstGeom prst="roundRect">
                  <a:avLst>
                    <a:gd name="adj" fmla="val 16667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tint val="66667"/>
                        <a:invGamma/>
                      </a:schemeClr>
                    </a:gs>
                  </a:gsLst>
                  <a:lin ang="5400000" scaled="1"/>
                </a:gradFill>
                <a:ln w="19050">
                  <a:solidFill>
                    <a:srgbClr val="002163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r>
                    <a:rPr lang="en-US" altLang="zh-CN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Dimension No. </a:t>
                  </a:r>
                </a:p>
                <a:p>
                  <a:pPr eaLnBrk="0" hangingPunct="0">
                    <a:defRPr/>
                  </a:pPr>
                  <a:r>
                    <a:rPr lang="en-US" altLang="zh-CN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in DWG</a:t>
                  </a:r>
                  <a:r>
                    <a:rPr lang="en-US" altLang="zh-CN" dirty="0" smtClean="0">
                      <a:solidFill>
                        <a:schemeClr val="bg1"/>
                      </a:solidFill>
                      <a:latin typeface="Verdana" pitchFamily="34" charset="0"/>
                      <a:ea typeface="SimSun" pitchFamily="2" charset="-122"/>
                    </a:rPr>
                    <a:t>.</a:t>
                  </a:r>
                  <a:endParaRPr lang="en-US" altLang="zh-CN" dirty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endParaRPr>
                </a:p>
              </p:txBody>
            </p:sp>
            <p:sp>
              <p:nvSpPr>
                <p:cNvPr id="15" name="AutoShape 51"/>
                <p:cNvSpPr>
                  <a:spLocks noChangeArrowheads="1"/>
                </p:cNvSpPr>
                <p:nvPr/>
              </p:nvSpPr>
              <p:spPr bwMode="auto">
                <a:xfrm>
                  <a:off x="1467299" y="-152400"/>
                  <a:ext cx="1339703" cy="762000"/>
                </a:xfrm>
                <a:prstGeom prst="roundRect">
                  <a:avLst>
                    <a:gd name="adj" fmla="val 16667"/>
                  </a:avLst>
                </a:prstGeom>
                <a:noFill/>
                <a:ln w="254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ea typeface="SimSun" pitchFamily="2" charset="-122"/>
                  </a:endParaRPr>
                </a:p>
              </p:txBody>
            </p:sp>
          </p:grpSp>
          <p:sp>
            <p:nvSpPr>
              <p:cNvPr id="13" name="Line 57"/>
              <p:cNvSpPr>
                <a:spLocks noChangeShapeType="1"/>
              </p:cNvSpPr>
              <p:nvPr/>
            </p:nvSpPr>
            <p:spPr bwMode="auto">
              <a:xfrm flipV="1">
                <a:off x="6528397" y="3733800"/>
                <a:ext cx="510363" cy="0"/>
              </a:xfrm>
              <a:prstGeom prst="line">
                <a:avLst/>
              </a:prstGeom>
              <a:noFill/>
              <a:ln w="63500">
                <a:solidFill>
                  <a:srgbClr val="002163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>
              <a:off x="9448800" y="3124200"/>
              <a:ext cx="838200" cy="3048000"/>
            </a:xfrm>
            <a:prstGeom prst="rect">
              <a:avLst/>
            </a:prstGeom>
            <a:solidFill>
              <a:srgbClr val="99CCFF">
                <a:alpha val="20000"/>
              </a:srgbClr>
            </a:solidFill>
            <a:ln w="25400">
              <a:solidFill>
                <a:srgbClr val="00216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</p:grpSp>
      <p:grpSp>
        <p:nvGrpSpPr>
          <p:cNvPr id="16" name="群組 15"/>
          <p:cNvGrpSpPr/>
          <p:nvPr/>
        </p:nvGrpSpPr>
        <p:grpSpPr>
          <a:xfrm>
            <a:off x="152401" y="2057400"/>
            <a:ext cx="4190999" cy="3048000"/>
            <a:chOff x="6934201" y="2057400"/>
            <a:chExt cx="4190999" cy="3048000"/>
          </a:xfrm>
        </p:grpSpPr>
        <p:grpSp>
          <p:nvGrpSpPr>
            <p:cNvPr id="17" name="群組 20"/>
            <p:cNvGrpSpPr/>
            <p:nvPr/>
          </p:nvGrpSpPr>
          <p:grpSpPr>
            <a:xfrm>
              <a:off x="6934201" y="3352800"/>
              <a:ext cx="3200399" cy="914400"/>
              <a:chOff x="4933516" y="3276600"/>
              <a:chExt cx="2679407" cy="914400"/>
            </a:xfrm>
          </p:grpSpPr>
          <p:grpSp>
            <p:nvGrpSpPr>
              <p:cNvPr id="19" name="群組 9"/>
              <p:cNvGrpSpPr/>
              <p:nvPr/>
            </p:nvGrpSpPr>
            <p:grpSpPr>
              <a:xfrm>
                <a:off x="4933516" y="3276600"/>
                <a:ext cx="1467294" cy="914400"/>
                <a:chOff x="1275916" y="-228600"/>
                <a:chExt cx="1467294" cy="914400"/>
              </a:xfrm>
            </p:grpSpPr>
            <p:sp>
              <p:nvSpPr>
                <p:cNvPr id="21" name="AutoShape 50"/>
                <p:cNvSpPr>
                  <a:spLocks noChangeArrowheads="1"/>
                </p:cNvSpPr>
                <p:nvPr/>
              </p:nvSpPr>
              <p:spPr bwMode="auto">
                <a:xfrm>
                  <a:off x="1275916" y="-228600"/>
                  <a:ext cx="1467294" cy="914400"/>
                </a:xfrm>
                <a:prstGeom prst="roundRect">
                  <a:avLst>
                    <a:gd name="adj" fmla="val 16667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tint val="66667"/>
                        <a:invGamma/>
                      </a:schemeClr>
                    </a:gs>
                  </a:gsLst>
                  <a:lin ang="5400000" scaled="1"/>
                </a:gradFill>
                <a:ln w="19050">
                  <a:solidFill>
                    <a:srgbClr val="002163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r>
                    <a:rPr lang="en-US" altLang="zh-CN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Characteristics</a:t>
                  </a:r>
                </a:p>
                <a:p>
                  <a:pPr eaLnBrk="0" hangingPunct="0">
                    <a:defRPr/>
                  </a:pPr>
                  <a:r>
                    <a:rPr lang="en-US" altLang="zh-CN" b="1" dirty="0" smtClean="0">
                      <a:solidFill>
                        <a:schemeClr val="bg1"/>
                      </a:solidFill>
                      <a:latin typeface="Verdana" pitchFamily="34" charset="0"/>
                      <a:ea typeface="SimSun" pitchFamily="2" charset="-122"/>
                    </a:rPr>
                    <a:t>of dimension</a:t>
                  </a:r>
                  <a:endParaRPr lang="en-US" altLang="zh-CN" dirty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endParaRPr>
                </a:p>
              </p:txBody>
            </p:sp>
            <p:sp>
              <p:nvSpPr>
                <p:cNvPr id="22" name="AutoShape 51"/>
                <p:cNvSpPr>
                  <a:spLocks noChangeArrowheads="1"/>
                </p:cNvSpPr>
                <p:nvPr/>
              </p:nvSpPr>
              <p:spPr bwMode="auto">
                <a:xfrm>
                  <a:off x="1339710" y="-152400"/>
                  <a:ext cx="1339704" cy="762000"/>
                </a:xfrm>
                <a:prstGeom prst="roundRect">
                  <a:avLst>
                    <a:gd name="adj" fmla="val 16667"/>
                  </a:avLst>
                </a:prstGeom>
                <a:noFill/>
                <a:ln w="254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ea typeface="SimSun" pitchFamily="2" charset="-122"/>
                  </a:endParaRPr>
                </a:p>
              </p:txBody>
            </p:sp>
          </p:grpSp>
          <p:sp>
            <p:nvSpPr>
              <p:cNvPr id="20" name="Line 57"/>
              <p:cNvSpPr>
                <a:spLocks noChangeShapeType="1"/>
              </p:cNvSpPr>
              <p:nvPr/>
            </p:nvSpPr>
            <p:spPr bwMode="auto">
              <a:xfrm flipV="1">
                <a:off x="6400810" y="3733800"/>
                <a:ext cx="1212113" cy="0"/>
              </a:xfrm>
              <a:prstGeom prst="line">
                <a:avLst/>
              </a:prstGeom>
              <a:noFill/>
              <a:ln w="63500">
                <a:solidFill>
                  <a:srgbClr val="002163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18" name="Rectangle 8"/>
            <p:cNvSpPr>
              <a:spLocks noChangeArrowheads="1"/>
            </p:cNvSpPr>
            <p:nvPr/>
          </p:nvSpPr>
          <p:spPr bwMode="auto">
            <a:xfrm>
              <a:off x="10134600" y="2057400"/>
              <a:ext cx="990600" cy="3048000"/>
            </a:xfrm>
            <a:prstGeom prst="rect">
              <a:avLst/>
            </a:prstGeom>
            <a:solidFill>
              <a:srgbClr val="99CCFF">
                <a:alpha val="20000"/>
              </a:srgbClr>
            </a:solidFill>
            <a:ln w="25400">
              <a:solidFill>
                <a:srgbClr val="00216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152399" y="2057400"/>
            <a:ext cx="4953001" cy="3276600"/>
            <a:chOff x="6934200" y="990600"/>
            <a:chExt cx="4953001" cy="3276600"/>
          </a:xfrm>
        </p:grpSpPr>
        <p:grpSp>
          <p:nvGrpSpPr>
            <p:cNvPr id="24" name="群組 20"/>
            <p:cNvGrpSpPr/>
            <p:nvPr/>
          </p:nvGrpSpPr>
          <p:grpSpPr>
            <a:xfrm>
              <a:off x="6934200" y="3352800"/>
              <a:ext cx="4190998" cy="914400"/>
              <a:chOff x="4933516" y="3276600"/>
              <a:chExt cx="3508747" cy="914400"/>
            </a:xfrm>
          </p:grpSpPr>
          <p:grpSp>
            <p:nvGrpSpPr>
              <p:cNvPr id="26" name="群組 9"/>
              <p:cNvGrpSpPr/>
              <p:nvPr/>
            </p:nvGrpSpPr>
            <p:grpSpPr>
              <a:xfrm>
                <a:off x="4933516" y="3276600"/>
                <a:ext cx="1467294" cy="914400"/>
                <a:chOff x="1275916" y="-228600"/>
                <a:chExt cx="1467294" cy="914400"/>
              </a:xfrm>
            </p:grpSpPr>
            <p:sp>
              <p:nvSpPr>
                <p:cNvPr id="28" name="AutoShape 50"/>
                <p:cNvSpPr>
                  <a:spLocks noChangeArrowheads="1"/>
                </p:cNvSpPr>
                <p:nvPr/>
              </p:nvSpPr>
              <p:spPr bwMode="auto">
                <a:xfrm>
                  <a:off x="1275916" y="-228600"/>
                  <a:ext cx="1467294" cy="914400"/>
                </a:xfrm>
                <a:prstGeom prst="roundRect">
                  <a:avLst>
                    <a:gd name="adj" fmla="val 16667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tint val="66667"/>
                        <a:invGamma/>
                      </a:schemeClr>
                    </a:gs>
                  </a:gsLst>
                  <a:lin ang="5400000" scaled="1"/>
                </a:gradFill>
                <a:ln w="19050">
                  <a:solidFill>
                    <a:srgbClr val="002163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r>
                    <a:rPr lang="en-US" altLang="zh-CN" b="1" dirty="0" smtClean="0">
                      <a:solidFill>
                        <a:schemeClr val="bg1"/>
                      </a:solidFill>
                      <a:latin typeface="Verdana" pitchFamily="34" charset="0"/>
                      <a:ea typeface="SimSun" pitchFamily="2" charset="-122"/>
                    </a:rPr>
                    <a:t>Dimension </a:t>
                  </a:r>
                </a:p>
                <a:p>
                  <a:pPr eaLnBrk="0" hangingPunct="0">
                    <a:defRPr/>
                  </a:pPr>
                  <a:r>
                    <a:rPr lang="en-US" altLang="zh-CN" b="1" dirty="0" smtClean="0">
                      <a:solidFill>
                        <a:schemeClr val="bg1"/>
                      </a:solidFill>
                      <a:latin typeface="Verdana" pitchFamily="34" charset="0"/>
                      <a:ea typeface="SimSun" pitchFamily="2" charset="-122"/>
                    </a:rPr>
                    <a:t>Nominal</a:t>
                  </a:r>
                  <a:endParaRPr lang="en-US" altLang="zh-CN" dirty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endParaRPr>
                </a:p>
              </p:txBody>
            </p:sp>
            <p:sp>
              <p:nvSpPr>
                <p:cNvPr id="29" name="AutoShape 51"/>
                <p:cNvSpPr>
                  <a:spLocks noChangeArrowheads="1"/>
                </p:cNvSpPr>
                <p:nvPr/>
              </p:nvSpPr>
              <p:spPr bwMode="auto">
                <a:xfrm>
                  <a:off x="1339710" y="-152400"/>
                  <a:ext cx="1339704" cy="762000"/>
                </a:xfrm>
                <a:prstGeom prst="roundRect">
                  <a:avLst>
                    <a:gd name="adj" fmla="val 16667"/>
                  </a:avLst>
                </a:prstGeom>
                <a:noFill/>
                <a:ln w="254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ea typeface="SimSun" pitchFamily="2" charset="-122"/>
                  </a:endParaRPr>
                </a:p>
              </p:txBody>
            </p:sp>
          </p:grpSp>
          <p:sp>
            <p:nvSpPr>
              <p:cNvPr id="27" name="Line 57"/>
              <p:cNvSpPr>
                <a:spLocks noChangeShapeType="1"/>
              </p:cNvSpPr>
              <p:nvPr/>
            </p:nvSpPr>
            <p:spPr bwMode="auto">
              <a:xfrm flipV="1">
                <a:off x="6400809" y="3733800"/>
                <a:ext cx="2041454" cy="0"/>
              </a:xfrm>
              <a:prstGeom prst="line">
                <a:avLst/>
              </a:prstGeom>
              <a:noFill/>
              <a:ln w="63500">
                <a:solidFill>
                  <a:srgbClr val="002163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5" name="Rectangle 8"/>
            <p:cNvSpPr>
              <a:spLocks noChangeArrowheads="1"/>
            </p:cNvSpPr>
            <p:nvPr/>
          </p:nvSpPr>
          <p:spPr bwMode="auto">
            <a:xfrm>
              <a:off x="11125201" y="990600"/>
              <a:ext cx="762000" cy="3048000"/>
            </a:xfrm>
            <a:prstGeom prst="rect">
              <a:avLst/>
            </a:prstGeom>
            <a:solidFill>
              <a:srgbClr val="99CCFF">
                <a:alpha val="20000"/>
              </a:srgbClr>
            </a:solidFill>
            <a:ln w="25400">
              <a:solidFill>
                <a:srgbClr val="00216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</p:grpSp>
      <p:grpSp>
        <p:nvGrpSpPr>
          <p:cNvPr id="30" name="群組 29"/>
          <p:cNvGrpSpPr/>
          <p:nvPr/>
        </p:nvGrpSpPr>
        <p:grpSpPr>
          <a:xfrm>
            <a:off x="5105400" y="2057400"/>
            <a:ext cx="3886198" cy="3048000"/>
            <a:chOff x="6172201" y="838200"/>
            <a:chExt cx="3886198" cy="3048000"/>
          </a:xfrm>
        </p:grpSpPr>
        <p:grpSp>
          <p:nvGrpSpPr>
            <p:cNvPr id="31" name="群組 20"/>
            <p:cNvGrpSpPr/>
            <p:nvPr/>
          </p:nvGrpSpPr>
          <p:grpSpPr>
            <a:xfrm>
              <a:off x="7086602" y="1066800"/>
              <a:ext cx="2971797" cy="914400"/>
              <a:chOff x="5061110" y="990600"/>
              <a:chExt cx="2488020" cy="914400"/>
            </a:xfrm>
          </p:grpSpPr>
          <p:grpSp>
            <p:nvGrpSpPr>
              <p:cNvPr id="33" name="群組 9"/>
              <p:cNvGrpSpPr/>
              <p:nvPr/>
            </p:nvGrpSpPr>
            <p:grpSpPr>
              <a:xfrm>
                <a:off x="6081836" y="990600"/>
                <a:ext cx="1467294" cy="914400"/>
                <a:chOff x="2424236" y="-2514600"/>
                <a:chExt cx="1467294" cy="914400"/>
              </a:xfrm>
            </p:grpSpPr>
            <p:sp>
              <p:nvSpPr>
                <p:cNvPr id="35" name="AutoShape 50"/>
                <p:cNvSpPr>
                  <a:spLocks noChangeArrowheads="1"/>
                </p:cNvSpPr>
                <p:nvPr/>
              </p:nvSpPr>
              <p:spPr bwMode="auto">
                <a:xfrm>
                  <a:off x="2424236" y="-2514600"/>
                  <a:ext cx="1467294" cy="914400"/>
                </a:xfrm>
                <a:prstGeom prst="roundRect">
                  <a:avLst>
                    <a:gd name="adj" fmla="val 16667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tint val="66667"/>
                        <a:invGamma/>
                      </a:schemeClr>
                    </a:gs>
                  </a:gsLst>
                  <a:lin ang="5400000" scaled="1"/>
                </a:gradFill>
                <a:ln w="19050">
                  <a:solidFill>
                    <a:srgbClr val="002163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r>
                    <a:rPr lang="en-US" altLang="zh-CN" b="1" dirty="0" smtClean="0">
                      <a:solidFill>
                        <a:schemeClr val="bg1"/>
                      </a:solidFill>
                      <a:latin typeface="Verdana" pitchFamily="34" charset="0"/>
                      <a:ea typeface="SimSun" pitchFamily="2" charset="-122"/>
                    </a:rPr>
                    <a:t>Dimension </a:t>
                  </a:r>
                </a:p>
                <a:p>
                  <a:pPr eaLnBrk="0" hangingPunct="0">
                    <a:defRPr/>
                  </a:pPr>
                  <a:r>
                    <a:rPr lang="en-US" altLang="zh-CN" b="1" dirty="0" smtClean="0">
                      <a:solidFill>
                        <a:schemeClr val="bg1"/>
                      </a:solidFill>
                      <a:latin typeface="Verdana" pitchFamily="34" charset="0"/>
                      <a:ea typeface="SimSun" pitchFamily="2" charset="-122"/>
                    </a:rPr>
                    <a:t>Tolerance</a:t>
                  </a:r>
                  <a:endParaRPr lang="en-US" altLang="zh-CN" dirty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endParaRPr>
                </a:p>
              </p:txBody>
            </p:sp>
            <p:sp>
              <p:nvSpPr>
                <p:cNvPr id="36" name="AutoShape 51"/>
                <p:cNvSpPr>
                  <a:spLocks noChangeArrowheads="1"/>
                </p:cNvSpPr>
                <p:nvPr/>
              </p:nvSpPr>
              <p:spPr bwMode="auto">
                <a:xfrm>
                  <a:off x="2488030" y="-2438400"/>
                  <a:ext cx="1339704" cy="762000"/>
                </a:xfrm>
                <a:prstGeom prst="roundRect">
                  <a:avLst>
                    <a:gd name="adj" fmla="val 16667"/>
                  </a:avLst>
                </a:prstGeom>
                <a:noFill/>
                <a:ln w="254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ea typeface="SimSun" pitchFamily="2" charset="-122"/>
                  </a:endParaRPr>
                </a:p>
              </p:txBody>
            </p:sp>
          </p:grpSp>
          <p:sp>
            <p:nvSpPr>
              <p:cNvPr id="34" name="Line 57"/>
              <p:cNvSpPr>
                <a:spLocks noChangeShapeType="1"/>
              </p:cNvSpPr>
              <p:nvPr/>
            </p:nvSpPr>
            <p:spPr bwMode="auto">
              <a:xfrm flipH="1">
                <a:off x="5061110" y="1447800"/>
                <a:ext cx="1020727" cy="0"/>
              </a:xfrm>
              <a:prstGeom prst="line">
                <a:avLst/>
              </a:prstGeom>
              <a:noFill/>
              <a:ln w="63500">
                <a:solidFill>
                  <a:srgbClr val="002163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32" name="Rectangle 8"/>
            <p:cNvSpPr>
              <a:spLocks noChangeArrowheads="1"/>
            </p:cNvSpPr>
            <p:nvPr/>
          </p:nvSpPr>
          <p:spPr bwMode="auto">
            <a:xfrm>
              <a:off x="6172201" y="838200"/>
              <a:ext cx="914400" cy="3048000"/>
            </a:xfrm>
            <a:prstGeom prst="rect">
              <a:avLst/>
            </a:prstGeom>
            <a:solidFill>
              <a:srgbClr val="99CCFF">
                <a:alpha val="20000"/>
              </a:srgbClr>
            </a:solidFill>
            <a:ln w="25400">
              <a:solidFill>
                <a:srgbClr val="00216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</p:grpSp>
      <p:grpSp>
        <p:nvGrpSpPr>
          <p:cNvPr id="37" name="群組 36"/>
          <p:cNvGrpSpPr/>
          <p:nvPr/>
        </p:nvGrpSpPr>
        <p:grpSpPr>
          <a:xfrm>
            <a:off x="6019802" y="2057400"/>
            <a:ext cx="2971796" cy="3048000"/>
            <a:chOff x="6172201" y="838200"/>
            <a:chExt cx="2971796" cy="3048000"/>
          </a:xfrm>
        </p:grpSpPr>
        <p:grpSp>
          <p:nvGrpSpPr>
            <p:cNvPr id="38" name="群組 20"/>
            <p:cNvGrpSpPr/>
            <p:nvPr/>
          </p:nvGrpSpPr>
          <p:grpSpPr>
            <a:xfrm>
              <a:off x="6934200" y="2133600"/>
              <a:ext cx="2209797" cy="914400"/>
              <a:chOff x="4933523" y="2057400"/>
              <a:chExt cx="1850067" cy="914400"/>
            </a:xfrm>
          </p:grpSpPr>
          <p:grpSp>
            <p:nvGrpSpPr>
              <p:cNvPr id="40" name="群組 9"/>
              <p:cNvGrpSpPr/>
              <p:nvPr/>
            </p:nvGrpSpPr>
            <p:grpSpPr>
              <a:xfrm>
                <a:off x="5316295" y="2057400"/>
                <a:ext cx="1467295" cy="914400"/>
                <a:chOff x="1658695" y="-1447800"/>
                <a:chExt cx="1467295" cy="914400"/>
              </a:xfrm>
            </p:grpSpPr>
            <p:sp>
              <p:nvSpPr>
                <p:cNvPr id="42" name="AutoShape 50"/>
                <p:cNvSpPr>
                  <a:spLocks noChangeArrowheads="1"/>
                </p:cNvSpPr>
                <p:nvPr/>
              </p:nvSpPr>
              <p:spPr bwMode="auto">
                <a:xfrm>
                  <a:off x="1658695" y="-1447800"/>
                  <a:ext cx="1467295" cy="914400"/>
                </a:xfrm>
                <a:prstGeom prst="roundRect">
                  <a:avLst>
                    <a:gd name="adj" fmla="val 16667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tint val="66667"/>
                        <a:invGamma/>
                      </a:schemeClr>
                    </a:gs>
                  </a:gsLst>
                  <a:lin ang="5400000" scaled="1"/>
                </a:gradFill>
                <a:ln w="19050">
                  <a:solidFill>
                    <a:srgbClr val="002163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r>
                    <a:rPr lang="en-US" altLang="zh-CN" b="1" dirty="0" smtClean="0">
                      <a:solidFill>
                        <a:schemeClr val="bg1"/>
                      </a:solidFill>
                      <a:latin typeface="Verdana" pitchFamily="34" charset="0"/>
                      <a:ea typeface="SimSun" pitchFamily="2" charset="-122"/>
                    </a:rPr>
                    <a:t>Measurement </a:t>
                  </a:r>
                </a:p>
                <a:p>
                  <a:pPr eaLnBrk="0" hangingPunct="0">
                    <a:defRPr/>
                  </a:pPr>
                  <a:r>
                    <a:rPr lang="en-US" altLang="zh-CN" b="1" dirty="0" smtClean="0">
                      <a:solidFill>
                        <a:schemeClr val="bg1"/>
                      </a:solidFill>
                      <a:latin typeface="Verdana" pitchFamily="34" charset="0"/>
                      <a:ea typeface="SimSun" pitchFamily="2" charset="-122"/>
                    </a:rPr>
                    <a:t>device</a:t>
                  </a:r>
                  <a:endParaRPr lang="en-US" altLang="zh-CN" dirty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endParaRPr>
                </a:p>
              </p:txBody>
            </p:sp>
            <p:sp>
              <p:nvSpPr>
                <p:cNvPr id="43" name="AutoShape 51"/>
                <p:cNvSpPr>
                  <a:spLocks noChangeArrowheads="1"/>
                </p:cNvSpPr>
                <p:nvPr/>
              </p:nvSpPr>
              <p:spPr bwMode="auto">
                <a:xfrm>
                  <a:off x="1722489" y="-1371600"/>
                  <a:ext cx="1339705" cy="762000"/>
                </a:xfrm>
                <a:prstGeom prst="roundRect">
                  <a:avLst>
                    <a:gd name="adj" fmla="val 16667"/>
                  </a:avLst>
                </a:prstGeom>
                <a:noFill/>
                <a:ln w="254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ea typeface="SimSun" pitchFamily="2" charset="-122"/>
                  </a:endParaRPr>
                </a:p>
              </p:txBody>
            </p:sp>
          </p:grpSp>
          <p:sp>
            <p:nvSpPr>
              <p:cNvPr id="41" name="Line 57"/>
              <p:cNvSpPr>
                <a:spLocks noChangeShapeType="1"/>
              </p:cNvSpPr>
              <p:nvPr/>
            </p:nvSpPr>
            <p:spPr bwMode="auto">
              <a:xfrm flipH="1">
                <a:off x="4933523" y="2514600"/>
                <a:ext cx="382773" cy="0"/>
              </a:xfrm>
              <a:prstGeom prst="line">
                <a:avLst/>
              </a:prstGeom>
              <a:noFill/>
              <a:ln w="63500">
                <a:solidFill>
                  <a:srgbClr val="002163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39" name="Rectangle 8"/>
            <p:cNvSpPr>
              <a:spLocks noChangeArrowheads="1"/>
            </p:cNvSpPr>
            <p:nvPr/>
          </p:nvSpPr>
          <p:spPr bwMode="auto">
            <a:xfrm>
              <a:off x="6172201" y="838200"/>
              <a:ext cx="761998" cy="3048000"/>
            </a:xfrm>
            <a:prstGeom prst="rect">
              <a:avLst/>
            </a:prstGeom>
            <a:solidFill>
              <a:srgbClr val="99CCFF">
                <a:alpha val="20000"/>
              </a:srgbClr>
            </a:solidFill>
            <a:ln w="25400">
              <a:solidFill>
                <a:srgbClr val="00216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</p:grpSp>
      <p:grpSp>
        <p:nvGrpSpPr>
          <p:cNvPr id="44" name="群組 43"/>
          <p:cNvGrpSpPr/>
          <p:nvPr/>
        </p:nvGrpSpPr>
        <p:grpSpPr>
          <a:xfrm>
            <a:off x="5105401" y="5410200"/>
            <a:ext cx="3886201" cy="914400"/>
            <a:chOff x="6172202" y="1828800"/>
            <a:chExt cx="2914650" cy="914400"/>
          </a:xfrm>
        </p:grpSpPr>
        <p:grpSp>
          <p:nvGrpSpPr>
            <p:cNvPr id="45" name="群組 20"/>
            <p:cNvGrpSpPr/>
            <p:nvPr/>
          </p:nvGrpSpPr>
          <p:grpSpPr>
            <a:xfrm>
              <a:off x="7429505" y="1828800"/>
              <a:ext cx="1657347" cy="914400"/>
              <a:chOff x="5348193" y="1752600"/>
              <a:chExt cx="1387548" cy="914400"/>
            </a:xfrm>
          </p:grpSpPr>
          <p:grpSp>
            <p:nvGrpSpPr>
              <p:cNvPr id="47" name="群組 9"/>
              <p:cNvGrpSpPr/>
              <p:nvPr/>
            </p:nvGrpSpPr>
            <p:grpSpPr>
              <a:xfrm>
                <a:off x="5651220" y="1752600"/>
                <a:ext cx="1084521" cy="914400"/>
                <a:chOff x="1993620" y="-1752600"/>
                <a:chExt cx="1084521" cy="914400"/>
              </a:xfrm>
            </p:grpSpPr>
            <p:sp>
              <p:nvSpPr>
                <p:cNvPr id="49" name="AutoShape 50"/>
                <p:cNvSpPr>
                  <a:spLocks noChangeArrowheads="1"/>
                </p:cNvSpPr>
                <p:nvPr/>
              </p:nvSpPr>
              <p:spPr bwMode="auto">
                <a:xfrm>
                  <a:off x="1993620" y="-1752600"/>
                  <a:ext cx="1084521" cy="914400"/>
                </a:xfrm>
                <a:prstGeom prst="roundRect">
                  <a:avLst>
                    <a:gd name="adj" fmla="val 16667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tint val="66667"/>
                        <a:invGamma/>
                      </a:schemeClr>
                    </a:gs>
                  </a:gsLst>
                  <a:lin ang="5400000" scaled="1"/>
                </a:gradFill>
                <a:ln w="19050">
                  <a:solidFill>
                    <a:srgbClr val="002163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r>
                    <a:rPr lang="en-US" altLang="zh-CN" b="1" dirty="0" smtClean="0">
                      <a:solidFill>
                        <a:schemeClr val="bg1"/>
                      </a:solidFill>
                      <a:latin typeface="Verdana" pitchFamily="34" charset="0"/>
                      <a:ea typeface="SimSun" pitchFamily="2" charset="-122"/>
                    </a:rPr>
                    <a:t>Notes in DWG</a:t>
                  </a:r>
                </a:p>
                <a:p>
                  <a:pPr eaLnBrk="0" hangingPunct="0">
                    <a:defRPr/>
                  </a:pPr>
                  <a:r>
                    <a:rPr lang="en-US" altLang="zh-CN" b="1" dirty="0" smtClean="0">
                      <a:solidFill>
                        <a:schemeClr val="bg1"/>
                      </a:solidFill>
                      <a:latin typeface="Verdana" pitchFamily="34" charset="0"/>
                      <a:ea typeface="SimSun" pitchFamily="2" charset="-122"/>
                    </a:rPr>
                    <a:t>Conformance </a:t>
                  </a:r>
                </a:p>
                <a:p>
                  <a:pPr eaLnBrk="0" hangingPunct="0">
                    <a:defRPr/>
                  </a:pPr>
                  <a:r>
                    <a:rPr lang="en-US" altLang="zh-CN" b="1" dirty="0" smtClean="0">
                      <a:solidFill>
                        <a:schemeClr val="bg1"/>
                      </a:solidFill>
                      <a:latin typeface="Verdana" pitchFamily="34" charset="0"/>
                      <a:ea typeface="SimSun" pitchFamily="2" charset="-122"/>
                    </a:rPr>
                    <a:t>review</a:t>
                  </a:r>
                  <a:endParaRPr lang="en-US" altLang="zh-CN" dirty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endParaRPr>
                </a:p>
              </p:txBody>
            </p:sp>
            <p:sp>
              <p:nvSpPr>
                <p:cNvPr id="50" name="AutoShape 51"/>
                <p:cNvSpPr>
                  <a:spLocks noChangeArrowheads="1"/>
                </p:cNvSpPr>
                <p:nvPr/>
              </p:nvSpPr>
              <p:spPr bwMode="auto">
                <a:xfrm>
                  <a:off x="2057415" y="-1676400"/>
                  <a:ext cx="972880" cy="762000"/>
                </a:xfrm>
                <a:prstGeom prst="roundRect">
                  <a:avLst>
                    <a:gd name="adj" fmla="val 16667"/>
                  </a:avLst>
                </a:prstGeom>
                <a:noFill/>
                <a:ln w="254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ea typeface="SimSun" pitchFamily="2" charset="-122"/>
                  </a:endParaRPr>
                </a:p>
              </p:txBody>
            </p:sp>
          </p:grpSp>
          <p:sp>
            <p:nvSpPr>
              <p:cNvPr id="48" name="Line 57"/>
              <p:cNvSpPr>
                <a:spLocks noChangeShapeType="1"/>
              </p:cNvSpPr>
              <p:nvPr/>
            </p:nvSpPr>
            <p:spPr bwMode="auto">
              <a:xfrm flipH="1">
                <a:off x="5348193" y="2209800"/>
                <a:ext cx="334926" cy="0"/>
              </a:xfrm>
              <a:prstGeom prst="line">
                <a:avLst/>
              </a:prstGeom>
              <a:noFill/>
              <a:ln w="63500">
                <a:solidFill>
                  <a:srgbClr val="002163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46" name="Rectangle 8"/>
            <p:cNvSpPr>
              <a:spLocks noChangeArrowheads="1"/>
            </p:cNvSpPr>
            <p:nvPr/>
          </p:nvSpPr>
          <p:spPr bwMode="auto">
            <a:xfrm>
              <a:off x="6172202" y="1981200"/>
              <a:ext cx="1257300" cy="762000"/>
            </a:xfrm>
            <a:prstGeom prst="rect">
              <a:avLst/>
            </a:prstGeom>
            <a:solidFill>
              <a:srgbClr val="99CCFF">
                <a:alpha val="20000"/>
              </a:srgbClr>
            </a:solidFill>
            <a:ln w="25400">
              <a:solidFill>
                <a:srgbClr val="00216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宋体" charset="-122"/>
              </a:rPr>
              <a:t>Dimensional Results--FAIR 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2438400" y="1215552"/>
          <a:ext cx="5939077" cy="5020166"/>
        </p:xfrm>
        <a:graphic>
          <a:graphicData uri="http://schemas.openxmlformats.org/drawingml/2006/table">
            <a:tbl>
              <a:tblPr/>
              <a:tblGrid>
                <a:gridCol w="355554"/>
                <a:gridCol w="362138"/>
                <a:gridCol w="355554"/>
                <a:gridCol w="388477"/>
                <a:gridCol w="388477"/>
                <a:gridCol w="414814"/>
                <a:gridCol w="316049"/>
                <a:gridCol w="401645"/>
                <a:gridCol w="316049"/>
                <a:gridCol w="263374"/>
                <a:gridCol w="533332"/>
                <a:gridCol w="322632"/>
                <a:gridCol w="362138"/>
                <a:gridCol w="263374"/>
                <a:gridCol w="368722"/>
                <a:gridCol w="263374"/>
                <a:gridCol w="263374"/>
              </a:tblGrid>
              <a:tr h="240192">
                <a:tc gridSpan="13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latin typeface="Arial"/>
                        </a:rPr>
                        <a:t>INSPECTION RESULTS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latin typeface="Arial"/>
                        </a:rPr>
                        <a:t>INSPECTION ANALYSIS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212722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latin typeface="Arial"/>
                        </a:rPr>
                        <a:t>Cavity # 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latin typeface="Arial"/>
                        </a:rPr>
                        <a:t>Deviation from Nominal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latin typeface="Arial"/>
                        </a:rPr>
                        <a:t>% Tolerance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latin typeface="Arial"/>
                        </a:rPr>
                        <a:t>Reject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5920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latin typeface="Arial"/>
                        </a:rPr>
                        <a:t>Sample 1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latin typeface="Arial"/>
                        </a:rPr>
                        <a:t>Sample 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latin typeface="Arial"/>
                        </a:rPr>
                        <a:t>Sample 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latin typeface="Arial"/>
                        </a:rPr>
                        <a:t>Sample for Comparisson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latin typeface="Arial"/>
                        </a:rPr>
                        <a:t>Sample 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latin typeface="Arial"/>
                        </a:rPr>
                        <a:t>Sample 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latin typeface="Arial"/>
                        </a:rPr>
                        <a:t>Sample 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1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latin typeface="Arial"/>
                        </a:rPr>
                        <a:t>Sample for Comparisson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latin typeface="Arial"/>
                        </a:rPr>
                        <a:t>Mean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latin typeface="Arial"/>
                        </a:rPr>
                        <a:t>Upper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latin typeface="Arial"/>
                        </a:rPr>
                        <a:t>Lower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latin typeface="Arial"/>
                        </a:rPr>
                        <a:t>High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latin typeface="Arial"/>
                        </a:rPr>
                        <a:t>Low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21272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56.00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55.99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55.00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55.98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55.98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55.98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0.020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-0.980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55.663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754%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Reject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Reject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1272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41.00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41.14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41.15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-0.180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-0.040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-0.030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41.097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138%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Reject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1272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12.72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12.74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12.74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0.015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0.038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0.043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12.732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Times New Roman"/>
                        </a:rPr>
                        <a:t>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Reject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1272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53.34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53.35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53.34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-0.004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53.345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Times New Roman"/>
                        </a:rPr>
                        <a:t>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Reject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1272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5.14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5.13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5.16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-0.067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-0.080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-0.052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5.144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Times New Roman"/>
                        </a:rPr>
                        <a:t>62%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1272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6.28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6.28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6.28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-0.070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-0.070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-0.070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6.280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Times New Roman"/>
                        </a:rPr>
                        <a:t>54%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1272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12.55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12.54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12.56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-0.150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-0.160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-0.140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12.550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Times New Roman"/>
                        </a:rPr>
                        <a:t>53%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1272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31.76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31.76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31.76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0.006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31.761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Times New Roman"/>
                        </a:rPr>
                        <a:t>11%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Times New Roman"/>
                        </a:rPr>
                        <a:t>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1272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18.58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18.58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18.64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0.043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0.044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18.602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75%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Times New Roman"/>
                        </a:rPr>
                        <a:t>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1272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44.90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44.88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44.89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-0.065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-0.076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-0.071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44.889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Times New Roman"/>
                        </a:rPr>
                        <a:t>0%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Times New Roman"/>
                        </a:rPr>
                        <a:t>58%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0492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16.40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16.40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16.41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-0.110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-0.110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-0.100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16.403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Times New Roman"/>
                        </a:rPr>
                        <a:t>0%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85%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0492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5.00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7.82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7.83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0000FF"/>
                          </a:solidFill>
                          <a:latin typeface="Times New Roman"/>
                        </a:rPr>
                        <a:t>-2.800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6.883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Times New Roman"/>
                        </a:rPr>
                        <a:t>10%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933%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Reject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0492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7.83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7.83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7.83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0.030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7.830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Times New Roman"/>
                        </a:rPr>
                        <a:t>10%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Times New Roman"/>
                        </a:rPr>
                        <a:t>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0492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3.0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3.0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3.0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0.000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3.000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Times New Roman"/>
                        </a:rPr>
                        <a:t>0%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Times New Roman"/>
                        </a:rPr>
                        <a:t>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0492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3.0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3.0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3.0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0.000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3.000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Times New Roman"/>
                        </a:rPr>
                        <a:t>0%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Times New Roman"/>
                        </a:rPr>
                        <a:t>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0492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2.23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2.22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2.22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0.030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2.223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Times New Roman"/>
                        </a:rPr>
                        <a:t>10%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Times New Roman"/>
                        </a:rPr>
                        <a:t>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0492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2.25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2.26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2.26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0.050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2.257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Times New Roman"/>
                        </a:rPr>
                        <a:t>20%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Times New Roman"/>
                        </a:rPr>
                        <a:t>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0492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1.05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1.06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1.04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0.050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1.050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Times New Roman"/>
                        </a:rPr>
                        <a:t>20%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Times New Roman"/>
                        </a:rPr>
                        <a:t>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0492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1.03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1.05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Arial"/>
                        </a:rPr>
                        <a:t>1.03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0.030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0.030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1.037</a:t>
                      </a: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Times New Roman"/>
                        </a:rPr>
                        <a:t>17%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b="0" i="0" u="none" strike="noStrike">
                          <a:latin typeface="Times New Roman"/>
                        </a:rPr>
                        <a:t>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</a:tbl>
          </a:graphicData>
        </a:graphic>
      </p:graphicFrame>
      <p:grpSp>
        <p:nvGrpSpPr>
          <p:cNvPr id="4" name="群組 3"/>
          <p:cNvGrpSpPr/>
          <p:nvPr/>
        </p:nvGrpSpPr>
        <p:grpSpPr>
          <a:xfrm>
            <a:off x="152400" y="2286000"/>
            <a:ext cx="3352800" cy="3962400"/>
            <a:chOff x="7086600" y="3352800"/>
            <a:chExt cx="3352800" cy="3962400"/>
          </a:xfrm>
        </p:grpSpPr>
        <p:grpSp>
          <p:nvGrpSpPr>
            <p:cNvPr id="5" name="群組 20"/>
            <p:cNvGrpSpPr/>
            <p:nvPr/>
          </p:nvGrpSpPr>
          <p:grpSpPr>
            <a:xfrm>
              <a:off x="7086600" y="3352800"/>
              <a:ext cx="2286000" cy="1295400"/>
              <a:chOff x="5061104" y="3276600"/>
              <a:chExt cx="1913862" cy="1295400"/>
            </a:xfrm>
          </p:grpSpPr>
          <p:grpSp>
            <p:nvGrpSpPr>
              <p:cNvPr id="7" name="群組 9"/>
              <p:cNvGrpSpPr/>
              <p:nvPr/>
            </p:nvGrpSpPr>
            <p:grpSpPr>
              <a:xfrm>
                <a:off x="5061104" y="3276600"/>
                <a:ext cx="1467292" cy="1295400"/>
                <a:chOff x="1403504" y="-228600"/>
                <a:chExt cx="1467292" cy="1295400"/>
              </a:xfrm>
            </p:grpSpPr>
            <p:sp>
              <p:nvSpPr>
                <p:cNvPr id="9" name="AutoShape 50"/>
                <p:cNvSpPr>
                  <a:spLocks noChangeArrowheads="1"/>
                </p:cNvSpPr>
                <p:nvPr/>
              </p:nvSpPr>
              <p:spPr bwMode="auto">
                <a:xfrm>
                  <a:off x="1403504" y="-228600"/>
                  <a:ext cx="1467292" cy="1295400"/>
                </a:xfrm>
                <a:prstGeom prst="roundRect">
                  <a:avLst>
                    <a:gd name="adj" fmla="val 16667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tint val="66667"/>
                        <a:invGamma/>
                      </a:schemeClr>
                    </a:gs>
                  </a:gsLst>
                  <a:lin ang="5400000" scaled="1"/>
                </a:gradFill>
                <a:ln w="19050">
                  <a:solidFill>
                    <a:srgbClr val="002163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r>
                    <a:rPr lang="en-US" altLang="zh-CN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Dimension </a:t>
                  </a:r>
                </a:p>
                <a:p>
                  <a:pPr eaLnBrk="0" hangingPunct="0">
                    <a:defRPr/>
                  </a:pPr>
                  <a:r>
                    <a:rPr lang="en-US" altLang="zh-CN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measurement </a:t>
                  </a:r>
                </a:p>
                <a:p>
                  <a:pPr eaLnBrk="0" hangingPunct="0">
                    <a:defRPr/>
                  </a:pPr>
                  <a:r>
                    <a:rPr lang="en-US" altLang="zh-CN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result.</a:t>
                  </a:r>
                </a:p>
                <a:p>
                  <a:pPr eaLnBrk="0" hangingPunct="0">
                    <a:defRPr/>
                  </a:pPr>
                  <a:r>
                    <a:rPr lang="en-US" altLang="zh-CN" b="1" dirty="0" smtClean="0">
                      <a:solidFill>
                        <a:schemeClr val="bg1"/>
                      </a:solidFill>
                      <a:latin typeface="Verdana" pitchFamily="34" charset="0"/>
                      <a:ea typeface="SimSun" pitchFamily="2" charset="-122"/>
                    </a:rPr>
                    <a:t>3 samples for </a:t>
                  </a:r>
                </a:p>
                <a:p>
                  <a:pPr eaLnBrk="0" hangingPunct="0">
                    <a:defRPr/>
                  </a:pPr>
                  <a:r>
                    <a:rPr lang="en-US" altLang="zh-CN" b="1" dirty="0" smtClean="0">
                      <a:solidFill>
                        <a:schemeClr val="bg1"/>
                      </a:solidFill>
                      <a:latin typeface="Verdana" pitchFamily="34" charset="0"/>
                      <a:ea typeface="SimSun" pitchFamily="2" charset="-122"/>
                    </a:rPr>
                    <a:t>Each cavity.</a:t>
                  </a:r>
                  <a:endParaRPr lang="en-US" altLang="zh-CN" dirty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endParaRPr>
                </a:p>
              </p:txBody>
            </p:sp>
            <p:sp>
              <p:nvSpPr>
                <p:cNvPr id="10" name="AutoShape 51"/>
                <p:cNvSpPr>
                  <a:spLocks noChangeArrowheads="1"/>
                </p:cNvSpPr>
                <p:nvPr/>
              </p:nvSpPr>
              <p:spPr bwMode="auto">
                <a:xfrm>
                  <a:off x="1467298" y="-152400"/>
                  <a:ext cx="1339702" cy="1143000"/>
                </a:xfrm>
                <a:prstGeom prst="roundRect">
                  <a:avLst>
                    <a:gd name="adj" fmla="val 16667"/>
                  </a:avLst>
                </a:prstGeom>
                <a:noFill/>
                <a:ln w="254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ea typeface="SimSun" pitchFamily="2" charset="-122"/>
                  </a:endParaRPr>
                </a:p>
              </p:txBody>
            </p:sp>
          </p:grpSp>
          <p:sp>
            <p:nvSpPr>
              <p:cNvPr id="8" name="Line 57"/>
              <p:cNvSpPr>
                <a:spLocks noChangeShapeType="1"/>
              </p:cNvSpPr>
              <p:nvPr/>
            </p:nvSpPr>
            <p:spPr bwMode="auto">
              <a:xfrm flipV="1">
                <a:off x="6528397" y="3733800"/>
                <a:ext cx="446569" cy="0"/>
              </a:xfrm>
              <a:prstGeom prst="line">
                <a:avLst/>
              </a:prstGeom>
              <a:noFill/>
              <a:ln w="63500">
                <a:solidFill>
                  <a:srgbClr val="002163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6" name="Rectangle 8"/>
            <p:cNvSpPr>
              <a:spLocks noChangeArrowheads="1"/>
            </p:cNvSpPr>
            <p:nvPr/>
          </p:nvSpPr>
          <p:spPr bwMode="auto">
            <a:xfrm>
              <a:off x="9372600" y="3352800"/>
              <a:ext cx="1066800" cy="3962400"/>
            </a:xfrm>
            <a:prstGeom prst="rect">
              <a:avLst/>
            </a:prstGeom>
            <a:solidFill>
              <a:srgbClr val="99CCFF">
                <a:alpha val="20000"/>
              </a:srgbClr>
            </a:solidFill>
            <a:ln w="25400">
              <a:solidFill>
                <a:srgbClr val="00216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</p:grpSp>
      <p:grpSp>
        <p:nvGrpSpPr>
          <p:cNvPr id="11" name="群組 10"/>
          <p:cNvGrpSpPr/>
          <p:nvPr/>
        </p:nvGrpSpPr>
        <p:grpSpPr>
          <a:xfrm>
            <a:off x="152401" y="2286000"/>
            <a:ext cx="5638799" cy="3962400"/>
            <a:chOff x="7086601" y="1905000"/>
            <a:chExt cx="5638799" cy="3962400"/>
          </a:xfrm>
        </p:grpSpPr>
        <p:grpSp>
          <p:nvGrpSpPr>
            <p:cNvPr id="12" name="群組 20"/>
            <p:cNvGrpSpPr/>
            <p:nvPr/>
          </p:nvGrpSpPr>
          <p:grpSpPr>
            <a:xfrm>
              <a:off x="7086601" y="3352800"/>
              <a:ext cx="4571999" cy="1295400"/>
              <a:chOff x="5061104" y="3276600"/>
              <a:chExt cx="3827723" cy="1295400"/>
            </a:xfrm>
          </p:grpSpPr>
          <p:grpSp>
            <p:nvGrpSpPr>
              <p:cNvPr id="14" name="群組 9"/>
              <p:cNvGrpSpPr/>
              <p:nvPr/>
            </p:nvGrpSpPr>
            <p:grpSpPr>
              <a:xfrm>
                <a:off x="5061104" y="3276600"/>
                <a:ext cx="1531090" cy="1295400"/>
                <a:chOff x="1403504" y="-228600"/>
                <a:chExt cx="1531090" cy="1295400"/>
              </a:xfrm>
            </p:grpSpPr>
            <p:sp>
              <p:nvSpPr>
                <p:cNvPr id="16" name="AutoShape 50"/>
                <p:cNvSpPr>
                  <a:spLocks noChangeArrowheads="1"/>
                </p:cNvSpPr>
                <p:nvPr/>
              </p:nvSpPr>
              <p:spPr bwMode="auto">
                <a:xfrm>
                  <a:off x="1403504" y="-228600"/>
                  <a:ext cx="1531090" cy="1295400"/>
                </a:xfrm>
                <a:prstGeom prst="roundRect">
                  <a:avLst>
                    <a:gd name="adj" fmla="val 16667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tint val="66667"/>
                        <a:invGamma/>
                      </a:schemeClr>
                    </a:gs>
                  </a:gsLst>
                  <a:lin ang="5400000" scaled="1"/>
                </a:gradFill>
                <a:ln w="19050">
                  <a:solidFill>
                    <a:srgbClr val="002163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r>
                    <a:rPr lang="en-US" altLang="zh-CN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Dimension </a:t>
                  </a:r>
                </a:p>
                <a:p>
                  <a:pPr eaLnBrk="0" hangingPunct="0">
                    <a:defRPr/>
                  </a:pPr>
                  <a:r>
                    <a:rPr lang="en-US" altLang="zh-CN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measurement </a:t>
                  </a:r>
                </a:p>
                <a:p>
                  <a:pPr eaLnBrk="0" hangingPunct="0">
                    <a:defRPr/>
                  </a:pPr>
                  <a:r>
                    <a:rPr lang="en-US" altLang="zh-CN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result deviation</a:t>
                  </a:r>
                </a:p>
                <a:p>
                  <a:pPr eaLnBrk="0" hangingPunct="0">
                    <a:defRPr/>
                  </a:pPr>
                  <a:r>
                    <a:rPr lang="en-US" altLang="zh-CN" b="1" dirty="0" smtClean="0">
                      <a:solidFill>
                        <a:schemeClr val="bg1"/>
                      </a:solidFill>
                      <a:latin typeface="Verdana" pitchFamily="34" charset="0"/>
                      <a:ea typeface="SimSun" pitchFamily="2" charset="-122"/>
                    </a:rPr>
                    <a:t>from Nominal</a:t>
                  </a:r>
                  <a:endParaRPr lang="en-US" altLang="zh-CN" dirty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endParaRPr>
                </a:p>
              </p:txBody>
            </p:sp>
            <p:sp>
              <p:nvSpPr>
                <p:cNvPr id="17" name="AutoShape 51"/>
                <p:cNvSpPr>
                  <a:spLocks noChangeArrowheads="1"/>
                </p:cNvSpPr>
                <p:nvPr/>
              </p:nvSpPr>
              <p:spPr bwMode="auto">
                <a:xfrm>
                  <a:off x="1467298" y="-152400"/>
                  <a:ext cx="1403501" cy="1143000"/>
                </a:xfrm>
                <a:prstGeom prst="roundRect">
                  <a:avLst>
                    <a:gd name="adj" fmla="val 16667"/>
                  </a:avLst>
                </a:prstGeom>
                <a:noFill/>
                <a:ln w="254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ea typeface="SimSun" pitchFamily="2" charset="-122"/>
                  </a:endParaRPr>
                </a:p>
              </p:txBody>
            </p:sp>
          </p:grpSp>
          <p:sp>
            <p:nvSpPr>
              <p:cNvPr id="15" name="Line 57"/>
              <p:cNvSpPr>
                <a:spLocks noChangeShapeType="1"/>
              </p:cNvSpPr>
              <p:nvPr/>
            </p:nvSpPr>
            <p:spPr bwMode="auto">
              <a:xfrm flipV="1">
                <a:off x="6592193" y="3962400"/>
                <a:ext cx="2296634" cy="0"/>
              </a:xfrm>
              <a:prstGeom prst="line">
                <a:avLst/>
              </a:prstGeom>
              <a:noFill/>
              <a:ln w="63500">
                <a:solidFill>
                  <a:srgbClr val="002163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11658600" y="1905000"/>
              <a:ext cx="1066800" cy="3962400"/>
            </a:xfrm>
            <a:prstGeom prst="rect">
              <a:avLst/>
            </a:prstGeom>
            <a:solidFill>
              <a:srgbClr val="99CCFF">
                <a:alpha val="20000"/>
              </a:srgbClr>
            </a:solidFill>
            <a:ln w="25400">
              <a:solidFill>
                <a:srgbClr val="00216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4648201" y="2286000"/>
            <a:ext cx="3200399" cy="3962400"/>
            <a:chOff x="9067802" y="1905000"/>
            <a:chExt cx="3200399" cy="3962400"/>
          </a:xfrm>
        </p:grpSpPr>
        <p:grpSp>
          <p:nvGrpSpPr>
            <p:cNvPr id="19" name="群組 20"/>
            <p:cNvGrpSpPr/>
            <p:nvPr/>
          </p:nvGrpSpPr>
          <p:grpSpPr>
            <a:xfrm>
              <a:off x="9067802" y="1905000"/>
              <a:ext cx="2590800" cy="990600"/>
              <a:chOff x="6719783" y="1828800"/>
              <a:chExt cx="2169043" cy="990600"/>
            </a:xfrm>
          </p:grpSpPr>
          <p:grpSp>
            <p:nvGrpSpPr>
              <p:cNvPr id="21" name="群組 9"/>
              <p:cNvGrpSpPr/>
              <p:nvPr/>
            </p:nvGrpSpPr>
            <p:grpSpPr>
              <a:xfrm>
                <a:off x="6719783" y="1828800"/>
                <a:ext cx="1531090" cy="990600"/>
                <a:chOff x="3062183" y="-1676400"/>
                <a:chExt cx="1531090" cy="990600"/>
              </a:xfrm>
            </p:grpSpPr>
            <p:sp>
              <p:nvSpPr>
                <p:cNvPr id="23" name="AutoShape 50"/>
                <p:cNvSpPr>
                  <a:spLocks noChangeArrowheads="1"/>
                </p:cNvSpPr>
                <p:nvPr/>
              </p:nvSpPr>
              <p:spPr bwMode="auto">
                <a:xfrm>
                  <a:off x="3062183" y="-1676400"/>
                  <a:ext cx="1531090" cy="990600"/>
                </a:xfrm>
                <a:prstGeom prst="roundRect">
                  <a:avLst>
                    <a:gd name="adj" fmla="val 16667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tint val="66667"/>
                        <a:invGamma/>
                      </a:schemeClr>
                    </a:gs>
                  </a:gsLst>
                  <a:lin ang="5400000" scaled="1"/>
                </a:gradFill>
                <a:ln w="19050">
                  <a:solidFill>
                    <a:srgbClr val="002163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r>
                    <a:rPr lang="en-US" altLang="zh-CN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Deviation % of </a:t>
                  </a:r>
                </a:p>
                <a:p>
                  <a:pPr eaLnBrk="0" hangingPunct="0">
                    <a:defRPr/>
                  </a:pPr>
                  <a:r>
                    <a:rPr lang="en-US" altLang="zh-CN" b="1" dirty="0" smtClean="0">
                      <a:solidFill>
                        <a:schemeClr val="bg1"/>
                      </a:solidFill>
                      <a:latin typeface="Verdana" pitchFamily="34" charset="0"/>
                      <a:ea typeface="SimSun" pitchFamily="2" charset="-122"/>
                    </a:rPr>
                    <a:t>the tolerance.</a:t>
                  </a:r>
                  <a:endParaRPr lang="en-US" altLang="zh-CN" dirty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endParaRPr>
                </a:p>
              </p:txBody>
            </p:sp>
            <p:sp>
              <p:nvSpPr>
                <p:cNvPr id="24" name="AutoShape 51"/>
                <p:cNvSpPr>
                  <a:spLocks noChangeArrowheads="1"/>
                </p:cNvSpPr>
                <p:nvPr/>
              </p:nvSpPr>
              <p:spPr bwMode="auto">
                <a:xfrm>
                  <a:off x="3125979" y="-1600200"/>
                  <a:ext cx="1403501" cy="838200"/>
                </a:xfrm>
                <a:prstGeom prst="roundRect">
                  <a:avLst>
                    <a:gd name="adj" fmla="val 16667"/>
                  </a:avLst>
                </a:prstGeom>
                <a:noFill/>
                <a:ln w="254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ea typeface="SimSun" pitchFamily="2" charset="-122"/>
                  </a:endParaRPr>
                </a:p>
              </p:txBody>
            </p:sp>
          </p:grpSp>
          <p:sp>
            <p:nvSpPr>
              <p:cNvPr id="22" name="Line 57"/>
              <p:cNvSpPr>
                <a:spLocks noChangeShapeType="1"/>
              </p:cNvSpPr>
              <p:nvPr/>
            </p:nvSpPr>
            <p:spPr bwMode="auto">
              <a:xfrm flipV="1">
                <a:off x="8250871" y="2362200"/>
                <a:ext cx="637955" cy="0"/>
              </a:xfrm>
              <a:prstGeom prst="line">
                <a:avLst/>
              </a:prstGeom>
              <a:noFill/>
              <a:ln w="63500">
                <a:solidFill>
                  <a:srgbClr val="002163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0" name="Rectangle 8"/>
            <p:cNvSpPr>
              <a:spLocks noChangeArrowheads="1"/>
            </p:cNvSpPr>
            <p:nvPr/>
          </p:nvSpPr>
          <p:spPr bwMode="auto">
            <a:xfrm>
              <a:off x="11658600" y="1905000"/>
              <a:ext cx="609601" cy="3962400"/>
            </a:xfrm>
            <a:prstGeom prst="rect">
              <a:avLst/>
            </a:prstGeom>
            <a:solidFill>
              <a:srgbClr val="99CCFF">
                <a:alpha val="20000"/>
              </a:srgbClr>
            </a:solidFill>
            <a:ln w="25400">
              <a:solidFill>
                <a:srgbClr val="00216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</p:grpSp>
      <p:grpSp>
        <p:nvGrpSpPr>
          <p:cNvPr id="25" name="群組 24"/>
          <p:cNvGrpSpPr/>
          <p:nvPr/>
        </p:nvGrpSpPr>
        <p:grpSpPr>
          <a:xfrm>
            <a:off x="4648191" y="2286000"/>
            <a:ext cx="3810009" cy="3962400"/>
            <a:chOff x="8458192" y="1905000"/>
            <a:chExt cx="3810009" cy="3962400"/>
          </a:xfrm>
        </p:grpSpPr>
        <p:grpSp>
          <p:nvGrpSpPr>
            <p:cNvPr id="26" name="群組 20"/>
            <p:cNvGrpSpPr/>
            <p:nvPr/>
          </p:nvGrpSpPr>
          <p:grpSpPr>
            <a:xfrm>
              <a:off x="8458192" y="3200400"/>
              <a:ext cx="2590808" cy="2057400"/>
              <a:chOff x="6209418" y="3124200"/>
              <a:chExt cx="2169051" cy="2057400"/>
            </a:xfrm>
          </p:grpSpPr>
          <p:grpSp>
            <p:nvGrpSpPr>
              <p:cNvPr id="28" name="群組 9"/>
              <p:cNvGrpSpPr/>
              <p:nvPr/>
            </p:nvGrpSpPr>
            <p:grpSpPr>
              <a:xfrm>
                <a:off x="6209418" y="3124200"/>
                <a:ext cx="1658680" cy="2057400"/>
                <a:chOff x="2551818" y="-381000"/>
                <a:chExt cx="1658680" cy="2057400"/>
              </a:xfrm>
            </p:grpSpPr>
            <p:sp>
              <p:nvSpPr>
                <p:cNvPr id="30" name="AutoShape 50"/>
                <p:cNvSpPr>
                  <a:spLocks noChangeArrowheads="1"/>
                </p:cNvSpPr>
                <p:nvPr/>
              </p:nvSpPr>
              <p:spPr bwMode="auto">
                <a:xfrm>
                  <a:off x="2551818" y="-381000"/>
                  <a:ext cx="1658680" cy="2057400"/>
                </a:xfrm>
                <a:prstGeom prst="roundRect">
                  <a:avLst>
                    <a:gd name="adj" fmla="val 16667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tint val="66667"/>
                        <a:invGamma/>
                      </a:schemeClr>
                    </a:gs>
                  </a:gsLst>
                  <a:lin ang="5400000" scaled="1"/>
                </a:gradFill>
                <a:ln w="19050">
                  <a:solidFill>
                    <a:srgbClr val="002163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r>
                    <a:rPr lang="en-US" altLang="zh-CN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“Reject” if out </a:t>
                  </a:r>
                </a:p>
                <a:p>
                  <a:pPr eaLnBrk="0" hangingPunct="0">
                    <a:defRPr/>
                  </a:pPr>
                  <a:r>
                    <a:rPr lang="en-US" altLang="zh-CN" b="1" dirty="0" smtClean="0">
                      <a:solidFill>
                        <a:schemeClr val="bg1"/>
                      </a:solidFill>
                      <a:latin typeface="Verdana" pitchFamily="34" charset="0"/>
                      <a:ea typeface="SimSun" pitchFamily="2" charset="-122"/>
                    </a:rPr>
                    <a:t>of tolerance.</a:t>
                  </a:r>
                </a:p>
                <a:p>
                  <a:pPr eaLnBrk="0" hangingPunct="0">
                    <a:defRPr/>
                  </a:pPr>
                  <a:r>
                    <a:rPr lang="en-US" altLang="zh-CN" b="1" dirty="0" smtClean="0">
                      <a:solidFill>
                        <a:schemeClr val="bg1"/>
                      </a:solidFill>
                      <a:latin typeface="Verdana" pitchFamily="34" charset="0"/>
                      <a:ea typeface="SimSun" pitchFamily="2" charset="-122"/>
                    </a:rPr>
                    <a:t>If result shows</a:t>
                  </a:r>
                </a:p>
                <a:p>
                  <a:pPr eaLnBrk="0" hangingPunct="0">
                    <a:defRPr/>
                  </a:pPr>
                  <a:r>
                    <a:rPr lang="en-US" altLang="zh-CN" b="1" dirty="0" smtClean="0">
                      <a:solidFill>
                        <a:schemeClr val="bg1"/>
                      </a:solidFill>
                      <a:latin typeface="Verdana" pitchFamily="34" charset="0"/>
                      <a:ea typeface="SimSun" pitchFamily="2" charset="-122"/>
                    </a:rPr>
                    <a:t>“Reject”, then </a:t>
                  </a:r>
                </a:p>
                <a:p>
                  <a:pPr eaLnBrk="0" hangingPunct="0">
                    <a:defRPr/>
                  </a:pPr>
                  <a:r>
                    <a:rPr lang="en-US" altLang="zh-CN" b="1" dirty="0" smtClean="0">
                      <a:solidFill>
                        <a:schemeClr val="bg1"/>
                      </a:solidFill>
                      <a:latin typeface="Verdana" pitchFamily="34" charset="0"/>
                      <a:ea typeface="SimSun" pitchFamily="2" charset="-122"/>
                    </a:rPr>
                    <a:t>Deviation-action</a:t>
                  </a:r>
                </a:p>
                <a:p>
                  <a:pPr eaLnBrk="0" hangingPunct="0">
                    <a:defRPr/>
                  </a:pPr>
                  <a:r>
                    <a:rPr lang="en-US" altLang="zh-CN" b="1" dirty="0" smtClean="0">
                      <a:solidFill>
                        <a:schemeClr val="bg1"/>
                      </a:solidFill>
                      <a:latin typeface="Verdana" pitchFamily="34" charset="0"/>
                      <a:ea typeface="SimSun" pitchFamily="2" charset="-122"/>
                    </a:rPr>
                    <a:t>need to be filled</a:t>
                  </a:r>
                </a:p>
                <a:p>
                  <a:pPr eaLnBrk="0" hangingPunct="0">
                    <a:defRPr/>
                  </a:pPr>
                  <a:r>
                    <a:rPr lang="en-US" altLang="zh-CN" b="1" dirty="0" smtClean="0">
                      <a:solidFill>
                        <a:schemeClr val="bg1"/>
                      </a:solidFill>
                      <a:latin typeface="Verdana" pitchFamily="34" charset="0"/>
                      <a:ea typeface="SimSun" pitchFamily="2" charset="-122"/>
                    </a:rPr>
                    <a:t>in FAIR Deviation</a:t>
                  </a:r>
                </a:p>
                <a:p>
                  <a:pPr eaLnBrk="0" hangingPunct="0">
                    <a:defRPr/>
                  </a:pPr>
                  <a:r>
                    <a:rPr lang="en-US" altLang="zh-CN" b="1" dirty="0" smtClean="0">
                      <a:solidFill>
                        <a:schemeClr val="bg1"/>
                      </a:solidFill>
                      <a:latin typeface="Verdana" pitchFamily="34" charset="0"/>
                      <a:ea typeface="SimSun" pitchFamily="2" charset="-122"/>
                    </a:rPr>
                    <a:t>Report</a:t>
                  </a:r>
                  <a:endParaRPr lang="en-US" altLang="zh-CN" dirty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endParaRPr>
                </a:p>
              </p:txBody>
            </p:sp>
            <p:sp>
              <p:nvSpPr>
                <p:cNvPr id="31" name="AutoShape 51"/>
                <p:cNvSpPr>
                  <a:spLocks noChangeArrowheads="1"/>
                </p:cNvSpPr>
                <p:nvPr/>
              </p:nvSpPr>
              <p:spPr bwMode="auto">
                <a:xfrm>
                  <a:off x="2615614" y="-304800"/>
                  <a:ext cx="1531088" cy="1905000"/>
                </a:xfrm>
                <a:prstGeom prst="roundRect">
                  <a:avLst>
                    <a:gd name="adj" fmla="val 16667"/>
                  </a:avLst>
                </a:prstGeom>
                <a:noFill/>
                <a:ln w="254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ea typeface="SimSun" pitchFamily="2" charset="-122"/>
                  </a:endParaRPr>
                </a:p>
              </p:txBody>
            </p:sp>
          </p:grpSp>
          <p:sp>
            <p:nvSpPr>
              <p:cNvPr id="29" name="Line 57"/>
              <p:cNvSpPr>
                <a:spLocks noChangeShapeType="1"/>
              </p:cNvSpPr>
              <p:nvPr/>
            </p:nvSpPr>
            <p:spPr bwMode="auto">
              <a:xfrm flipV="1">
                <a:off x="7868106" y="4191000"/>
                <a:ext cx="510363" cy="0"/>
              </a:xfrm>
              <a:prstGeom prst="line">
                <a:avLst/>
              </a:prstGeom>
              <a:noFill/>
              <a:ln w="63500">
                <a:solidFill>
                  <a:srgbClr val="002163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7" name="Rectangle 8"/>
            <p:cNvSpPr>
              <a:spLocks noChangeArrowheads="1"/>
            </p:cNvSpPr>
            <p:nvPr/>
          </p:nvSpPr>
          <p:spPr bwMode="auto">
            <a:xfrm>
              <a:off x="11658600" y="1905000"/>
              <a:ext cx="609601" cy="3962400"/>
            </a:xfrm>
            <a:prstGeom prst="rect">
              <a:avLst/>
            </a:prstGeom>
            <a:solidFill>
              <a:srgbClr val="99CCFF">
                <a:alpha val="20000"/>
              </a:srgbClr>
            </a:solidFill>
            <a:ln w="25400">
              <a:solidFill>
                <a:srgbClr val="00216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1600200" y="2590800"/>
            <a:ext cx="5943600" cy="1828800"/>
            <a:chOff x="960" y="1872"/>
            <a:chExt cx="3744" cy="1152"/>
          </a:xfrm>
          <a:solidFill>
            <a:schemeClr val="accent1"/>
          </a:solidFill>
        </p:grpSpPr>
        <p:sp>
          <p:nvSpPr>
            <p:cNvPr id="4" name="AutoShape 3"/>
            <p:cNvSpPr>
              <a:spLocks noChangeArrowheads="1"/>
            </p:cNvSpPr>
            <p:nvPr/>
          </p:nvSpPr>
          <p:spPr bwMode="gray">
            <a:xfrm>
              <a:off x="960" y="1872"/>
              <a:ext cx="3734" cy="1152"/>
            </a:xfrm>
            <a:prstGeom prst="roundRect">
              <a:avLst>
                <a:gd name="adj" fmla="val 16667"/>
              </a:avLst>
            </a:prstGeom>
            <a:grpFill/>
            <a:ln w="9525">
              <a:noFill/>
              <a:round/>
              <a:headEnd/>
              <a:tailEnd/>
            </a:ln>
            <a:effectLst>
              <a:outerShdw dist="81320" dir="2319588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zh-CN" altLang="zh-CN">
                <a:ea typeface="宋体" charset="-122"/>
              </a:endParaRPr>
            </a:p>
          </p:txBody>
        </p:sp>
        <p:sp>
          <p:nvSpPr>
            <p:cNvPr id="5" name="Rectangle 4"/>
            <p:cNvSpPr>
              <a:spLocks noChangeArrowheads="1"/>
            </p:cNvSpPr>
            <p:nvPr/>
          </p:nvSpPr>
          <p:spPr bwMode="gray">
            <a:xfrm>
              <a:off x="968" y="1968"/>
              <a:ext cx="3736" cy="97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rPr>
                <a:t>RECORDS OF MATERIAL / PERFORMANCE TEST RESULTS </a:t>
              </a:r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b="1" dirty="0" smtClean="0">
                <a:solidFill>
                  <a:schemeClr val="bg1"/>
                </a:solidFill>
                <a:ea typeface="SimSun" pitchFamily="2" charset="-122"/>
              </a:rPr>
              <a:t>Material / Performance Test Results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216900" cy="5105400"/>
          </a:xfrm>
        </p:spPr>
        <p:txBody>
          <a:bodyPr/>
          <a:lstStyle/>
          <a:p>
            <a:pPr eaLnBrk="1" hangingPunct="1">
              <a:spcBef>
                <a:spcPts val="600"/>
              </a:spcBef>
              <a:spcAft>
                <a:spcPts val="600"/>
              </a:spcAft>
              <a:buFont typeface="Verdana" pitchFamily="34" charset="0"/>
              <a:buNone/>
              <a:defRPr/>
            </a:pPr>
            <a:r>
              <a:rPr lang="en-US" sz="2000" b="1" u="sng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Material Test Results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 typeface="Wingdings" pitchFamily="2" charset="2"/>
              <a:buChar char="Ø"/>
              <a:defRPr/>
            </a:pPr>
            <a:r>
              <a:rPr lang="en-US" sz="2000" b="1" dirty="0" smtClean="0"/>
              <a:t>The supplier shall perform tests for all parts and product materials when </a:t>
            </a:r>
            <a:r>
              <a:rPr lang="en-US" sz="2000" b="1" i="1" dirty="0" smtClean="0"/>
              <a:t>chemical, physical, or metallurgical</a:t>
            </a:r>
            <a:r>
              <a:rPr lang="en-US" sz="2000" b="1" dirty="0" smtClean="0"/>
              <a:t> requirements are specified by the design record or Control Plan</a:t>
            </a:r>
          </a:p>
          <a:p>
            <a:pPr marL="540000" lvl="2" eaLnBrk="1" hangingPunct="1"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 typeface="Wingdings" pitchFamily="2" charset="2"/>
              <a:buChar char="§"/>
              <a:defRPr/>
            </a:pPr>
            <a:r>
              <a:rPr lang="en-US" sz="1600" b="1" dirty="0" smtClean="0"/>
              <a:t>For products with Jabil-developed material specifications and/or an Jabil-approved supplier list, the supplier shall procure materials and/or services from suppliers on that list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 typeface="Wingdings" pitchFamily="2" charset="2"/>
              <a:buNone/>
              <a:defRPr/>
            </a:pPr>
            <a:r>
              <a:rPr lang="en-US" sz="2000" b="1" u="sng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Performance Test Results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 typeface="Wingdings" pitchFamily="2" charset="2"/>
              <a:buChar char="Ø"/>
              <a:defRPr/>
            </a:pPr>
            <a:r>
              <a:rPr lang="en-US" sz="2000" b="1" dirty="0" smtClean="0">
                <a:solidFill>
                  <a:schemeClr val="tx1"/>
                </a:solidFill>
              </a:rPr>
              <a:t>The supplier shall perform tests for all parts or product materials when </a:t>
            </a:r>
            <a:r>
              <a:rPr lang="en-US" sz="2000" b="1" i="1" dirty="0" smtClean="0">
                <a:solidFill>
                  <a:schemeClr val="tx1"/>
                </a:solidFill>
              </a:rPr>
              <a:t>performance or functional</a:t>
            </a:r>
            <a:r>
              <a:rPr lang="en-US" sz="2000" b="1" dirty="0" smtClean="0">
                <a:solidFill>
                  <a:schemeClr val="tx1"/>
                </a:solidFill>
              </a:rPr>
              <a:t> requirements are specified by the design record or Control Plan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371600" y="2743200"/>
            <a:ext cx="6324600" cy="952500"/>
            <a:chOff x="1152" y="1728"/>
            <a:chExt cx="3744" cy="600"/>
          </a:xfrm>
        </p:grpSpPr>
        <p:sp>
          <p:nvSpPr>
            <p:cNvPr id="4" name="AutoShape 3"/>
            <p:cNvSpPr>
              <a:spLocks noChangeArrowheads="1"/>
            </p:cNvSpPr>
            <p:nvPr/>
          </p:nvSpPr>
          <p:spPr bwMode="gray">
            <a:xfrm>
              <a:off x="1152" y="1728"/>
              <a:ext cx="3734" cy="6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>
              <a:outerShdw dist="81320" dir="2319588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zh-CN" altLang="zh-CN">
                <a:ea typeface="宋体" charset="-122"/>
              </a:endParaRPr>
            </a:p>
          </p:txBody>
        </p:sp>
        <p:sp>
          <p:nvSpPr>
            <p:cNvPr id="5" name="Rectangle 4"/>
            <p:cNvSpPr>
              <a:spLocks noChangeArrowheads="1"/>
            </p:cNvSpPr>
            <p:nvPr/>
          </p:nvSpPr>
          <p:spPr bwMode="gray">
            <a:xfrm>
              <a:off x="1160" y="1843"/>
              <a:ext cx="3736" cy="3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81000" indent="-381000" algn="ctr" eaLnBrk="1" hangingPunct="1">
                <a:lnSpc>
                  <a:spcPct val="90000"/>
                </a:lnSpc>
                <a:spcAft>
                  <a:spcPts val="300"/>
                </a:spcAft>
                <a:buClr>
                  <a:srgbClr val="A50021"/>
                </a:buClr>
              </a:pPr>
              <a:r>
                <a:rPr lang="en-US" altLang="zh-CN" sz="3200" b="1" dirty="0" smtClean="0">
                  <a:solidFill>
                    <a:schemeClr val="bg1"/>
                  </a:solidFill>
                  <a:ea typeface="SimSun" pitchFamily="2" charset="-122"/>
                </a:rPr>
                <a:t>Process Capability Studies</a:t>
              </a:r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b="1" dirty="0" smtClean="0">
                <a:solidFill>
                  <a:schemeClr val="bg1"/>
                </a:solidFill>
                <a:ea typeface="SimSun" pitchFamily="2" charset="-122"/>
              </a:rPr>
              <a:t>Process Capability Studies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5045075" y="4759404"/>
            <a:ext cx="3946525" cy="1107996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eaLnBrk="0" hangingPunct="0"/>
            <a:r>
              <a:rPr lang="en-US" altLang="zh-CN" sz="1800" b="1" u="sng" dirty="0">
                <a:solidFill>
                  <a:srgbClr val="4514FA"/>
                </a:solidFill>
                <a:latin typeface="Verdana" pitchFamily="34" charset="0"/>
                <a:ea typeface="宋体" charset="-122"/>
              </a:rPr>
              <a:t>When to Use It</a:t>
            </a:r>
          </a:p>
          <a:p>
            <a:pPr marL="171450" indent="-171450" eaLnBrk="0" hangingPunct="0">
              <a:buClr>
                <a:schemeClr val="accent2"/>
              </a:buClr>
              <a:buFontTx/>
              <a:buChar char="•"/>
            </a:pPr>
            <a:r>
              <a:rPr lang="en-US" altLang="zh-CN" sz="1600" dirty="0">
                <a:latin typeface="Verdana" pitchFamily="34" charset="0"/>
                <a:ea typeface="宋体" charset="-122"/>
              </a:rPr>
              <a:t>1. To establish baseline capability. </a:t>
            </a:r>
          </a:p>
          <a:p>
            <a:pPr marL="171450" indent="-171450" eaLnBrk="0" hangingPunct="0">
              <a:buClr>
                <a:schemeClr val="accent2"/>
              </a:buClr>
              <a:buFontTx/>
              <a:buChar char="•"/>
            </a:pPr>
            <a:r>
              <a:rPr lang="en-US" altLang="zh-CN" sz="1600" dirty="0">
                <a:latin typeface="Verdana" pitchFamily="34" charset="0"/>
                <a:ea typeface="宋体" charset="-122"/>
              </a:rPr>
              <a:t>2. To validate process improvements.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5029200" y="1416129"/>
            <a:ext cx="3946525" cy="135421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indent="-171450" eaLnBrk="0" hangingPunct="0"/>
            <a:r>
              <a:rPr lang="en-US" altLang="zh-CN" sz="1800" b="1" u="sng" dirty="0">
                <a:solidFill>
                  <a:srgbClr val="4514FA"/>
                </a:solidFill>
                <a:latin typeface="Verdana" pitchFamily="34" charset="0"/>
                <a:ea typeface="宋体" charset="-122"/>
              </a:rPr>
              <a:t>What is It?</a:t>
            </a:r>
          </a:p>
          <a:p>
            <a:pPr marL="171450" indent="-171450" eaLnBrk="0" hangingPunct="0">
              <a:buClr>
                <a:schemeClr val="accent2"/>
              </a:buClr>
            </a:pPr>
            <a:r>
              <a:rPr lang="en-US" altLang="zh-CN" sz="1600" dirty="0">
                <a:latin typeface="Verdana" pitchFamily="34" charset="0"/>
                <a:ea typeface="宋体" charset="-122"/>
              </a:rPr>
              <a:t>A set of tools used to understand </a:t>
            </a:r>
          </a:p>
          <a:p>
            <a:pPr marL="171450" indent="-171450" eaLnBrk="0" hangingPunct="0">
              <a:buClr>
                <a:schemeClr val="accent2"/>
              </a:buClr>
            </a:pPr>
            <a:r>
              <a:rPr lang="en-US" altLang="zh-CN" sz="1600" dirty="0">
                <a:latin typeface="Verdana" pitchFamily="34" charset="0"/>
                <a:ea typeface="宋体" charset="-122"/>
              </a:rPr>
              <a:t>process capability.</a:t>
            </a:r>
          </a:p>
          <a:p>
            <a:pPr marL="171450" indent="-171450" eaLnBrk="0" hangingPunct="0"/>
            <a:endParaRPr lang="en-US" altLang="zh-CN" sz="1600" dirty="0">
              <a:latin typeface="Verdana" pitchFamily="34" charset="0"/>
              <a:ea typeface="宋体" charset="-122"/>
            </a:endParaRPr>
          </a:p>
          <a:p>
            <a:pPr marL="171450" indent="-171450" eaLnBrk="0" hangingPunct="0"/>
            <a:endParaRPr lang="en-US" altLang="zh-CN" sz="1600" dirty="0">
              <a:latin typeface="Verdana" pitchFamily="34" charset="0"/>
              <a:ea typeface="宋体" charset="-122"/>
            </a:endParaRP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4999038" y="2811541"/>
            <a:ext cx="4149725" cy="2047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indent="-171450" eaLnBrk="0" hangingPunct="0">
              <a:buClr>
                <a:schemeClr val="accent2"/>
              </a:buClr>
              <a:buFontTx/>
              <a:buChar char="•"/>
            </a:pPr>
            <a:r>
              <a:rPr lang="en-US" altLang="zh-CN" sz="1600" dirty="0">
                <a:latin typeface="Verdana" pitchFamily="34" charset="0"/>
                <a:ea typeface="宋体" charset="-122"/>
              </a:rPr>
              <a:t>To evaluate the performance of </a:t>
            </a:r>
            <a:br>
              <a:rPr lang="en-US" altLang="zh-CN" sz="1600" dirty="0">
                <a:latin typeface="Verdana" pitchFamily="34" charset="0"/>
                <a:ea typeface="宋体" charset="-122"/>
              </a:rPr>
            </a:br>
            <a:r>
              <a:rPr lang="en-US" altLang="zh-CN" sz="1600" dirty="0">
                <a:latin typeface="Verdana" pitchFamily="34" charset="0"/>
                <a:ea typeface="宋体" charset="-122"/>
              </a:rPr>
              <a:t>your process as compared to specification limits.</a:t>
            </a:r>
          </a:p>
          <a:p>
            <a:pPr marL="171450" indent="-171450" eaLnBrk="0" hangingPunct="0">
              <a:buClr>
                <a:schemeClr val="accent2"/>
              </a:buClr>
              <a:buFontTx/>
              <a:buChar char="•"/>
            </a:pPr>
            <a:r>
              <a:rPr lang="en-US" altLang="zh-CN" sz="1600" dirty="0">
                <a:latin typeface="Verdana" pitchFamily="34" charset="0"/>
                <a:ea typeface="宋体" charset="-122"/>
              </a:rPr>
              <a:t>To determine if the production process is likely to produce product that will meet customer requirements</a:t>
            </a:r>
          </a:p>
          <a:p>
            <a:pPr marL="171450" indent="-171450" eaLnBrk="0" hangingPunct="0">
              <a:buClr>
                <a:schemeClr val="accent2"/>
              </a:buClr>
              <a:buFontTx/>
              <a:buChar char="•"/>
            </a:pPr>
            <a:endParaRPr lang="en-US" altLang="zh-CN" sz="1600" dirty="0">
              <a:latin typeface="Verdana" pitchFamily="34" charset="0"/>
              <a:ea typeface="宋体" charset="-122"/>
            </a:endParaRPr>
          </a:p>
        </p:txBody>
      </p:sp>
      <p:graphicFrame>
        <p:nvGraphicFramePr>
          <p:cNvPr id="6" name="Object 10"/>
          <p:cNvGraphicFramePr>
            <a:graphicFrameLocks noChangeAspect="1"/>
          </p:cNvGraphicFramePr>
          <p:nvPr/>
        </p:nvGraphicFramePr>
        <p:xfrm>
          <a:off x="469900" y="1066800"/>
          <a:ext cx="3767138" cy="2509838"/>
        </p:xfrm>
        <a:graphic>
          <a:graphicData uri="http://schemas.openxmlformats.org/presentationml/2006/ole">
            <p:oleObj spid="_x0000_s230401" name="Graph" r:id="rId4" imgW="5486400" imgH="3657600" progId="">
              <p:embed/>
            </p:oleObj>
          </a:graphicData>
        </a:graphic>
      </p:graphicFrame>
      <p:graphicFrame>
        <p:nvGraphicFramePr>
          <p:cNvPr id="7" name="Object 11"/>
          <p:cNvGraphicFramePr>
            <a:graphicFrameLocks noChangeAspect="1"/>
          </p:cNvGraphicFramePr>
          <p:nvPr/>
        </p:nvGraphicFramePr>
        <p:xfrm>
          <a:off x="469900" y="3713163"/>
          <a:ext cx="3787775" cy="2524125"/>
        </p:xfrm>
        <a:graphic>
          <a:graphicData uri="http://schemas.openxmlformats.org/presentationml/2006/ole">
            <p:oleObj spid="_x0000_s230402" name="Graph" r:id="rId5" imgW="5486400" imgH="3657600" progId="">
              <p:embed/>
            </p:oleObj>
          </a:graphicData>
        </a:graphic>
      </p:graphicFrame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5019838" y="2514600"/>
            <a:ext cx="2904962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buClr>
                <a:schemeClr val="tx1"/>
              </a:buClr>
            </a:pPr>
            <a:r>
              <a:rPr lang="en-US" altLang="zh-CN" sz="1800" b="1" u="sng" dirty="0">
                <a:solidFill>
                  <a:srgbClr val="4514FA"/>
                </a:solidFill>
                <a:latin typeface="Verdana" pitchFamily="34" charset="0"/>
                <a:ea typeface="宋体" charset="-122"/>
              </a:rPr>
              <a:t>Objective or Purpose</a:t>
            </a:r>
            <a:endParaRPr lang="en-US" altLang="zh-CN" sz="1800" u="sng" dirty="0">
              <a:solidFill>
                <a:srgbClr val="4514FA"/>
              </a:solidFill>
              <a:latin typeface="Verdana" pitchFamily="34" charset="0"/>
              <a:ea typeface="宋体" charset="-122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b="1" dirty="0" smtClean="0">
                <a:solidFill>
                  <a:schemeClr val="bg1"/>
                </a:solidFill>
                <a:ea typeface="SimSun" pitchFamily="2" charset="-122"/>
              </a:rPr>
              <a:t>Steps for Process Capability Studies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984250" y="1295400"/>
            <a:ext cx="1135063" cy="833438"/>
            <a:chOff x="53" y="1152"/>
            <a:chExt cx="715" cy="525"/>
          </a:xfrm>
        </p:grpSpPr>
        <p:sp>
          <p:nvSpPr>
            <p:cNvPr id="4" name="AutoShape 4"/>
            <p:cNvSpPr>
              <a:spLocks noChangeArrowheads="1"/>
            </p:cNvSpPr>
            <p:nvPr/>
          </p:nvSpPr>
          <p:spPr bwMode="gray">
            <a:xfrm>
              <a:off x="53" y="1152"/>
              <a:ext cx="715" cy="525"/>
            </a:xfrm>
            <a:prstGeom prst="chevron">
              <a:avLst>
                <a:gd name="adj" fmla="val 26973"/>
              </a:avLst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39216"/>
                    <a:invGamma/>
                  </a:schemeClr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  <a:scene3d>
              <a:camera prst="legacyObliqueBottom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pPr algn="ctr" eaLnBrk="0" hangingPunct="0"/>
              <a:endParaRPr lang="zh-CN" altLang="zh-CN" sz="1400" b="1">
                <a:latin typeface="Verdana" pitchFamily="34" charset="0"/>
                <a:ea typeface="宋体" charset="-122"/>
              </a:endParaRPr>
            </a:p>
          </p:txBody>
        </p:sp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192" y="1296"/>
              <a:ext cx="575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1600" b="1">
                  <a:latin typeface="Verdana" pitchFamily="34" charset="0"/>
                  <a:ea typeface="宋体" charset="-122"/>
                </a:rPr>
                <a:t>Step 1</a:t>
              </a:r>
            </a:p>
          </p:txBody>
        </p:sp>
      </p:grpSp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1974850" y="1295400"/>
            <a:ext cx="1135063" cy="833438"/>
            <a:chOff x="677" y="1152"/>
            <a:chExt cx="715" cy="525"/>
          </a:xfrm>
        </p:grpSpPr>
        <p:sp>
          <p:nvSpPr>
            <p:cNvPr id="7" name="AutoShape 7"/>
            <p:cNvSpPr>
              <a:spLocks noChangeArrowheads="1"/>
            </p:cNvSpPr>
            <p:nvPr/>
          </p:nvSpPr>
          <p:spPr bwMode="gray">
            <a:xfrm>
              <a:off x="677" y="1152"/>
              <a:ext cx="715" cy="525"/>
            </a:xfrm>
            <a:prstGeom prst="chevron">
              <a:avLst>
                <a:gd name="adj" fmla="val 26973"/>
              </a:avLst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tint val="57255"/>
                    <a:invGamma/>
                  </a:schemeClr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/>
            <a:scene3d>
              <a:camera prst="legacyObliqueBottom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2"/>
              </a:extrusionClr>
            </a:sp3d>
          </p:spPr>
          <p:txBody>
            <a:bodyPr wrap="none" anchor="ctr">
              <a:flatTx/>
            </a:bodyPr>
            <a:lstStyle/>
            <a:p>
              <a:pPr algn="ctr" eaLnBrk="0" hangingPunct="0"/>
              <a:endParaRPr lang="zh-CN" altLang="zh-CN" sz="1400" b="1">
                <a:latin typeface="Verdana" pitchFamily="34" charset="0"/>
                <a:ea typeface="宋体" charset="-122"/>
              </a:endParaRPr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817" y="1296"/>
              <a:ext cx="575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1600" b="1">
                  <a:solidFill>
                    <a:schemeClr val="bg1"/>
                  </a:solidFill>
                  <a:latin typeface="Verdana" pitchFamily="34" charset="0"/>
                  <a:ea typeface="宋体" charset="-122"/>
                </a:rPr>
                <a:t>Step 2</a:t>
              </a:r>
            </a:p>
          </p:txBody>
        </p:sp>
      </p:grpSp>
      <p:grpSp>
        <p:nvGrpSpPr>
          <p:cNvPr id="9" name="Group 9"/>
          <p:cNvGrpSpPr>
            <a:grpSpLocks/>
          </p:cNvGrpSpPr>
          <p:nvPr/>
        </p:nvGrpSpPr>
        <p:grpSpPr bwMode="auto">
          <a:xfrm>
            <a:off x="2965450" y="1295400"/>
            <a:ext cx="1135063" cy="833438"/>
            <a:chOff x="1301" y="1152"/>
            <a:chExt cx="715" cy="525"/>
          </a:xfrm>
        </p:grpSpPr>
        <p:sp>
          <p:nvSpPr>
            <p:cNvPr id="10" name="AutoShape 10"/>
            <p:cNvSpPr>
              <a:spLocks noChangeArrowheads="1"/>
            </p:cNvSpPr>
            <p:nvPr/>
          </p:nvSpPr>
          <p:spPr bwMode="gray">
            <a:xfrm>
              <a:off x="1301" y="1152"/>
              <a:ext cx="715" cy="525"/>
            </a:xfrm>
            <a:prstGeom prst="chevron">
              <a:avLst>
                <a:gd name="adj" fmla="val 26973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69804"/>
                    <a:invGamma/>
                  </a:schemeClr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/>
            <a:scene3d>
              <a:camera prst="legacyObliqueBottom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wrap="none" anchor="ctr">
              <a:flatTx/>
            </a:bodyPr>
            <a:lstStyle/>
            <a:p>
              <a:pPr algn="ctr" eaLnBrk="0" hangingPunct="0"/>
              <a:endParaRPr lang="zh-CN" altLang="zh-CN" sz="1400" b="1">
                <a:latin typeface="Verdana" pitchFamily="34" charset="0"/>
                <a:ea typeface="宋体" charset="-122"/>
              </a:endParaRPr>
            </a:p>
          </p:txBody>
        </p:sp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1393" y="1296"/>
              <a:ext cx="575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1600" b="1">
                  <a:latin typeface="Verdana" pitchFamily="34" charset="0"/>
                  <a:ea typeface="宋体" charset="-122"/>
                </a:rPr>
                <a:t>Step 3</a:t>
              </a:r>
            </a:p>
          </p:txBody>
        </p:sp>
      </p:grpSp>
      <p:grpSp>
        <p:nvGrpSpPr>
          <p:cNvPr id="12" name="Group 12"/>
          <p:cNvGrpSpPr>
            <a:grpSpLocks/>
          </p:cNvGrpSpPr>
          <p:nvPr/>
        </p:nvGrpSpPr>
        <p:grpSpPr bwMode="auto">
          <a:xfrm>
            <a:off x="3956050" y="1295400"/>
            <a:ext cx="1135063" cy="833438"/>
            <a:chOff x="1925" y="1152"/>
            <a:chExt cx="715" cy="525"/>
          </a:xfrm>
        </p:grpSpPr>
        <p:sp>
          <p:nvSpPr>
            <p:cNvPr id="13" name="AutoShape 13"/>
            <p:cNvSpPr>
              <a:spLocks noChangeArrowheads="1"/>
            </p:cNvSpPr>
            <p:nvPr/>
          </p:nvSpPr>
          <p:spPr bwMode="gray">
            <a:xfrm>
              <a:off x="1925" y="1152"/>
              <a:ext cx="715" cy="525"/>
            </a:xfrm>
            <a:prstGeom prst="chevron">
              <a:avLst>
                <a:gd name="adj" fmla="val 26973"/>
              </a:avLst>
            </a:prstGeom>
            <a:gradFill rotWithShape="1">
              <a:gsLst>
                <a:gs pos="0">
                  <a:schemeClr val="folHlink"/>
                </a:gs>
                <a:gs pos="100000">
                  <a:schemeClr val="folHlink">
                    <a:gamma/>
                    <a:tint val="69804"/>
                    <a:invGamma/>
                  </a:schemeClr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/>
            <a:scene3d>
              <a:camera prst="legacyObliqueBottom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pPr algn="ctr" eaLnBrk="0" hangingPunct="0"/>
              <a:endParaRPr lang="zh-CN" altLang="zh-CN" sz="1400" b="1">
                <a:latin typeface="Verdana" pitchFamily="34" charset="0"/>
                <a:ea typeface="宋体" charset="-122"/>
              </a:endParaRPr>
            </a:p>
          </p:txBody>
        </p:sp>
        <p:sp>
          <p:nvSpPr>
            <p:cNvPr id="14" name="Text Box 14"/>
            <p:cNvSpPr txBox="1">
              <a:spLocks noChangeArrowheads="1"/>
            </p:cNvSpPr>
            <p:nvPr/>
          </p:nvSpPr>
          <p:spPr bwMode="auto">
            <a:xfrm>
              <a:off x="2065" y="1296"/>
              <a:ext cx="575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1600" b="1">
                  <a:latin typeface="Verdana" pitchFamily="34" charset="0"/>
                  <a:ea typeface="宋体" charset="-122"/>
                </a:rPr>
                <a:t>Step 4</a:t>
              </a:r>
            </a:p>
          </p:txBody>
        </p:sp>
      </p:grpSp>
      <p:grpSp>
        <p:nvGrpSpPr>
          <p:cNvPr id="15" name="Group 15"/>
          <p:cNvGrpSpPr>
            <a:grpSpLocks/>
          </p:cNvGrpSpPr>
          <p:nvPr/>
        </p:nvGrpSpPr>
        <p:grpSpPr bwMode="auto">
          <a:xfrm>
            <a:off x="4946650" y="1295400"/>
            <a:ext cx="1135063" cy="833438"/>
            <a:chOff x="2549" y="1152"/>
            <a:chExt cx="715" cy="525"/>
          </a:xfrm>
        </p:grpSpPr>
        <p:sp>
          <p:nvSpPr>
            <p:cNvPr id="16" name="AutoShape 16"/>
            <p:cNvSpPr>
              <a:spLocks noChangeArrowheads="1"/>
            </p:cNvSpPr>
            <p:nvPr/>
          </p:nvSpPr>
          <p:spPr bwMode="gray">
            <a:xfrm>
              <a:off x="2549" y="1152"/>
              <a:ext cx="715" cy="525"/>
            </a:xfrm>
            <a:prstGeom prst="chevron">
              <a:avLst>
                <a:gd name="adj" fmla="val 26973"/>
              </a:avLst>
            </a:prstGeom>
            <a:gradFill rotWithShape="1">
              <a:gsLst>
                <a:gs pos="0">
                  <a:srgbClr val="002163"/>
                </a:gs>
                <a:gs pos="100000">
                  <a:srgbClr val="5D729C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ObliqueBottom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rgbClr val="002163"/>
              </a:extrusionClr>
            </a:sp3d>
          </p:spPr>
          <p:txBody>
            <a:bodyPr wrap="none" anchor="ctr">
              <a:flatTx/>
            </a:bodyPr>
            <a:lstStyle/>
            <a:p>
              <a:pPr algn="ctr" eaLnBrk="0" hangingPunct="0"/>
              <a:endParaRPr lang="zh-CN" altLang="zh-CN" sz="1400" b="1">
                <a:latin typeface="Verdana" pitchFamily="34" charset="0"/>
                <a:ea typeface="宋体" charset="-122"/>
              </a:endParaRPr>
            </a:p>
          </p:txBody>
        </p:sp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>
              <a:off x="2688" y="1296"/>
              <a:ext cx="575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1600" b="1">
                  <a:solidFill>
                    <a:schemeClr val="bg1"/>
                  </a:solidFill>
                  <a:latin typeface="Verdana" pitchFamily="34" charset="0"/>
                  <a:ea typeface="宋体" charset="-122"/>
                </a:rPr>
                <a:t>Step 5</a:t>
              </a:r>
            </a:p>
          </p:txBody>
        </p:sp>
      </p:grpSp>
      <p:grpSp>
        <p:nvGrpSpPr>
          <p:cNvPr id="18" name="Group 18"/>
          <p:cNvGrpSpPr>
            <a:grpSpLocks/>
          </p:cNvGrpSpPr>
          <p:nvPr/>
        </p:nvGrpSpPr>
        <p:grpSpPr bwMode="auto">
          <a:xfrm>
            <a:off x="5937250" y="1295400"/>
            <a:ext cx="1135063" cy="833438"/>
            <a:chOff x="3173" y="1152"/>
            <a:chExt cx="715" cy="525"/>
          </a:xfrm>
        </p:grpSpPr>
        <p:sp>
          <p:nvSpPr>
            <p:cNvPr id="19" name="AutoShape 19"/>
            <p:cNvSpPr>
              <a:spLocks noChangeArrowheads="1"/>
            </p:cNvSpPr>
            <p:nvPr/>
          </p:nvSpPr>
          <p:spPr bwMode="gray">
            <a:xfrm>
              <a:off x="3173" y="1152"/>
              <a:ext cx="715" cy="525"/>
            </a:xfrm>
            <a:prstGeom prst="chevron">
              <a:avLst>
                <a:gd name="adj" fmla="val 26973"/>
              </a:avLst>
            </a:prstGeom>
            <a:gradFill rotWithShape="1">
              <a:gsLst>
                <a:gs pos="0">
                  <a:srgbClr val="424263"/>
                </a:gs>
                <a:gs pos="100000">
                  <a:srgbClr val="87879C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ObliqueBottom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rgbClr val="424263"/>
              </a:extrusionClr>
            </a:sp3d>
          </p:spPr>
          <p:txBody>
            <a:bodyPr wrap="none" anchor="ctr">
              <a:flatTx/>
            </a:bodyPr>
            <a:lstStyle/>
            <a:p>
              <a:pPr algn="ctr" eaLnBrk="0" hangingPunct="0"/>
              <a:endParaRPr lang="zh-CN" altLang="zh-CN" sz="1400" b="1">
                <a:latin typeface="Verdana" pitchFamily="34" charset="0"/>
                <a:ea typeface="宋体" charset="-122"/>
              </a:endParaRPr>
            </a:p>
          </p:txBody>
        </p:sp>
        <p:sp>
          <p:nvSpPr>
            <p:cNvPr id="20" name="Text Box 20"/>
            <p:cNvSpPr txBox="1">
              <a:spLocks noChangeArrowheads="1"/>
            </p:cNvSpPr>
            <p:nvPr/>
          </p:nvSpPr>
          <p:spPr bwMode="auto">
            <a:xfrm>
              <a:off x="3313" y="1296"/>
              <a:ext cx="575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1600" b="1">
                  <a:solidFill>
                    <a:schemeClr val="bg1"/>
                  </a:solidFill>
                  <a:latin typeface="Verdana" pitchFamily="34" charset="0"/>
                  <a:ea typeface="宋体" charset="-122"/>
                </a:rPr>
                <a:t>Step 6</a:t>
              </a:r>
            </a:p>
          </p:txBody>
        </p:sp>
      </p:grpSp>
      <p:grpSp>
        <p:nvGrpSpPr>
          <p:cNvPr id="21" name="Group 21"/>
          <p:cNvGrpSpPr>
            <a:grpSpLocks/>
          </p:cNvGrpSpPr>
          <p:nvPr/>
        </p:nvGrpSpPr>
        <p:grpSpPr bwMode="auto">
          <a:xfrm>
            <a:off x="6927850" y="1295400"/>
            <a:ext cx="1135063" cy="833438"/>
            <a:chOff x="3797" y="1152"/>
            <a:chExt cx="715" cy="525"/>
          </a:xfrm>
        </p:grpSpPr>
        <p:sp>
          <p:nvSpPr>
            <p:cNvPr id="22" name="AutoShape 22"/>
            <p:cNvSpPr>
              <a:spLocks noChangeArrowheads="1"/>
            </p:cNvSpPr>
            <p:nvPr/>
          </p:nvSpPr>
          <p:spPr bwMode="gray">
            <a:xfrm>
              <a:off x="3797" y="1152"/>
              <a:ext cx="715" cy="525"/>
            </a:xfrm>
            <a:prstGeom prst="chevron">
              <a:avLst>
                <a:gd name="adj" fmla="val 26973"/>
              </a:avLst>
            </a:pr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72941"/>
                    <a:invGamma/>
                  </a:schemeClr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/>
            <a:scene3d>
              <a:camera prst="legacyObliqueBottom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bg2"/>
              </a:extrusionClr>
            </a:sp3d>
          </p:spPr>
          <p:txBody>
            <a:bodyPr wrap="none" anchor="ctr">
              <a:flatTx/>
            </a:bodyPr>
            <a:lstStyle/>
            <a:p>
              <a:pPr algn="ctr" eaLnBrk="0" hangingPunct="0"/>
              <a:endParaRPr lang="zh-CN" altLang="zh-CN" sz="1400" b="1">
                <a:latin typeface="Verdana" pitchFamily="34" charset="0"/>
                <a:ea typeface="宋体" charset="-122"/>
              </a:endParaRPr>
            </a:p>
          </p:txBody>
        </p:sp>
        <p:sp>
          <p:nvSpPr>
            <p:cNvPr id="23" name="Text Box 23"/>
            <p:cNvSpPr txBox="1">
              <a:spLocks noChangeArrowheads="1"/>
            </p:cNvSpPr>
            <p:nvPr/>
          </p:nvSpPr>
          <p:spPr bwMode="auto">
            <a:xfrm>
              <a:off x="3936" y="1296"/>
              <a:ext cx="575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1600" b="1">
                  <a:solidFill>
                    <a:schemeClr val="bg1"/>
                  </a:solidFill>
                  <a:latin typeface="Verdana" pitchFamily="34" charset="0"/>
                  <a:ea typeface="宋体" charset="-122"/>
                </a:rPr>
                <a:t>Step 7</a:t>
              </a:r>
            </a:p>
          </p:txBody>
        </p:sp>
      </p:grpSp>
      <p:sp>
        <p:nvSpPr>
          <p:cNvPr id="24" name="Rectangle 24"/>
          <p:cNvSpPr>
            <a:spLocks noGrp="1" noChangeArrowheads="1"/>
          </p:cNvSpPr>
          <p:nvPr>
            <p:ph type="body" idx="1"/>
          </p:nvPr>
        </p:nvSpPr>
        <p:spPr>
          <a:xfrm>
            <a:off x="762000" y="2362200"/>
            <a:ext cx="7908925" cy="3338513"/>
          </a:xfrm>
          <a:noFill/>
        </p:spPr>
        <p:txBody>
          <a:bodyPr lIns="90488" tIns="44450" rIns="90488" bIns="44450"/>
          <a:lstStyle/>
          <a:p>
            <a:pPr marL="457200" indent="-457200" eaLnBrk="1" hangingPunct="1">
              <a:spcAft>
                <a:spcPts val="600"/>
              </a:spcAft>
              <a:buClr>
                <a:srgbClr val="A50021"/>
              </a:buClr>
              <a:buFontTx/>
              <a:buAutoNum type="arabicPeriod"/>
            </a:pPr>
            <a:r>
              <a:rPr lang="en-US" altLang="zh-CN" sz="2000" dirty="0" smtClean="0">
                <a:ea typeface="宋体" charset="-122"/>
              </a:rPr>
              <a:t>Decide on the product or process characteristic to be assessed </a:t>
            </a:r>
          </a:p>
          <a:p>
            <a:pPr marL="457200" indent="-457200" eaLnBrk="1" hangingPunct="1">
              <a:spcAft>
                <a:spcPts val="600"/>
              </a:spcAft>
              <a:buClr>
                <a:srgbClr val="A50021"/>
              </a:buClr>
              <a:buFontTx/>
              <a:buAutoNum type="arabicPeriod"/>
            </a:pPr>
            <a:r>
              <a:rPr lang="en-US" altLang="zh-CN" sz="2000" dirty="0" smtClean="0">
                <a:ea typeface="宋体" charset="-122"/>
              </a:rPr>
              <a:t>Validate the specification limits</a:t>
            </a:r>
          </a:p>
          <a:p>
            <a:pPr marL="457200" indent="-457200" eaLnBrk="1" hangingPunct="1">
              <a:spcAft>
                <a:spcPts val="600"/>
              </a:spcAft>
              <a:buClr>
                <a:srgbClr val="A50021"/>
              </a:buClr>
              <a:buFontTx/>
              <a:buAutoNum type="arabicPeriod"/>
            </a:pPr>
            <a:r>
              <a:rPr lang="en-US" altLang="zh-CN" sz="2000" dirty="0" smtClean="0">
                <a:ea typeface="宋体" charset="-122"/>
              </a:rPr>
              <a:t>Validate the measurement system</a:t>
            </a:r>
          </a:p>
          <a:p>
            <a:pPr marL="457200" indent="-457200" eaLnBrk="1" hangingPunct="1">
              <a:spcAft>
                <a:spcPts val="600"/>
              </a:spcAft>
              <a:buClr>
                <a:srgbClr val="A50021"/>
              </a:buClr>
              <a:buFontTx/>
              <a:buAutoNum type="arabicPeriod"/>
            </a:pPr>
            <a:r>
              <a:rPr lang="en-US" altLang="zh-CN" sz="2000" dirty="0" smtClean="0">
                <a:ea typeface="宋体" charset="-122"/>
              </a:rPr>
              <a:t>Collect data</a:t>
            </a:r>
          </a:p>
          <a:p>
            <a:pPr marL="457200" indent="-457200" eaLnBrk="1" hangingPunct="1">
              <a:spcAft>
                <a:spcPts val="600"/>
              </a:spcAft>
              <a:buClr>
                <a:srgbClr val="A50021"/>
              </a:buClr>
              <a:buFontTx/>
              <a:buAutoNum type="arabicPeriod"/>
            </a:pPr>
            <a:r>
              <a:rPr lang="en-US" altLang="zh-CN" sz="2000" dirty="0" smtClean="0">
                <a:ea typeface="宋体" charset="-122"/>
              </a:rPr>
              <a:t>Assess data characteristics</a:t>
            </a:r>
          </a:p>
          <a:p>
            <a:pPr marL="457200" indent="-457200" eaLnBrk="1" hangingPunct="1">
              <a:spcAft>
                <a:spcPts val="600"/>
              </a:spcAft>
              <a:buClr>
                <a:srgbClr val="A50021"/>
              </a:buClr>
              <a:buFontTx/>
              <a:buAutoNum type="arabicPeriod"/>
            </a:pPr>
            <a:r>
              <a:rPr lang="en-US" altLang="zh-CN" sz="2000" dirty="0" smtClean="0">
                <a:ea typeface="宋体" charset="-122"/>
              </a:rPr>
              <a:t>Assess process stability </a:t>
            </a:r>
          </a:p>
          <a:p>
            <a:pPr marL="457200" indent="-457200" eaLnBrk="1" hangingPunct="1">
              <a:spcAft>
                <a:spcPts val="600"/>
              </a:spcAft>
              <a:buClr>
                <a:srgbClr val="A50021"/>
              </a:buClr>
              <a:buFontTx/>
              <a:buAutoNum type="arabicPeriod"/>
            </a:pPr>
            <a:r>
              <a:rPr lang="en-US" altLang="zh-CN" sz="2000" dirty="0" smtClean="0">
                <a:ea typeface="宋体" charset="-122"/>
              </a:rPr>
              <a:t>Calculate process capability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b="1" dirty="0" smtClean="0">
                <a:solidFill>
                  <a:schemeClr val="bg1"/>
                </a:solidFill>
                <a:ea typeface="SimSun" pitchFamily="2" charset="-122"/>
              </a:rPr>
              <a:t>Steps for Process Capability Studies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327275" y="1143000"/>
            <a:ext cx="6588125" cy="1905000"/>
          </a:xfrm>
          <a:prstGeom prst="rect">
            <a:avLst/>
          </a:prstGeom>
          <a:noFill/>
        </p:spPr>
        <p:txBody>
          <a:bodyPr/>
          <a:lstStyle/>
          <a:p>
            <a:pPr marL="0" indent="0" eaLnBrk="1" hangingPunct="1">
              <a:lnSpc>
                <a:spcPct val="95000"/>
              </a:lnSpc>
              <a:buFont typeface="Verdana" pitchFamily="34" charset="0"/>
              <a:buNone/>
            </a:pPr>
            <a:r>
              <a:rPr lang="en-US" altLang="zh-CN" sz="2000" b="1" dirty="0" smtClean="0">
                <a:ea typeface="宋体" charset="-122"/>
              </a:rPr>
              <a:t>Decide on the product or process characteristic to be assessed.</a:t>
            </a:r>
          </a:p>
          <a:p>
            <a:pPr marL="540000" lvl="1" indent="-342900" eaLnBrk="1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 typeface="Wingdings" pitchFamily="2" charset="2"/>
              <a:buChar char="Ø"/>
            </a:pPr>
            <a:r>
              <a:rPr lang="en-US" altLang="zh-CN" sz="1600" b="1" i="1" u="sng" dirty="0" smtClean="0">
                <a:solidFill>
                  <a:srgbClr val="A50021"/>
                </a:solidFill>
                <a:ea typeface="宋体" charset="-122"/>
              </a:rPr>
              <a:t>Required</a:t>
            </a:r>
            <a:r>
              <a:rPr lang="en-US" altLang="zh-CN" sz="1600" b="1" i="1" dirty="0" smtClean="0">
                <a:solidFill>
                  <a:srgbClr val="A50021"/>
                </a:solidFill>
                <a:ea typeface="宋体" charset="-122"/>
              </a:rPr>
              <a:t> for all critical characteristics</a:t>
            </a:r>
          </a:p>
          <a:p>
            <a:pPr marL="540000" lvl="1" indent="-342900" eaLnBrk="1" hangingPunct="1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 typeface="Wingdings" pitchFamily="2" charset="2"/>
              <a:buChar char="Ø"/>
            </a:pPr>
            <a:r>
              <a:rPr lang="en-US" altLang="zh-CN" sz="1600" b="1" i="1" dirty="0" smtClean="0">
                <a:solidFill>
                  <a:srgbClr val="A50021"/>
                </a:solidFill>
                <a:ea typeface="宋体" charset="-122"/>
              </a:rPr>
              <a:t>If no critical characteristics exist, Jabil reserves the right to require demonstration of initial process capability on other characteristics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457200" y="1143000"/>
            <a:ext cx="1612900" cy="939800"/>
            <a:chOff x="21" y="1181"/>
            <a:chExt cx="1016" cy="592"/>
          </a:xfrm>
        </p:grpSpPr>
        <p:sp>
          <p:nvSpPr>
            <p:cNvPr id="5" name="AutoShape 5"/>
            <p:cNvSpPr>
              <a:spLocks noChangeArrowheads="1"/>
            </p:cNvSpPr>
            <p:nvPr/>
          </p:nvSpPr>
          <p:spPr bwMode="gray">
            <a:xfrm>
              <a:off x="21" y="1181"/>
              <a:ext cx="1016" cy="592"/>
            </a:xfrm>
            <a:prstGeom prst="chevron">
              <a:avLst>
                <a:gd name="adj" fmla="val 33991"/>
              </a:avLst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39216"/>
                    <a:invGamma/>
                  </a:schemeClr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  <a:scene3d>
              <a:camera prst="legacyObliqueBottom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pPr algn="ctr" eaLnBrk="0" hangingPunct="0"/>
              <a:endParaRPr lang="zh-CN" altLang="zh-CN" sz="1400" b="1">
                <a:latin typeface="Verdana" pitchFamily="34" charset="0"/>
                <a:ea typeface="宋体" charset="-122"/>
              </a:endParaRPr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213" y="1337"/>
              <a:ext cx="690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2000" b="1">
                  <a:latin typeface="Verdana" pitchFamily="34" charset="0"/>
                  <a:ea typeface="宋体" charset="-122"/>
                </a:rPr>
                <a:t>Step 1</a:t>
              </a:r>
            </a:p>
          </p:txBody>
        </p:sp>
      </p:grpSp>
      <p:pic>
        <p:nvPicPr>
          <p:cNvPr id="7" name="Picture 17" descr="YellowDVDsYellowBB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1800" y="2971800"/>
            <a:ext cx="2170113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8" descr="NCRSelfServ2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9725" y="3505200"/>
            <a:ext cx="1484313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3" descr="NCR SelfServ Checkout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81200" y="3886200"/>
            <a:ext cx="1830388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5" descr="NCR SelfServ 34 Drive-up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05400" y="4191000"/>
            <a:ext cx="1543050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1" descr="NCR TouchPort 7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05200" y="3124200"/>
            <a:ext cx="1543050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b="1" dirty="0" smtClean="0">
                <a:solidFill>
                  <a:schemeClr val="bg1"/>
                </a:solidFill>
                <a:ea typeface="SimSun" pitchFamily="2" charset="-122"/>
              </a:rPr>
              <a:t>Steps for Process Capability Studies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743200" y="1371600"/>
            <a:ext cx="54864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22238" indent="-122238">
              <a:lnSpc>
                <a:spcPct val="80000"/>
              </a:lnSpc>
              <a:spcBef>
                <a:spcPct val="30000"/>
              </a:spcBef>
              <a:spcAft>
                <a:spcPct val="30000"/>
              </a:spcAft>
              <a:buClr>
                <a:schemeClr val="bg1"/>
              </a:buClr>
              <a:buFont typeface="Verdana" pitchFamily="34" charset="0"/>
              <a:buNone/>
            </a:pPr>
            <a:r>
              <a:rPr lang="en-US" altLang="zh-CN" sz="2000" b="1" dirty="0">
                <a:solidFill>
                  <a:srgbClr val="232323"/>
                </a:solidFill>
                <a:latin typeface="+mn-lt"/>
                <a:ea typeface="宋体" charset="-122"/>
              </a:rPr>
              <a:t>Validate the specification limits by</a:t>
            </a:r>
          </a:p>
          <a:p>
            <a:pPr marL="122238" indent="-122238">
              <a:lnSpc>
                <a:spcPct val="80000"/>
              </a:lnSpc>
              <a:spcBef>
                <a:spcPct val="30000"/>
              </a:spcBef>
              <a:spcAft>
                <a:spcPct val="30000"/>
              </a:spcAft>
              <a:buClr>
                <a:schemeClr val="bg1"/>
              </a:buClr>
              <a:buFont typeface="Verdana" pitchFamily="34" charset="0"/>
              <a:buNone/>
            </a:pPr>
            <a:r>
              <a:rPr lang="en-US" altLang="zh-CN" sz="2000" b="1" dirty="0">
                <a:solidFill>
                  <a:srgbClr val="232323"/>
                </a:solidFill>
                <a:latin typeface="+mn-lt"/>
                <a:ea typeface="宋体" charset="-122"/>
              </a:rPr>
              <a:t>talking to:</a:t>
            </a:r>
          </a:p>
          <a:p>
            <a:pPr marL="122238" indent="-122238">
              <a:lnSpc>
                <a:spcPct val="80000"/>
              </a:lnSpc>
              <a:spcBef>
                <a:spcPct val="30000"/>
              </a:spcBef>
              <a:spcAft>
                <a:spcPct val="30000"/>
              </a:spcAft>
              <a:buClr>
                <a:schemeClr val="bg1"/>
              </a:buClr>
              <a:buFont typeface="Verdana" pitchFamily="34" charset="0"/>
              <a:buNone/>
            </a:pPr>
            <a:r>
              <a:rPr lang="en-US" altLang="zh-CN" sz="700" dirty="0">
                <a:solidFill>
                  <a:srgbClr val="232323"/>
                </a:solidFill>
                <a:latin typeface="+mn-lt"/>
                <a:ea typeface="宋体" charset="-122"/>
              </a:rPr>
              <a:t> </a:t>
            </a:r>
            <a:endParaRPr lang="en-US" altLang="zh-CN" sz="700" b="1" dirty="0">
              <a:solidFill>
                <a:srgbClr val="232323"/>
              </a:solidFill>
              <a:latin typeface="+mn-lt"/>
              <a:ea typeface="宋体" charset="-122"/>
            </a:endParaRPr>
          </a:p>
          <a:p>
            <a:pPr marL="407988" lvl="1" indent="-171450">
              <a:lnSpc>
                <a:spcPct val="110000"/>
              </a:lnSpc>
              <a:spcBef>
                <a:spcPct val="30000"/>
              </a:spcBef>
              <a:spcAft>
                <a:spcPct val="30000"/>
              </a:spcAft>
              <a:buClr>
                <a:srgbClr val="A50021"/>
              </a:buClr>
              <a:buFontTx/>
              <a:buChar char="–"/>
            </a:pPr>
            <a:r>
              <a:rPr lang="en-US" altLang="zh-CN" sz="1600" b="1" dirty="0">
                <a:solidFill>
                  <a:srgbClr val="232323"/>
                </a:solidFill>
                <a:latin typeface="+mn-lt"/>
                <a:ea typeface="宋体" charset="-122"/>
              </a:rPr>
              <a:t>Customers, suppliers, controlling </a:t>
            </a:r>
            <a:r>
              <a:rPr lang="en-US" altLang="zh-CN" sz="1600" b="1" dirty="0" smtClean="0">
                <a:solidFill>
                  <a:srgbClr val="232323"/>
                </a:solidFill>
                <a:latin typeface="+mn-lt"/>
                <a:ea typeface="宋体" charset="-122"/>
              </a:rPr>
              <a:t>agencies</a:t>
            </a:r>
          </a:p>
          <a:p>
            <a:pPr marL="407988" lvl="1" indent="-171450">
              <a:lnSpc>
                <a:spcPct val="110000"/>
              </a:lnSpc>
              <a:spcBef>
                <a:spcPct val="30000"/>
              </a:spcBef>
              <a:spcAft>
                <a:spcPct val="30000"/>
              </a:spcAft>
              <a:buClr>
                <a:srgbClr val="A50021"/>
              </a:buClr>
              <a:buFontTx/>
              <a:buChar char="–"/>
            </a:pPr>
            <a:endParaRPr lang="en-US" altLang="zh-CN" sz="1600" dirty="0">
              <a:solidFill>
                <a:srgbClr val="232323"/>
              </a:solidFill>
              <a:latin typeface="+mn-lt"/>
              <a:ea typeface="宋体" charset="-122"/>
            </a:endParaRPr>
          </a:p>
          <a:p>
            <a:pPr marL="122238" indent="-122238">
              <a:lnSpc>
                <a:spcPct val="110000"/>
              </a:lnSpc>
              <a:spcBef>
                <a:spcPct val="30000"/>
              </a:spcBef>
              <a:spcAft>
                <a:spcPct val="30000"/>
              </a:spcAft>
              <a:buClr>
                <a:schemeClr val="bg1"/>
              </a:buClr>
              <a:buFont typeface="Verdana" pitchFamily="34" charset="0"/>
              <a:buNone/>
            </a:pPr>
            <a:r>
              <a:rPr lang="en-US" altLang="zh-CN" sz="1800" b="1" dirty="0">
                <a:solidFill>
                  <a:srgbClr val="A50021"/>
                </a:solidFill>
                <a:latin typeface="+mn-lt"/>
                <a:ea typeface="宋体" charset="-122"/>
              </a:rPr>
              <a:t>Why is validation of the specification</a:t>
            </a:r>
          </a:p>
          <a:p>
            <a:pPr marL="122238" indent="-122238">
              <a:lnSpc>
                <a:spcPct val="110000"/>
              </a:lnSpc>
              <a:spcBef>
                <a:spcPct val="30000"/>
              </a:spcBef>
              <a:spcAft>
                <a:spcPct val="30000"/>
              </a:spcAft>
              <a:buClr>
                <a:schemeClr val="bg1"/>
              </a:buClr>
              <a:buFont typeface="Verdana" pitchFamily="34" charset="0"/>
              <a:buNone/>
            </a:pPr>
            <a:r>
              <a:rPr lang="en-US" altLang="zh-CN" sz="1800" b="1" dirty="0">
                <a:solidFill>
                  <a:srgbClr val="A50021"/>
                </a:solidFill>
                <a:latin typeface="+mn-lt"/>
                <a:ea typeface="宋体" charset="-122"/>
              </a:rPr>
              <a:t>limits important?</a:t>
            </a:r>
          </a:p>
          <a:p>
            <a:pPr marL="407988" lvl="1" indent="-171450">
              <a:lnSpc>
                <a:spcPct val="110000"/>
              </a:lnSpc>
              <a:spcBef>
                <a:spcPct val="30000"/>
              </a:spcBef>
              <a:spcAft>
                <a:spcPct val="30000"/>
              </a:spcAft>
              <a:buClr>
                <a:srgbClr val="A50021"/>
              </a:buClr>
              <a:buFontTx/>
              <a:buChar char="–"/>
            </a:pPr>
            <a:r>
              <a:rPr lang="en-US" altLang="zh-CN" sz="1600" b="1" dirty="0">
                <a:solidFill>
                  <a:srgbClr val="232323"/>
                </a:solidFill>
                <a:latin typeface="+mn-lt"/>
                <a:ea typeface="宋体" charset="-122"/>
              </a:rPr>
              <a:t>They may not represent what the customer truly desires/needs.</a:t>
            </a:r>
          </a:p>
          <a:p>
            <a:pPr marL="407988" lvl="1" indent="-171450">
              <a:lnSpc>
                <a:spcPct val="110000"/>
              </a:lnSpc>
              <a:spcBef>
                <a:spcPct val="30000"/>
              </a:spcBef>
              <a:spcAft>
                <a:spcPct val="30000"/>
              </a:spcAft>
              <a:buClr>
                <a:srgbClr val="A50021"/>
              </a:buClr>
              <a:buFontTx/>
              <a:buChar char="–"/>
            </a:pPr>
            <a:r>
              <a:rPr lang="en-US" altLang="zh-CN" sz="1600" b="1" dirty="0">
                <a:solidFill>
                  <a:srgbClr val="232323"/>
                </a:solidFill>
                <a:latin typeface="+mn-lt"/>
                <a:ea typeface="宋体" charset="-122"/>
              </a:rPr>
              <a:t>May contain “guard banding” as a result of past problems or measurement error.</a:t>
            </a:r>
          </a:p>
          <a:p>
            <a:pPr marL="407988" lvl="1" indent="-171450">
              <a:lnSpc>
                <a:spcPct val="110000"/>
              </a:lnSpc>
              <a:spcBef>
                <a:spcPct val="30000"/>
              </a:spcBef>
              <a:spcAft>
                <a:spcPct val="30000"/>
              </a:spcAft>
              <a:buClr>
                <a:srgbClr val="A50021"/>
              </a:buClr>
              <a:buFontTx/>
              <a:buChar char="–"/>
            </a:pPr>
            <a:r>
              <a:rPr lang="en-US" altLang="zh-CN" sz="1600" b="1" dirty="0">
                <a:solidFill>
                  <a:srgbClr val="232323"/>
                </a:solidFill>
                <a:latin typeface="+mn-lt"/>
                <a:ea typeface="宋体" charset="-122"/>
              </a:rPr>
              <a:t>They may be based on previous designs and no longer be valid.</a:t>
            </a:r>
          </a:p>
          <a:p>
            <a:pPr marL="122238" indent="-122238">
              <a:lnSpc>
                <a:spcPct val="110000"/>
              </a:lnSpc>
              <a:spcBef>
                <a:spcPct val="30000"/>
              </a:spcBef>
              <a:spcAft>
                <a:spcPct val="30000"/>
              </a:spcAft>
              <a:buClr>
                <a:schemeClr val="bg1"/>
              </a:buClr>
              <a:buFont typeface="Verdana" pitchFamily="34" charset="0"/>
              <a:buChar char=" "/>
            </a:pPr>
            <a:endParaRPr lang="en-US" altLang="zh-CN" sz="1400" dirty="0">
              <a:solidFill>
                <a:srgbClr val="232323"/>
              </a:solidFill>
              <a:latin typeface="Verdana" pitchFamily="34" charset="0"/>
              <a:ea typeface="宋体" charset="-122"/>
            </a:endParaRP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762000" y="1371600"/>
            <a:ext cx="1651000" cy="952500"/>
            <a:chOff x="872" y="1181"/>
            <a:chExt cx="1040" cy="600"/>
          </a:xfrm>
        </p:grpSpPr>
        <p:sp>
          <p:nvSpPr>
            <p:cNvPr id="5" name="AutoShape 5"/>
            <p:cNvSpPr>
              <a:spLocks noChangeArrowheads="1"/>
            </p:cNvSpPr>
            <p:nvPr/>
          </p:nvSpPr>
          <p:spPr bwMode="ltGray">
            <a:xfrm>
              <a:off x="872" y="1181"/>
              <a:ext cx="1040" cy="600"/>
            </a:xfrm>
            <a:prstGeom prst="chevron">
              <a:avLst>
                <a:gd name="adj" fmla="val 34330"/>
              </a:avLst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tint val="39216"/>
                    <a:invGamma/>
                  </a:schemeClr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  <a:scene3d>
              <a:camera prst="legacyObliqueBottom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accent2"/>
              </a:extrusionClr>
            </a:sp3d>
          </p:spPr>
          <p:txBody>
            <a:bodyPr wrap="none" anchor="ctr">
              <a:flatTx/>
            </a:bodyPr>
            <a:lstStyle/>
            <a:p>
              <a:endParaRPr lang="zh-CN" altLang="zh-CN">
                <a:ea typeface="宋体" charset="-122"/>
              </a:endParaRPr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082" y="1337"/>
              <a:ext cx="690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 sz="2000" b="1">
                  <a:latin typeface="Verdana" pitchFamily="34" charset="0"/>
                  <a:ea typeface="宋体" charset="-122"/>
                </a:rPr>
                <a:t>Step 2</a:t>
              </a:r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b="1" dirty="0" smtClean="0">
                <a:solidFill>
                  <a:schemeClr val="bg1"/>
                </a:solidFill>
                <a:ea typeface="SimSun" pitchFamily="2" charset="-122"/>
              </a:rPr>
              <a:t>Steps for Process Capability Studies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078163" y="1493838"/>
            <a:ext cx="4924425" cy="4964112"/>
          </a:xfrm>
          <a:prstGeom prst="rect">
            <a:avLst/>
          </a:prstGeom>
        </p:spPr>
        <p:txBody>
          <a:bodyPr/>
          <a:lstStyle/>
          <a:p>
            <a:pPr marL="231775" indent="-231775" eaLnBrk="1" hangingPunct="1">
              <a:lnSpc>
                <a:spcPct val="100000"/>
              </a:lnSpc>
              <a:spcBef>
                <a:spcPct val="0"/>
              </a:spcBef>
              <a:buFont typeface="Verdana" pitchFamily="34" charset="0"/>
              <a:buNone/>
            </a:pPr>
            <a:r>
              <a:rPr lang="en-US" altLang="zh-CN" sz="2000" b="1" dirty="0" smtClean="0">
                <a:ea typeface="宋体" charset="-122"/>
              </a:rPr>
              <a:t>Validate the measurement</a:t>
            </a:r>
          </a:p>
          <a:p>
            <a:pPr marL="231775" indent="-231775" eaLnBrk="1" hangingPunct="1">
              <a:lnSpc>
                <a:spcPct val="100000"/>
              </a:lnSpc>
              <a:spcBef>
                <a:spcPct val="0"/>
              </a:spcBef>
              <a:buFont typeface="Verdana" pitchFamily="34" charset="0"/>
              <a:buNone/>
            </a:pPr>
            <a:r>
              <a:rPr lang="en-US" altLang="zh-CN" sz="2000" b="1" dirty="0" smtClean="0">
                <a:ea typeface="宋体" charset="-122"/>
              </a:rPr>
              <a:t>system through the appropriate</a:t>
            </a:r>
          </a:p>
          <a:p>
            <a:pPr marL="231775" indent="-231775" eaLnBrk="1" hangingPunct="1">
              <a:lnSpc>
                <a:spcPct val="100000"/>
              </a:lnSpc>
              <a:spcBef>
                <a:spcPct val="0"/>
              </a:spcBef>
              <a:buFont typeface="Verdana" pitchFamily="34" charset="0"/>
              <a:buNone/>
            </a:pPr>
            <a:r>
              <a:rPr lang="en-US" altLang="zh-CN" sz="2000" b="1" dirty="0" smtClean="0">
                <a:ea typeface="宋体" charset="-122"/>
              </a:rPr>
              <a:t>MSA</a:t>
            </a:r>
          </a:p>
          <a:p>
            <a:pPr marL="231775" indent="-231775" eaLnBrk="1" hangingPunct="1">
              <a:lnSpc>
                <a:spcPct val="100000"/>
              </a:lnSpc>
              <a:spcBef>
                <a:spcPct val="0"/>
              </a:spcBef>
              <a:buFont typeface="Verdana" pitchFamily="34" charset="0"/>
              <a:buNone/>
            </a:pPr>
            <a:endParaRPr lang="en-US" altLang="zh-CN" sz="2000" b="1" dirty="0" smtClean="0">
              <a:ea typeface="宋体" charset="-122"/>
            </a:endParaRPr>
          </a:p>
          <a:p>
            <a:pPr marL="231775" indent="-231775" eaLnBrk="1" hangingPunct="1">
              <a:lnSpc>
                <a:spcPct val="100000"/>
              </a:lnSpc>
              <a:spcBef>
                <a:spcPct val="0"/>
              </a:spcBef>
              <a:buFont typeface="Verdana" pitchFamily="34" charset="0"/>
              <a:buNone/>
            </a:pPr>
            <a:r>
              <a:rPr lang="en-US" altLang="zh-CN" sz="1800" b="1" dirty="0" smtClean="0">
                <a:solidFill>
                  <a:srgbClr val="A50021"/>
                </a:solidFill>
                <a:ea typeface="宋体" charset="-122"/>
              </a:rPr>
              <a:t>Why is validation of the</a:t>
            </a:r>
          </a:p>
          <a:p>
            <a:pPr marL="231775" indent="-231775" eaLnBrk="1" hangingPunct="1">
              <a:lnSpc>
                <a:spcPct val="100000"/>
              </a:lnSpc>
              <a:spcBef>
                <a:spcPct val="0"/>
              </a:spcBef>
              <a:buFont typeface="Verdana" pitchFamily="34" charset="0"/>
              <a:buNone/>
            </a:pPr>
            <a:r>
              <a:rPr lang="en-US" altLang="zh-CN" sz="1800" b="1" dirty="0" smtClean="0">
                <a:solidFill>
                  <a:srgbClr val="A50021"/>
                </a:solidFill>
                <a:ea typeface="宋体" charset="-122"/>
              </a:rPr>
              <a:t>Measurement System important?</a:t>
            </a:r>
          </a:p>
          <a:p>
            <a:pPr marL="508000" lvl="1" indent="-158750" eaLnBrk="1" hangingPunct="1">
              <a:lnSpc>
                <a:spcPct val="100000"/>
              </a:lnSpc>
              <a:spcBef>
                <a:spcPct val="50000"/>
              </a:spcBef>
              <a:buFont typeface="Wingdings" pitchFamily="2" charset="2"/>
              <a:buChar char="Ø"/>
            </a:pPr>
            <a:r>
              <a:rPr lang="en-US" altLang="zh-CN" sz="1600" b="1" dirty="0" smtClean="0">
                <a:ea typeface="宋体" charset="-122"/>
              </a:rPr>
              <a:t>If there is significant error in your measurement system, then decisions are influenced by the error not just the measurements themselves.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795338" y="1524000"/>
            <a:ext cx="1625600" cy="952500"/>
            <a:chOff x="1749" y="1177"/>
            <a:chExt cx="1024" cy="600"/>
          </a:xfrm>
        </p:grpSpPr>
        <p:sp>
          <p:nvSpPr>
            <p:cNvPr id="5" name="AutoShape 5"/>
            <p:cNvSpPr>
              <a:spLocks noChangeArrowheads="1"/>
            </p:cNvSpPr>
            <p:nvPr/>
          </p:nvSpPr>
          <p:spPr bwMode="ltGray">
            <a:xfrm>
              <a:off x="1749" y="1177"/>
              <a:ext cx="1024" cy="600"/>
            </a:xfrm>
            <a:prstGeom prst="chevron">
              <a:avLst>
                <a:gd name="adj" fmla="val 33801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39216"/>
                    <a:invGamma/>
                  </a:schemeClr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  <a:scene3d>
              <a:camera prst="legacyObliqueBottom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zh-CN" altLang="zh-CN">
                <a:ea typeface="宋体" charset="-122"/>
              </a:endParaRPr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1954" y="1337"/>
              <a:ext cx="690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 sz="2000" b="1">
                  <a:latin typeface="Verdana" pitchFamily="34" charset="0"/>
                  <a:ea typeface="宋体" charset="-122"/>
                </a:rPr>
                <a:t>Step 3</a:t>
              </a:r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b="1" dirty="0" smtClean="0">
                <a:solidFill>
                  <a:schemeClr val="bg1"/>
                </a:solidFill>
                <a:ea typeface="SimSun" pitchFamily="2" charset="-122"/>
              </a:rPr>
              <a:t>Steps for Process Capability Studies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135313" y="1447800"/>
            <a:ext cx="5553075" cy="4259263"/>
          </a:xfrm>
          <a:prstGeom prst="rect">
            <a:avLst/>
          </a:prstGeom>
        </p:spPr>
        <p:txBody>
          <a:bodyPr/>
          <a:lstStyle/>
          <a:p>
            <a:pPr eaLnBrk="1" hangingPunct="1">
              <a:spcBef>
                <a:spcPts val="600"/>
              </a:spcBef>
              <a:spcAft>
                <a:spcPts val="600"/>
              </a:spcAft>
              <a:buFont typeface="Verdana" pitchFamily="34" charset="0"/>
              <a:buNone/>
            </a:pPr>
            <a:r>
              <a:rPr lang="en-US" altLang="zh-CN" sz="2000" b="1" dirty="0" smtClean="0">
                <a:ea typeface="宋体" charset="-122"/>
              </a:rPr>
              <a:t>When collecting data, consider the 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Font typeface="Verdana" pitchFamily="34" charset="0"/>
              <a:buNone/>
            </a:pPr>
            <a:r>
              <a:rPr lang="en-US" altLang="zh-CN" sz="2000" b="1" dirty="0" smtClean="0">
                <a:ea typeface="宋体" charset="-122"/>
              </a:rPr>
              <a:t>following:</a:t>
            </a:r>
          </a:p>
          <a:p>
            <a:pPr lvl="1" eaLnBrk="1" hangingPunct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US" altLang="zh-CN" sz="1800" b="1" dirty="0" smtClean="0">
                <a:solidFill>
                  <a:srgbClr val="A50021"/>
                </a:solidFill>
                <a:ea typeface="宋体" charset="-122"/>
              </a:rPr>
              <a:t>Short term data</a:t>
            </a:r>
          </a:p>
          <a:p>
            <a:pPr marL="360000" lvl="2" eaLnBrk="1" hangingPunct="1">
              <a:spcBef>
                <a:spcPts val="600"/>
              </a:spcBef>
              <a:spcAft>
                <a:spcPts val="600"/>
              </a:spcAft>
              <a:buSzPct val="120000"/>
              <a:buFont typeface="Times New Roman" pitchFamily="18" charset="0"/>
              <a:buChar char="»"/>
            </a:pPr>
            <a:r>
              <a:rPr lang="en-US" altLang="zh-CN" sz="1600" b="1" dirty="0" smtClean="0">
                <a:ea typeface="宋体" charset="-122"/>
              </a:rPr>
              <a:t>Free of special causes</a:t>
            </a:r>
          </a:p>
          <a:p>
            <a:pPr marL="360000" lvl="2" eaLnBrk="1" hangingPunct="1">
              <a:spcBef>
                <a:spcPts val="600"/>
              </a:spcBef>
              <a:spcAft>
                <a:spcPts val="600"/>
              </a:spcAft>
              <a:buSzPct val="120000"/>
              <a:buFont typeface="Times New Roman" pitchFamily="18" charset="0"/>
              <a:buChar char="»"/>
            </a:pPr>
            <a:r>
              <a:rPr lang="en-US" altLang="zh-CN" sz="1600" b="1" dirty="0" smtClean="0">
                <a:ea typeface="宋体" charset="-122"/>
              </a:rPr>
              <a:t>Collected across a narrow inference space i.e. one shift, one machine, one operator, etc.. </a:t>
            </a:r>
          </a:p>
          <a:p>
            <a:pPr lvl="1" eaLnBrk="1" hangingPunct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US" altLang="zh-CN" sz="1800" b="1" dirty="0" smtClean="0">
                <a:solidFill>
                  <a:srgbClr val="A50021"/>
                </a:solidFill>
                <a:ea typeface="宋体" charset="-122"/>
              </a:rPr>
              <a:t>Long term data</a:t>
            </a:r>
          </a:p>
          <a:p>
            <a:pPr marL="360000" lvl="2" eaLnBrk="1" hangingPunct="1">
              <a:spcBef>
                <a:spcPts val="600"/>
              </a:spcBef>
              <a:spcAft>
                <a:spcPts val="600"/>
              </a:spcAft>
              <a:buSzPct val="120000"/>
              <a:buFont typeface="Times New Roman" pitchFamily="18" charset="0"/>
              <a:buChar char="»"/>
            </a:pPr>
            <a:r>
              <a:rPr lang="en-US" altLang="zh-CN" sz="1600" b="1" dirty="0" smtClean="0">
                <a:ea typeface="宋体" charset="-122"/>
              </a:rPr>
              <a:t>Subjected to the effects of both random and special cause variation</a:t>
            </a:r>
          </a:p>
          <a:p>
            <a:pPr marL="360000" lvl="2" eaLnBrk="1" hangingPunct="1">
              <a:spcBef>
                <a:spcPts val="600"/>
              </a:spcBef>
              <a:spcAft>
                <a:spcPts val="600"/>
              </a:spcAft>
              <a:buSzPct val="120000"/>
              <a:buFont typeface="Times New Roman" pitchFamily="18" charset="0"/>
              <a:buChar char="»"/>
            </a:pPr>
            <a:r>
              <a:rPr lang="en-US" altLang="zh-CN" sz="1600" b="1" dirty="0" smtClean="0">
                <a:ea typeface="宋体" charset="-122"/>
              </a:rPr>
              <a:t>Collected across a broad inference space i.e. multiple shifts, machines, operators, etc.</a:t>
            </a:r>
          </a:p>
          <a:p>
            <a:pPr lvl="1" eaLnBrk="1" hangingPunct="1">
              <a:buFontTx/>
              <a:buNone/>
            </a:pPr>
            <a:endParaRPr lang="en-US" altLang="zh-CN" sz="1400" b="1" dirty="0" smtClean="0">
              <a:solidFill>
                <a:srgbClr val="A50021"/>
              </a:solidFill>
              <a:ea typeface="宋体" charset="-122"/>
            </a:endParaRP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754063" y="1514475"/>
            <a:ext cx="1689100" cy="965200"/>
            <a:chOff x="2613" y="1173"/>
            <a:chExt cx="1064" cy="608"/>
          </a:xfrm>
        </p:grpSpPr>
        <p:sp>
          <p:nvSpPr>
            <p:cNvPr id="5" name="AutoShape 5"/>
            <p:cNvSpPr>
              <a:spLocks noChangeArrowheads="1"/>
            </p:cNvSpPr>
            <p:nvPr/>
          </p:nvSpPr>
          <p:spPr bwMode="ltGray">
            <a:xfrm>
              <a:off x="2613" y="1173"/>
              <a:ext cx="1064" cy="608"/>
            </a:xfrm>
            <a:prstGeom prst="chevron">
              <a:avLst>
                <a:gd name="adj" fmla="val 34660"/>
              </a:avLst>
            </a:prstGeom>
            <a:gradFill rotWithShape="1">
              <a:gsLst>
                <a:gs pos="0">
                  <a:schemeClr val="folHlink"/>
                </a:gs>
                <a:gs pos="100000">
                  <a:schemeClr val="folHlink">
                    <a:gamma/>
                    <a:tint val="39216"/>
                    <a:invGamma/>
                  </a:schemeClr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  <a:scene3d>
              <a:camera prst="legacyObliqueBottom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zh-CN" altLang="zh-CN">
                <a:ea typeface="宋体" charset="-122"/>
              </a:endParaRPr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2835" y="1337"/>
              <a:ext cx="690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CN" sz="2000" b="1" dirty="0">
                  <a:latin typeface="Verdana" pitchFamily="34" charset="0"/>
                  <a:ea typeface="宋体" charset="-122"/>
                </a:rPr>
                <a:t>Step 4</a:t>
              </a:r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b="1" dirty="0" smtClean="0">
                <a:solidFill>
                  <a:schemeClr val="bg1"/>
                </a:solidFill>
                <a:ea typeface="SimSun" pitchFamily="2" charset="-122"/>
              </a:rPr>
              <a:t>Steps for Process Capability Studies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sp>
        <p:nvSpPr>
          <p:cNvPr id="10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712788" y="2454275"/>
            <a:ext cx="5181600" cy="1355725"/>
          </a:xfrm>
          <a:prstGeom prst="rect">
            <a:avLst/>
          </a:prstGeom>
        </p:spPr>
        <p:txBody>
          <a:bodyPr/>
          <a:lstStyle/>
          <a:p>
            <a:pPr marL="58738" indent="-58738" eaLnBrk="1" hangingPunct="1">
              <a:buFont typeface="Verdana" pitchFamily="34" charset="0"/>
              <a:buNone/>
            </a:pPr>
            <a:r>
              <a:rPr lang="en-US" altLang="zh-CN" sz="1800" b="1" dirty="0" smtClean="0">
                <a:solidFill>
                  <a:srgbClr val="A50021"/>
                </a:solidFill>
                <a:ea typeface="宋体" charset="-122"/>
              </a:rPr>
              <a:t>Examine the shape of your data.</a:t>
            </a:r>
            <a:r>
              <a:rPr lang="en-US" altLang="zh-CN" sz="1800" b="1" dirty="0" smtClean="0">
                <a:ea typeface="宋体" charset="-122"/>
              </a:rPr>
              <a:t> </a:t>
            </a:r>
          </a:p>
          <a:p>
            <a:pPr marL="508000" lvl="1" indent="-161925" eaLnBrk="1" hangingPunct="1">
              <a:buFont typeface="Wingdings" pitchFamily="2" charset="2"/>
              <a:buChar char="Ø"/>
            </a:pPr>
            <a:r>
              <a:rPr lang="en-US" altLang="zh-CN" sz="1600" b="1" dirty="0" smtClean="0">
                <a:ea typeface="宋体" charset="-122"/>
              </a:rPr>
              <a:t>Is it what you would expect? </a:t>
            </a:r>
            <a:br>
              <a:rPr lang="en-US" altLang="zh-CN" sz="1600" b="1" dirty="0" smtClean="0">
                <a:ea typeface="宋体" charset="-122"/>
              </a:rPr>
            </a:br>
            <a:r>
              <a:rPr lang="en-US" altLang="zh-CN" sz="1600" b="1" dirty="0" smtClean="0">
                <a:ea typeface="宋体" charset="-122"/>
              </a:rPr>
              <a:t>If not, investigate.</a:t>
            </a: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/>
          <a:srcRect l="3477" t="5284" r="3477" b="5284"/>
          <a:stretch>
            <a:fillRect/>
          </a:stretch>
        </p:blipFill>
        <p:spPr bwMode="auto">
          <a:xfrm>
            <a:off x="4049713" y="4103688"/>
            <a:ext cx="2444750" cy="15462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4"/>
          <a:srcRect l="3477" t="5280" r="3477" b="5280"/>
          <a:stretch>
            <a:fillRect/>
          </a:stretch>
        </p:blipFill>
        <p:spPr bwMode="auto">
          <a:xfrm>
            <a:off x="5387975" y="2017713"/>
            <a:ext cx="2444750" cy="15478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5"/>
          <a:srcRect l="3496" t="5309" r="3496" b="5309"/>
          <a:stretch>
            <a:fillRect/>
          </a:stretch>
        </p:blipFill>
        <p:spPr bwMode="auto">
          <a:xfrm>
            <a:off x="6583363" y="4111625"/>
            <a:ext cx="2432050" cy="15382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4432300" y="5611813"/>
            <a:ext cx="1620838" cy="33655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69804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600" b="1">
                <a:latin typeface="Verdana" pitchFamily="34" charset="0"/>
              </a:rPr>
              <a:t>Normal Data</a:t>
            </a: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5759450" y="3529013"/>
            <a:ext cx="1716088" cy="33655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66667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600" b="1">
                <a:latin typeface="Verdana" pitchFamily="34" charset="0"/>
              </a:rPr>
              <a:t>Bimodal Data</a:t>
            </a:r>
          </a:p>
        </p:txBody>
      </p:sp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6964363" y="5611813"/>
            <a:ext cx="1679575" cy="33655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0980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600" b="1">
                <a:latin typeface="Verdana" pitchFamily="34" charset="0"/>
              </a:rPr>
              <a:t>Skewed Data</a:t>
            </a: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457200" y="4367213"/>
            <a:ext cx="3273425" cy="1077218"/>
          </a:xfrm>
          <a:prstGeom prst="rect">
            <a:avLst/>
          </a:prstGeom>
          <a:solidFill>
            <a:srgbClr val="A50021">
              <a:alpha val="20000"/>
            </a:srgbClr>
          </a:solidFill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1600" b="1" dirty="0">
                <a:latin typeface="Verdana" pitchFamily="34" charset="0"/>
                <a:ea typeface="宋体" charset="-122"/>
              </a:rPr>
              <a:t>The shape of your data is important for determining which type of Capability Analysis applies.</a:t>
            </a:r>
          </a:p>
        </p:txBody>
      </p:sp>
      <p:grpSp>
        <p:nvGrpSpPr>
          <p:cNvPr id="18" name="Group 11"/>
          <p:cNvGrpSpPr>
            <a:grpSpLocks/>
          </p:cNvGrpSpPr>
          <p:nvPr/>
        </p:nvGrpSpPr>
        <p:grpSpPr bwMode="auto">
          <a:xfrm>
            <a:off x="758825" y="1400175"/>
            <a:ext cx="1684338" cy="965200"/>
            <a:chOff x="3509" y="1165"/>
            <a:chExt cx="1061" cy="608"/>
          </a:xfrm>
        </p:grpSpPr>
        <p:sp>
          <p:nvSpPr>
            <p:cNvPr id="19" name="AutoShape 12"/>
            <p:cNvSpPr>
              <a:spLocks noChangeArrowheads="1"/>
            </p:cNvSpPr>
            <p:nvPr/>
          </p:nvSpPr>
          <p:spPr bwMode="ltGray">
            <a:xfrm>
              <a:off x="3509" y="1165"/>
              <a:ext cx="1048" cy="608"/>
            </a:xfrm>
            <a:prstGeom prst="chevron">
              <a:avLst>
                <a:gd name="adj" fmla="val 34139"/>
              </a:avLst>
            </a:prstGeom>
            <a:gradFill rotWithShape="1">
              <a:gsLst>
                <a:gs pos="0">
                  <a:srgbClr val="354F83"/>
                </a:gs>
                <a:gs pos="100000">
                  <a:srgbClr val="002163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ObliqueBottom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rgbClr val="002163"/>
              </a:extrusionClr>
            </a:sp3d>
          </p:spPr>
          <p:txBody>
            <a:bodyPr wrap="none" anchor="ctr">
              <a:flatTx/>
            </a:bodyPr>
            <a:lstStyle/>
            <a:p>
              <a:endParaRPr lang="zh-CN" altLang="zh-CN">
                <a:ea typeface="宋体" charset="-122"/>
              </a:endParaRPr>
            </a:p>
          </p:txBody>
        </p:sp>
        <p:sp>
          <p:nvSpPr>
            <p:cNvPr id="20" name="Text Box 13"/>
            <p:cNvSpPr txBox="1">
              <a:spLocks noChangeArrowheads="1"/>
            </p:cNvSpPr>
            <p:nvPr/>
          </p:nvSpPr>
          <p:spPr bwMode="auto">
            <a:xfrm>
              <a:off x="3616" y="1337"/>
              <a:ext cx="954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altLang="zh-CN" sz="2000" b="1" dirty="0">
                  <a:solidFill>
                    <a:schemeClr val="bg1"/>
                  </a:solidFill>
                  <a:latin typeface="Verdana" pitchFamily="34" charset="0"/>
                  <a:ea typeface="宋体" charset="-122"/>
                </a:rPr>
                <a:t>Step 5</a:t>
              </a:r>
            </a:p>
          </p:txBody>
        </p:sp>
      </p:grpSp>
      <p:sp>
        <p:nvSpPr>
          <p:cNvPr id="21" name="Text Box 14"/>
          <p:cNvSpPr txBox="1">
            <a:spLocks noChangeArrowheads="1"/>
          </p:cNvSpPr>
          <p:nvPr/>
        </p:nvSpPr>
        <p:spPr bwMode="auto">
          <a:xfrm>
            <a:off x="2600325" y="1352550"/>
            <a:ext cx="4059238" cy="381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 algn="ctr" eaLnBrk="0" hangingPunct="0">
              <a:lnSpc>
                <a:spcPct val="95000"/>
              </a:lnSpc>
              <a:spcBef>
                <a:spcPct val="40000"/>
              </a:spcBef>
              <a:buClr>
                <a:schemeClr val="folHlink"/>
              </a:buClr>
            </a:pPr>
            <a:r>
              <a:rPr lang="en-US" altLang="zh-CN" sz="2000" b="1" dirty="0">
                <a:latin typeface="Verdana" pitchFamily="34" charset="0"/>
                <a:ea typeface="宋体" charset="-122"/>
              </a:rPr>
              <a:t>Assess data characteristics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b="1" dirty="0" smtClean="0">
                <a:solidFill>
                  <a:schemeClr val="bg1"/>
                </a:solidFill>
                <a:ea typeface="SimSun" pitchFamily="2" charset="-122"/>
              </a:rPr>
              <a:t>Steps for Process Capability Studies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25" y="3011488"/>
            <a:ext cx="2895600" cy="1930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86425" y="3011488"/>
            <a:ext cx="2895600" cy="1930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4119563" y="2659063"/>
            <a:ext cx="2895600" cy="3365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CN" sz="1600" b="1">
                <a:solidFill>
                  <a:srgbClr val="A50021"/>
                </a:solidFill>
                <a:latin typeface="Verdana" pitchFamily="34" charset="0"/>
                <a:ea typeface="宋体" charset="-122"/>
              </a:rPr>
              <a:t>Control Chart Examples</a:t>
            </a:r>
          </a:p>
        </p:txBody>
      </p:sp>
      <p:grpSp>
        <p:nvGrpSpPr>
          <p:cNvPr id="6" name="Group 8"/>
          <p:cNvGrpSpPr>
            <a:grpSpLocks/>
          </p:cNvGrpSpPr>
          <p:nvPr/>
        </p:nvGrpSpPr>
        <p:grpSpPr bwMode="auto">
          <a:xfrm>
            <a:off x="760413" y="1320800"/>
            <a:ext cx="1701800" cy="965200"/>
            <a:chOff x="4392" y="1165"/>
            <a:chExt cx="1072" cy="608"/>
          </a:xfrm>
        </p:grpSpPr>
        <p:sp>
          <p:nvSpPr>
            <p:cNvPr id="7" name="AutoShape 9"/>
            <p:cNvSpPr>
              <a:spLocks noChangeArrowheads="1"/>
            </p:cNvSpPr>
            <p:nvPr/>
          </p:nvSpPr>
          <p:spPr bwMode="gray">
            <a:xfrm>
              <a:off x="4392" y="1165"/>
              <a:ext cx="1072" cy="608"/>
            </a:xfrm>
            <a:prstGeom prst="chevron">
              <a:avLst>
                <a:gd name="adj" fmla="val 34920"/>
              </a:avLst>
            </a:prstGeom>
            <a:gradFill rotWithShape="1">
              <a:gsLst>
                <a:gs pos="0">
                  <a:srgbClr val="424263"/>
                </a:gs>
                <a:gs pos="100000">
                  <a:srgbClr val="818197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ObliqueBottom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rgbClr val="424263"/>
              </a:extrusionClr>
            </a:sp3d>
          </p:spPr>
          <p:txBody>
            <a:bodyPr wrap="none" anchor="ctr">
              <a:flatTx/>
            </a:bodyPr>
            <a:lstStyle/>
            <a:p>
              <a:pPr algn="ctr" eaLnBrk="0" hangingPunct="0"/>
              <a:endParaRPr lang="zh-CN" altLang="zh-CN" sz="1400" b="1">
                <a:latin typeface="Verdana" pitchFamily="34" charset="0"/>
                <a:ea typeface="宋体" charset="-122"/>
              </a:endParaRPr>
            </a:p>
          </p:txBody>
        </p:sp>
        <p:sp>
          <p:nvSpPr>
            <p:cNvPr id="8" name="Text Box 10"/>
            <p:cNvSpPr txBox="1">
              <a:spLocks noChangeArrowheads="1"/>
            </p:cNvSpPr>
            <p:nvPr/>
          </p:nvSpPr>
          <p:spPr bwMode="auto">
            <a:xfrm>
              <a:off x="4632" y="1337"/>
              <a:ext cx="690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2000" b="1" dirty="0">
                  <a:solidFill>
                    <a:schemeClr val="bg1"/>
                  </a:solidFill>
                  <a:latin typeface="Verdana" pitchFamily="34" charset="0"/>
                  <a:ea typeface="宋体" charset="-122"/>
                </a:rPr>
                <a:t>Step 6</a:t>
              </a:r>
            </a:p>
          </p:txBody>
        </p:sp>
      </p:grp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365125" y="5378450"/>
            <a:ext cx="2762250" cy="730250"/>
          </a:xfrm>
          <a:prstGeom prst="rect">
            <a:avLst/>
          </a:prstGeom>
          <a:solidFill>
            <a:srgbClr val="A50021">
              <a:alpha val="20000"/>
            </a:srgbClr>
          </a:solidFill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1400" b="1" dirty="0">
                <a:latin typeface="Verdana" pitchFamily="34" charset="0"/>
                <a:ea typeface="宋体" charset="-122"/>
              </a:rPr>
              <a:t>Capability is only valid when the process being studied is stable!</a:t>
            </a:r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2765425" y="1233488"/>
            <a:ext cx="5668963" cy="153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ct val="30000"/>
              </a:spcAft>
              <a:buClr>
                <a:schemeClr val="bg1"/>
              </a:buClr>
              <a:buFont typeface="Verdana" pitchFamily="34" charset="0"/>
              <a:buNone/>
            </a:pPr>
            <a:r>
              <a:rPr lang="en-US" altLang="zh-CN" sz="1800" b="1" dirty="0">
                <a:solidFill>
                  <a:srgbClr val="232323"/>
                </a:solidFill>
                <a:latin typeface="Verdana" pitchFamily="34" charset="0"/>
                <a:ea typeface="宋体" charset="-122"/>
              </a:rPr>
              <a:t>Assess process stability in order to understand how your process behaves over time. Control charts are the recommended tool.</a:t>
            </a: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2943225" y="4916488"/>
            <a:ext cx="2590800" cy="5175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CN" sz="1400" b="1" dirty="0">
                <a:latin typeface="Verdana" pitchFamily="34" charset="0"/>
                <a:ea typeface="宋体" charset="-122"/>
              </a:rPr>
              <a:t>Process is stable and in control</a:t>
            </a: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5610225" y="4916488"/>
            <a:ext cx="2997200" cy="5175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CN" sz="1400" b="1">
                <a:latin typeface="Verdana" pitchFamily="34" charset="0"/>
                <a:ea typeface="宋体" charset="-122"/>
              </a:rPr>
              <a:t>Process is not stable and therefore not in control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b="1" dirty="0" smtClean="0">
                <a:solidFill>
                  <a:schemeClr val="bg1"/>
                </a:solidFill>
                <a:ea typeface="SimSun" pitchFamily="2" charset="-122"/>
              </a:rPr>
              <a:t>Steps for Process Capability Studies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sp>
        <p:nvSpPr>
          <p:cNvPr id="1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901950" y="1400175"/>
            <a:ext cx="5784850" cy="1038225"/>
          </a:xfrm>
          <a:prstGeom prst="rect">
            <a:avLst/>
          </a:prstGeom>
        </p:spPr>
        <p:txBody>
          <a:bodyPr/>
          <a:lstStyle/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buFont typeface="Verdana" pitchFamily="34" charset="0"/>
              <a:buNone/>
            </a:pPr>
            <a:r>
              <a:rPr lang="en-US" altLang="zh-CN" sz="1800" b="1" dirty="0" smtClean="0">
                <a:ea typeface="宋体" charset="-122"/>
              </a:rPr>
              <a:t>Calculate the appropriate statistical metrics in order to determine how the “Voice of the Process” compares to the “Voice of the Customer.”</a:t>
            </a:r>
          </a:p>
          <a:p>
            <a:pPr marL="0" indent="0" eaLnBrk="1" hangingPunct="1">
              <a:lnSpc>
                <a:spcPct val="100000"/>
              </a:lnSpc>
              <a:spcBef>
                <a:spcPct val="0"/>
              </a:spcBef>
            </a:pPr>
            <a:endParaRPr lang="en-US" altLang="zh-CN" sz="1800" b="1" dirty="0" smtClean="0">
              <a:ea typeface="宋体" charset="-122"/>
            </a:endParaRPr>
          </a:p>
          <a:p>
            <a:pPr marL="0" indent="0" eaLnBrk="1" hangingPunct="1">
              <a:buFont typeface="Verdana" pitchFamily="34" charset="0"/>
              <a:buNone/>
            </a:pPr>
            <a:endParaRPr lang="en-US" altLang="zh-CN" sz="1600" dirty="0" smtClean="0">
              <a:ea typeface="宋体" charset="-122"/>
            </a:endParaRPr>
          </a:p>
        </p:txBody>
      </p:sp>
      <p:grpSp>
        <p:nvGrpSpPr>
          <p:cNvPr id="16" name="Group 4"/>
          <p:cNvGrpSpPr>
            <a:grpSpLocks/>
          </p:cNvGrpSpPr>
          <p:nvPr/>
        </p:nvGrpSpPr>
        <p:grpSpPr bwMode="auto">
          <a:xfrm>
            <a:off x="1743075" y="3690938"/>
            <a:ext cx="2209800" cy="1524000"/>
            <a:chOff x="1032" y="2640"/>
            <a:chExt cx="1392" cy="960"/>
          </a:xfrm>
        </p:grpSpPr>
        <p:sp>
          <p:nvSpPr>
            <p:cNvPr id="17" name="Freeform 5"/>
            <p:cNvSpPr>
              <a:spLocks/>
            </p:cNvSpPr>
            <p:nvPr/>
          </p:nvSpPr>
          <p:spPr bwMode="auto">
            <a:xfrm>
              <a:off x="1368" y="2976"/>
              <a:ext cx="720" cy="624"/>
            </a:xfrm>
            <a:custGeom>
              <a:avLst/>
              <a:gdLst>
                <a:gd name="T0" fmla="*/ 0 w 10377"/>
                <a:gd name="T1" fmla="*/ 2 h 4308"/>
                <a:gd name="T2" fmla="*/ 0 w 10377"/>
                <a:gd name="T3" fmla="*/ 2 h 4308"/>
                <a:gd name="T4" fmla="*/ 0 w 10377"/>
                <a:gd name="T5" fmla="*/ 2 h 4308"/>
                <a:gd name="T6" fmla="*/ 0 w 10377"/>
                <a:gd name="T7" fmla="*/ 2 h 4308"/>
                <a:gd name="T8" fmla="*/ 0 w 10377"/>
                <a:gd name="T9" fmla="*/ 2 h 4308"/>
                <a:gd name="T10" fmla="*/ 0 w 10377"/>
                <a:gd name="T11" fmla="*/ 2 h 4308"/>
                <a:gd name="T12" fmla="*/ 0 w 10377"/>
                <a:gd name="T13" fmla="*/ 1 h 4308"/>
                <a:gd name="T14" fmla="*/ 0 w 10377"/>
                <a:gd name="T15" fmla="*/ 1 h 4308"/>
                <a:gd name="T16" fmla="*/ 0 w 10377"/>
                <a:gd name="T17" fmla="*/ 1 h 4308"/>
                <a:gd name="T18" fmla="*/ 0 w 10377"/>
                <a:gd name="T19" fmla="*/ 1 h 4308"/>
                <a:gd name="T20" fmla="*/ 0 w 10377"/>
                <a:gd name="T21" fmla="*/ 1 h 4308"/>
                <a:gd name="T22" fmla="*/ 0 w 10377"/>
                <a:gd name="T23" fmla="*/ 0 h 4308"/>
                <a:gd name="T24" fmla="*/ 0 w 10377"/>
                <a:gd name="T25" fmla="*/ 0 h 4308"/>
                <a:gd name="T26" fmla="*/ 0 w 10377"/>
                <a:gd name="T27" fmla="*/ 0 h 4308"/>
                <a:gd name="T28" fmla="*/ 0 w 10377"/>
                <a:gd name="T29" fmla="*/ 0 h 4308"/>
                <a:gd name="T30" fmla="*/ 0 w 10377"/>
                <a:gd name="T31" fmla="*/ 0 h 4308"/>
                <a:gd name="T32" fmla="*/ 0 w 10377"/>
                <a:gd name="T33" fmla="*/ 0 h 4308"/>
                <a:gd name="T34" fmla="*/ 0 w 10377"/>
                <a:gd name="T35" fmla="*/ 0 h 4308"/>
                <a:gd name="T36" fmla="*/ 0 w 10377"/>
                <a:gd name="T37" fmla="*/ 1 h 4308"/>
                <a:gd name="T38" fmla="*/ 0 w 10377"/>
                <a:gd name="T39" fmla="*/ 1 h 4308"/>
                <a:gd name="T40" fmla="*/ 0 w 10377"/>
                <a:gd name="T41" fmla="*/ 1 h 4308"/>
                <a:gd name="T42" fmla="*/ 0 w 10377"/>
                <a:gd name="T43" fmla="*/ 1 h 4308"/>
                <a:gd name="T44" fmla="*/ 0 w 10377"/>
                <a:gd name="T45" fmla="*/ 1 h 4308"/>
                <a:gd name="T46" fmla="*/ 0 w 10377"/>
                <a:gd name="T47" fmla="*/ 2 h 4308"/>
                <a:gd name="T48" fmla="*/ 0 w 10377"/>
                <a:gd name="T49" fmla="*/ 2 h 4308"/>
                <a:gd name="T50" fmla="*/ 0 w 10377"/>
                <a:gd name="T51" fmla="*/ 2 h 4308"/>
                <a:gd name="T52" fmla="*/ 0 w 10377"/>
                <a:gd name="T53" fmla="*/ 2 h 4308"/>
                <a:gd name="T54" fmla="*/ 0 w 10377"/>
                <a:gd name="T55" fmla="*/ 2 h 4308"/>
                <a:gd name="T56" fmla="*/ 0 w 10377"/>
                <a:gd name="T57" fmla="*/ 2 h 4308"/>
                <a:gd name="T58" fmla="*/ 0 w 10377"/>
                <a:gd name="T59" fmla="*/ 2 h 430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0377"/>
                <a:gd name="T91" fmla="*/ 0 h 4308"/>
                <a:gd name="T92" fmla="*/ 10377 w 10377"/>
                <a:gd name="T93" fmla="*/ 4308 h 430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0377" h="4308">
                  <a:moveTo>
                    <a:pt x="0" y="4271"/>
                  </a:moveTo>
                  <a:lnTo>
                    <a:pt x="358" y="4209"/>
                  </a:lnTo>
                  <a:lnTo>
                    <a:pt x="716" y="4112"/>
                  </a:lnTo>
                  <a:lnTo>
                    <a:pt x="1074" y="3969"/>
                  </a:lnTo>
                  <a:lnTo>
                    <a:pt x="1432" y="3767"/>
                  </a:lnTo>
                  <a:lnTo>
                    <a:pt x="1789" y="3495"/>
                  </a:lnTo>
                  <a:lnTo>
                    <a:pt x="2148" y="3146"/>
                  </a:lnTo>
                  <a:lnTo>
                    <a:pt x="2505" y="2722"/>
                  </a:lnTo>
                  <a:lnTo>
                    <a:pt x="2863" y="2237"/>
                  </a:lnTo>
                  <a:lnTo>
                    <a:pt x="3221" y="1715"/>
                  </a:lnTo>
                  <a:lnTo>
                    <a:pt x="3578" y="1194"/>
                  </a:lnTo>
                  <a:lnTo>
                    <a:pt x="3936" y="718"/>
                  </a:lnTo>
                  <a:lnTo>
                    <a:pt x="4294" y="335"/>
                  </a:lnTo>
                  <a:lnTo>
                    <a:pt x="4652" y="87"/>
                  </a:lnTo>
                  <a:lnTo>
                    <a:pt x="5009" y="0"/>
                  </a:lnTo>
                  <a:lnTo>
                    <a:pt x="5368" y="87"/>
                  </a:lnTo>
                  <a:lnTo>
                    <a:pt x="5725" y="335"/>
                  </a:lnTo>
                  <a:lnTo>
                    <a:pt x="6083" y="718"/>
                  </a:lnTo>
                  <a:lnTo>
                    <a:pt x="6441" y="1194"/>
                  </a:lnTo>
                  <a:lnTo>
                    <a:pt x="6799" y="1715"/>
                  </a:lnTo>
                  <a:lnTo>
                    <a:pt x="7156" y="2237"/>
                  </a:lnTo>
                  <a:lnTo>
                    <a:pt x="7515" y="2722"/>
                  </a:lnTo>
                  <a:lnTo>
                    <a:pt x="7872" y="3146"/>
                  </a:lnTo>
                  <a:lnTo>
                    <a:pt x="8229" y="3495"/>
                  </a:lnTo>
                  <a:lnTo>
                    <a:pt x="8588" y="3767"/>
                  </a:lnTo>
                  <a:lnTo>
                    <a:pt x="8945" y="3969"/>
                  </a:lnTo>
                  <a:lnTo>
                    <a:pt x="9303" y="4112"/>
                  </a:lnTo>
                  <a:lnTo>
                    <a:pt x="9661" y="4209"/>
                  </a:lnTo>
                  <a:lnTo>
                    <a:pt x="10019" y="4271"/>
                  </a:lnTo>
                  <a:lnTo>
                    <a:pt x="10377" y="4308"/>
                  </a:lnTo>
                </a:path>
              </a:pathLst>
            </a:custGeom>
            <a:noFill/>
            <a:ln w="57150" cmpd="sng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Line 6"/>
            <p:cNvSpPr>
              <a:spLocks noChangeShapeType="1"/>
            </p:cNvSpPr>
            <p:nvPr/>
          </p:nvSpPr>
          <p:spPr bwMode="auto">
            <a:xfrm>
              <a:off x="1152" y="2640"/>
              <a:ext cx="0" cy="96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" name="Line 7"/>
            <p:cNvSpPr>
              <a:spLocks noChangeShapeType="1"/>
            </p:cNvSpPr>
            <p:nvPr/>
          </p:nvSpPr>
          <p:spPr bwMode="auto">
            <a:xfrm>
              <a:off x="2304" y="2640"/>
              <a:ext cx="0" cy="96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" name="Line 8"/>
            <p:cNvSpPr>
              <a:spLocks noChangeShapeType="1"/>
            </p:cNvSpPr>
            <p:nvPr/>
          </p:nvSpPr>
          <p:spPr bwMode="auto">
            <a:xfrm>
              <a:off x="1032" y="3600"/>
              <a:ext cx="139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" name="Text Box 9"/>
            <p:cNvSpPr txBox="1">
              <a:spLocks noChangeArrowheads="1"/>
            </p:cNvSpPr>
            <p:nvPr/>
          </p:nvSpPr>
          <p:spPr bwMode="auto">
            <a:xfrm>
              <a:off x="1152" y="2726"/>
              <a:ext cx="1104" cy="1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altLang="zh-CN" sz="1000" b="1">
                  <a:latin typeface="Verdana" pitchFamily="34" charset="0"/>
                  <a:ea typeface="宋体" charset="-122"/>
                </a:rPr>
                <a:t>Specification Limits</a:t>
              </a:r>
            </a:p>
          </p:txBody>
        </p:sp>
        <p:sp>
          <p:nvSpPr>
            <p:cNvPr id="22" name="Line 10"/>
            <p:cNvSpPr>
              <a:spLocks noChangeShapeType="1"/>
            </p:cNvSpPr>
            <p:nvPr/>
          </p:nvSpPr>
          <p:spPr bwMode="auto">
            <a:xfrm>
              <a:off x="1152" y="2880"/>
              <a:ext cx="115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23" name="Group 11"/>
          <p:cNvGrpSpPr>
            <a:grpSpLocks/>
          </p:cNvGrpSpPr>
          <p:nvPr/>
        </p:nvGrpSpPr>
        <p:grpSpPr bwMode="auto">
          <a:xfrm>
            <a:off x="4638675" y="3690938"/>
            <a:ext cx="2933700" cy="1524000"/>
            <a:chOff x="1008" y="288"/>
            <a:chExt cx="1848" cy="960"/>
          </a:xfrm>
        </p:grpSpPr>
        <p:sp>
          <p:nvSpPr>
            <p:cNvPr id="24" name="Freeform 12"/>
            <p:cNvSpPr>
              <a:spLocks/>
            </p:cNvSpPr>
            <p:nvPr/>
          </p:nvSpPr>
          <p:spPr bwMode="auto">
            <a:xfrm>
              <a:off x="1152" y="624"/>
              <a:ext cx="1584" cy="624"/>
            </a:xfrm>
            <a:custGeom>
              <a:avLst/>
              <a:gdLst>
                <a:gd name="T0" fmla="*/ 0 w 10377"/>
                <a:gd name="T1" fmla="*/ 2 h 4308"/>
                <a:gd name="T2" fmla="*/ 0 w 10377"/>
                <a:gd name="T3" fmla="*/ 2 h 4308"/>
                <a:gd name="T4" fmla="*/ 0 w 10377"/>
                <a:gd name="T5" fmla="*/ 2 h 4308"/>
                <a:gd name="T6" fmla="*/ 1 w 10377"/>
                <a:gd name="T7" fmla="*/ 2 h 4308"/>
                <a:gd name="T8" fmla="*/ 1 w 10377"/>
                <a:gd name="T9" fmla="*/ 2 h 4308"/>
                <a:gd name="T10" fmla="*/ 1 w 10377"/>
                <a:gd name="T11" fmla="*/ 2 h 4308"/>
                <a:gd name="T12" fmla="*/ 1 w 10377"/>
                <a:gd name="T13" fmla="*/ 1 h 4308"/>
                <a:gd name="T14" fmla="*/ 1 w 10377"/>
                <a:gd name="T15" fmla="*/ 1 h 4308"/>
                <a:gd name="T16" fmla="*/ 2 w 10377"/>
                <a:gd name="T17" fmla="*/ 1 h 4308"/>
                <a:gd name="T18" fmla="*/ 2 w 10377"/>
                <a:gd name="T19" fmla="*/ 1 h 4308"/>
                <a:gd name="T20" fmla="*/ 2 w 10377"/>
                <a:gd name="T21" fmla="*/ 1 h 4308"/>
                <a:gd name="T22" fmla="*/ 2 w 10377"/>
                <a:gd name="T23" fmla="*/ 0 h 4308"/>
                <a:gd name="T24" fmla="*/ 2 w 10377"/>
                <a:gd name="T25" fmla="*/ 0 h 4308"/>
                <a:gd name="T26" fmla="*/ 2 w 10377"/>
                <a:gd name="T27" fmla="*/ 0 h 4308"/>
                <a:gd name="T28" fmla="*/ 3 w 10377"/>
                <a:gd name="T29" fmla="*/ 0 h 4308"/>
                <a:gd name="T30" fmla="*/ 3 w 10377"/>
                <a:gd name="T31" fmla="*/ 0 h 4308"/>
                <a:gd name="T32" fmla="*/ 3 w 10377"/>
                <a:gd name="T33" fmla="*/ 0 h 4308"/>
                <a:gd name="T34" fmla="*/ 3 w 10377"/>
                <a:gd name="T35" fmla="*/ 0 h 4308"/>
                <a:gd name="T36" fmla="*/ 4 w 10377"/>
                <a:gd name="T37" fmla="*/ 1 h 4308"/>
                <a:gd name="T38" fmla="*/ 4 w 10377"/>
                <a:gd name="T39" fmla="*/ 1 h 4308"/>
                <a:gd name="T40" fmla="*/ 4 w 10377"/>
                <a:gd name="T41" fmla="*/ 1 h 4308"/>
                <a:gd name="T42" fmla="*/ 4 w 10377"/>
                <a:gd name="T43" fmla="*/ 1 h 4308"/>
                <a:gd name="T44" fmla="*/ 4 w 10377"/>
                <a:gd name="T45" fmla="*/ 1 h 4308"/>
                <a:gd name="T46" fmla="*/ 4 w 10377"/>
                <a:gd name="T47" fmla="*/ 2 h 4308"/>
                <a:gd name="T48" fmla="*/ 5 w 10377"/>
                <a:gd name="T49" fmla="*/ 2 h 4308"/>
                <a:gd name="T50" fmla="*/ 5 w 10377"/>
                <a:gd name="T51" fmla="*/ 2 h 4308"/>
                <a:gd name="T52" fmla="*/ 5 w 10377"/>
                <a:gd name="T53" fmla="*/ 2 h 4308"/>
                <a:gd name="T54" fmla="*/ 5 w 10377"/>
                <a:gd name="T55" fmla="*/ 2 h 4308"/>
                <a:gd name="T56" fmla="*/ 5 w 10377"/>
                <a:gd name="T57" fmla="*/ 2 h 4308"/>
                <a:gd name="T58" fmla="*/ 6 w 10377"/>
                <a:gd name="T59" fmla="*/ 2 h 430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0377"/>
                <a:gd name="T91" fmla="*/ 0 h 4308"/>
                <a:gd name="T92" fmla="*/ 10377 w 10377"/>
                <a:gd name="T93" fmla="*/ 4308 h 430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0377" h="4308">
                  <a:moveTo>
                    <a:pt x="0" y="4271"/>
                  </a:moveTo>
                  <a:lnTo>
                    <a:pt x="358" y="4209"/>
                  </a:lnTo>
                  <a:lnTo>
                    <a:pt x="716" y="4112"/>
                  </a:lnTo>
                  <a:lnTo>
                    <a:pt x="1074" y="3969"/>
                  </a:lnTo>
                  <a:lnTo>
                    <a:pt x="1432" y="3767"/>
                  </a:lnTo>
                  <a:lnTo>
                    <a:pt x="1789" y="3495"/>
                  </a:lnTo>
                  <a:lnTo>
                    <a:pt x="2148" y="3146"/>
                  </a:lnTo>
                  <a:lnTo>
                    <a:pt x="2505" y="2722"/>
                  </a:lnTo>
                  <a:lnTo>
                    <a:pt x="2863" y="2237"/>
                  </a:lnTo>
                  <a:lnTo>
                    <a:pt x="3221" y="1715"/>
                  </a:lnTo>
                  <a:lnTo>
                    <a:pt x="3578" y="1194"/>
                  </a:lnTo>
                  <a:lnTo>
                    <a:pt x="3936" y="718"/>
                  </a:lnTo>
                  <a:lnTo>
                    <a:pt x="4294" y="335"/>
                  </a:lnTo>
                  <a:lnTo>
                    <a:pt x="4652" y="87"/>
                  </a:lnTo>
                  <a:lnTo>
                    <a:pt x="5009" y="0"/>
                  </a:lnTo>
                  <a:lnTo>
                    <a:pt x="5368" y="87"/>
                  </a:lnTo>
                  <a:lnTo>
                    <a:pt x="5725" y="335"/>
                  </a:lnTo>
                  <a:lnTo>
                    <a:pt x="6083" y="718"/>
                  </a:lnTo>
                  <a:lnTo>
                    <a:pt x="6441" y="1194"/>
                  </a:lnTo>
                  <a:lnTo>
                    <a:pt x="6799" y="1715"/>
                  </a:lnTo>
                  <a:lnTo>
                    <a:pt x="7156" y="2237"/>
                  </a:lnTo>
                  <a:lnTo>
                    <a:pt x="7515" y="2722"/>
                  </a:lnTo>
                  <a:lnTo>
                    <a:pt x="7872" y="3146"/>
                  </a:lnTo>
                  <a:lnTo>
                    <a:pt x="8229" y="3495"/>
                  </a:lnTo>
                  <a:lnTo>
                    <a:pt x="8588" y="3767"/>
                  </a:lnTo>
                  <a:lnTo>
                    <a:pt x="8945" y="3969"/>
                  </a:lnTo>
                  <a:lnTo>
                    <a:pt x="9303" y="4112"/>
                  </a:lnTo>
                  <a:lnTo>
                    <a:pt x="9661" y="4209"/>
                  </a:lnTo>
                  <a:lnTo>
                    <a:pt x="10019" y="4271"/>
                  </a:lnTo>
                  <a:lnTo>
                    <a:pt x="10377" y="4308"/>
                  </a:lnTo>
                </a:path>
              </a:pathLst>
            </a:custGeom>
            <a:noFill/>
            <a:ln w="57150" cmpd="sng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Line 13"/>
            <p:cNvSpPr>
              <a:spLocks noChangeShapeType="1"/>
            </p:cNvSpPr>
            <p:nvPr/>
          </p:nvSpPr>
          <p:spPr bwMode="auto">
            <a:xfrm>
              <a:off x="1152" y="288"/>
              <a:ext cx="0" cy="96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6" name="Line 14"/>
            <p:cNvSpPr>
              <a:spLocks noChangeShapeType="1"/>
            </p:cNvSpPr>
            <p:nvPr/>
          </p:nvSpPr>
          <p:spPr bwMode="auto">
            <a:xfrm>
              <a:off x="2304" y="288"/>
              <a:ext cx="0" cy="96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7" name="Line 15"/>
            <p:cNvSpPr>
              <a:spLocks noChangeShapeType="1"/>
            </p:cNvSpPr>
            <p:nvPr/>
          </p:nvSpPr>
          <p:spPr bwMode="auto">
            <a:xfrm>
              <a:off x="1008" y="1248"/>
              <a:ext cx="184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" name="Text Box 16"/>
            <p:cNvSpPr txBox="1">
              <a:spLocks noChangeArrowheads="1"/>
            </p:cNvSpPr>
            <p:nvPr/>
          </p:nvSpPr>
          <p:spPr bwMode="auto">
            <a:xfrm>
              <a:off x="1152" y="374"/>
              <a:ext cx="1104" cy="1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altLang="zh-CN" sz="1000" b="1">
                  <a:latin typeface="Verdana" pitchFamily="34" charset="0"/>
                  <a:ea typeface="宋体" charset="-122"/>
                </a:rPr>
                <a:t>Specification Limits</a:t>
              </a:r>
            </a:p>
          </p:txBody>
        </p:sp>
        <p:sp>
          <p:nvSpPr>
            <p:cNvPr id="29" name="Line 17"/>
            <p:cNvSpPr>
              <a:spLocks noChangeShapeType="1"/>
            </p:cNvSpPr>
            <p:nvPr/>
          </p:nvSpPr>
          <p:spPr bwMode="auto">
            <a:xfrm>
              <a:off x="1152" y="528"/>
              <a:ext cx="115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30" name="Group 20"/>
          <p:cNvGrpSpPr>
            <a:grpSpLocks/>
          </p:cNvGrpSpPr>
          <p:nvPr/>
        </p:nvGrpSpPr>
        <p:grpSpPr bwMode="auto">
          <a:xfrm>
            <a:off x="815975" y="1397000"/>
            <a:ext cx="1684338" cy="965200"/>
            <a:chOff x="523" y="1296"/>
            <a:chExt cx="1061" cy="608"/>
          </a:xfrm>
        </p:grpSpPr>
        <p:sp>
          <p:nvSpPr>
            <p:cNvPr id="31" name="AutoShape 21"/>
            <p:cNvSpPr>
              <a:spLocks noChangeArrowheads="1"/>
            </p:cNvSpPr>
            <p:nvPr/>
          </p:nvSpPr>
          <p:spPr bwMode="ltGray">
            <a:xfrm>
              <a:off x="523" y="1296"/>
              <a:ext cx="1048" cy="608"/>
            </a:xfrm>
            <a:prstGeom prst="chevron">
              <a:avLst>
                <a:gd name="adj" fmla="val 34139"/>
              </a:avLst>
            </a:pr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79216"/>
                    <a:invGamma/>
                  </a:schemeClr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/>
            <a:scene3d>
              <a:camera prst="legacyObliqueBottom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chemeClr val="bg2"/>
              </a:extrusionClr>
            </a:sp3d>
          </p:spPr>
          <p:txBody>
            <a:bodyPr wrap="none" anchor="ctr">
              <a:flatTx/>
            </a:bodyPr>
            <a:lstStyle/>
            <a:p>
              <a:endParaRPr lang="zh-CN" altLang="zh-CN">
                <a:ea typeface="宋体" charset="-122"/>
              </a:endParaRPr>
            </a:p>
          </p:txBody>
        </p:sp>
        <p:sp>
          <p:nvSpPr>
            <p:cNvPr id="32" name="Text Box 22"/>
            <p:cNvSpPr txBox="1">
              <a:spLocks noChangeArrowheads="1"/>
            </p:cNvSpPr>
            <p:nvPr/>
          </p:nvSpPr>
          <p:spPr bwMode="auto">
            <a:xfrm>
              <a:off x="630" y="1468"/>
              <a:ext cx="954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altLang="zh-CN" sz="2000" b="1" dirty="0">
                  <a:solidFill>
                    <a:schemeClr val="bg1"/>
                  </a:solidFill>
                  <a:latin typeface="Verdana" pitchFamily="34" charset="0"/>
                  <a:ea typeface="宋体" charset="-122"/>
                </a:rPr>
                <a:t>Step 7</a:t>
              </a:r>
            </a:p>
          </p:txBody>
        </p:sp>
      </p:grpSp>
      <p:sp>
        <p:nvSpPr>
          <p:cNvPr id="33" name="Text Box 23"/>
          <p:cNvSpPr txBox="1">
            <a:spLocks noChangeArrowheads="1"/>
          </p:cNvSpPr>
          <p:nvPr/>
        </p:nvSpPr>
        <p:spPr bwMode="auto">
          <a:xfrm>
            <a:off x="1936750" y="2995613"/>
            <a:ext cx="4816475" cy="911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19100" indent="-419100" algn="ctr" eaLnBrk="0" hangingPunct="0">
              <a:buClr>
                <a:schemeClr val="folHlink"/>
              </a:buClr>
            </a:pPr>
            <a:r>
              <a:rPr lang="en-US" altLang="zh-CN" sz="1600" dirty="0">
                <a:latin typeface="Verdana" pitchFamily="34" charset="0"/>
                <a:ea typeface="宋体" charset="-122"/>
              </a:rPr>
              <a:t>Capability Metrics: PPM, DPMO, Cp, Cpk, Pp, </a:t>
            </a:r>
          </a:p>
          <a:p>
            <a:pPr marL="419100" indent="-419100" algn="ctr" eaLnBrk="0" hangingPunct="0">
              <a:buClr>
                <a:schemeClr val="folHlink"/>
              </a:buClr>
            </a:pPr>
            <a:r>
              <a:rPr lang="en-US" altLang="zh-CN" sz="1600" dirty="0">
                <a:latin typeface="Verdana" pitchFamily="34" charset="0"/>
                <a:ea typeface="宋体" charset="-122"/>
              </a:rPr>
              <a:t>&amp; Ppk ; Sigma Levels (Z Scores)</a:t>
            </a:r>
          </a:p>
          <a:p>
            <a:pPr marL="419100" indent="-419100" algn="ctr" eaLnBrk="0" hangingPunct="0">
              <a:lnSpc>
                <a:spcPct val="95000"/>
              </a:lnSpc>
              <a:spcBef>
                <a:spcPct val="40000"/>
              </a:spcBef>
              <a:buClr>
                <a:schemeClr val="folHlink"/>
              </a:buClr>
            </a:pPr>
            <a:endParaRPr lang="en-US" altLang="zh-CN" sz="1600" b="1" dirty="0">
              <a:solidFill>
                <a:schemeClr val="folHlink"/>
              </a:solidFill>
              <a:latin typeface="Verdana" pitchFamily="34" charset="0"/>
              <a:ea typeface="宋体" charset="-122"/>
            </a:endParaRPr>
          </a:p>
        </p:txBody>
      </p:sp>
      <p:sp>
        <p:nvSpPr>
          <p:cNvPr id="34" name="Text Box 18"/>
          <p:cNvSpPr txBox="1">
            <a:spLocks noChangeArrowheads="1"/>
          </p:cNvSpPr>
          <p:nvPr/>
        </p:nvSpPr>
        <p:spPr bwMode="auto">
          <a:xfrm>
            <a:off x="1743075" y="5214938"/>
            <a:ext cx="2282825" cy="3365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1600" b="1" dirty="0">
                <a:latin typeface="Verdana" pitchFamily="34" charset="0"/>
                <a:ea typeface="宋体" charset="-122"/>
              </a:rPr>
              <a:t>Process is capable</a:t>
            </a:r>
          </a:p>
        </p:txBody>
      </p:sp>
      <p:sp>
        <p:nvSpPr>
          <p:cNvPr id="35" name="Text Box 19"/>
          <p:cNvSpPr txBox="1">
            <a:spLocks noChangeArrowheads="1"/>
          </p:cNvSpPr>
          <p:nvPr/>
        </p:nvSpPr>
        <p:spPr bwMode="auto">
          <a:xfrm>
            <a:off x="4714875" y="5214938"/>
            <a:ext cx="2728913" cy="3365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1600" b="1" dirty="0">
                <a:latin typeface="Verdana" pitchFamily="34" charset="0"/>
                <a:ea typeface="宋体" charset="-122"/>
              </a:rPr>
              <a:t>Process is not capable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b="1" dirty="0" smtClean="0">
                <a:solidFill>
                  <a:schemeClr val="bg1"/>
                </a:solidFill>
                <a:ea typeface="SimSun" pitchFamily="2" charset="-122"/>
              </a:rPr>
              <a:t>Process Capability Studies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216900" cy="5105400"/>
          </a:xfrm>
        </p:spPr>
        <p:txBody>
          <a:bodyPr/>
          <a:lstStyle/>
          <a:p>
            <a:pPr marL="0" eaLnBrk="1" hangingPunct="1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sz="2000" b="1" dirty="0" smtClean="0"/>
              <a:t>The initial process study should be focused on </a:t>
            </a:r>
            <a:r>
              <a:rPr lang="en-US" sz="2000" b="1" i="1" u="sng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variable</a:t>
            </a:r>
            <a:r>
              <a:rPr lang="en-US" sz="2000" b="1" dirty="0" smtClean="0"/>
              <a:t>, not attribute data</a:t>
            </a:r>
          </a:p>
          <a:p>
            <a:pPr lvl="1" eaLnBrk="1" hangingPunct="1"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 typeface="Wingdings" pitchFamily="2" charset="2"/>
              <a:buChar char="Ø"/>
              <a:defRPr/>
            </a:pPr>
            <a:r>
              <a:rPr lang="en-US" sz="1600" b="1" dirty="0" smtClean="0">
                <a:solidFill>
                  <a:srgbClr val="4514FA"/>
                </a:solidFill>
              </a:rPr>
              <a:t>Assembly errors, test failures, and surface defects are examples of attribute data, which is important to understand, but is not covered in this initial study</a:t>
            </a:r>
          </a:p>
          <a:p>
            <a:pPr lvl="1" eaLnBrk="1" hangingPunct="1"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 typeface="Wingdings" pitchFamily="2" charset="2"/>
              <a:buChar char="Ø"/>
              <a:defRPr/>
            </a:pPr>
            <a:r>
              <a:rPr lang="en-US" sz="1600" b="1" dirty="0" smtClean="0"/>
              <a:t>To understand the performance of characteristics monitored by attribute data will require more data collected over time</a:t>
            </a:r>
          </a:p>
          <a:p>
            <a:pPr lvl="1" eaLnBrk="1" hangingPunct="1"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 typeface="Wingdings" pitchFamily="2" charset="2"/>
              <a:buChar char="Ø"/>
              <a:defRPr/>
            </a:pPr>
            <a:r>
              <a:rPr lang="en-US" sz="1600" b="1" dirty="0" smtClean="0">
                <a:solidFill>
                  <a:srgbClr val="4514FA"/>
                </a:solidFill>
              </a:rPr>
              <a:t>Unless approved by an authorized Jabil representative, </a:t>
            </a:r>
            <a:r>
              <a:rPr lang="en-US" sz="1600" b="1" i="1" u="sng" dirty="0" smtClean="0">
                <a:solidFill>
                  <a:srgbClr val="4514FA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attribute data are not acceptable for PPAP submission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057400" y="5181600"/>
            <a:ext cx="4953000" cy="533400"/>
            <a:chOff x="2840" y="3650"/>
            <a:chExt cx="2821" cy="436"/>
          </a:xfrm>
        </p:grpSpPr>
        <p:sp>
          <p:nvSpPr>
            <p:cNvPr id="5" name="AutoShape 5"/>
            <p:cNvSpPr>
              <a:spLocks noChangeArrowheads="1"/>
            </p:cNvSpPr>
            <p:nvPr/>
          </p:nvSpPr>
          <p:spPr bwMode="gray">
            <a:xfrm>
              <a:off x="2840" y="3650"/>
              <a:ext cx="2821" cy="436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hlink">
                    <a:gamma/>
                    <a:tint val="69804"/>
                    <a:invGamma/>
                  </a:schemeClr>
                </a:gs>
                <a:gs pos="100000">
                  <a:schemeClr val="hlink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outerShdw dist="81320" dir="2319588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zh-CN" altLang="zh-CN">
                <a:ea typeface="宋体" charset="-122"/>
              </a:endParaRP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gray">
            <a:xfrm>
              <a:off x="2903" y="3707"/>
              <a:ext cx="2713" cy="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  <a:buClr>
                  <a:srgbClr val="1F3F5F"/>
                </a:buClr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Verdana" pitchFamily="34" charset="0"/>
                </a:rPr>
                <a:t>Focus on </a:t>
              </a:r>
              <a:r>
                <a:rPr lang="en-US" sz="2000" b="1" i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rPr>
                <a:t>variable</a:t>
              </a:r>
              <a:r>
                <a:rPr lang="en-US" sz="2000" b="1" dirty="0">
                  <a:solidFill>
                    <a:schemeClr val="bg1"/>
                  </a:solidFill>
                  <a:latin typeface="Verdana" pitchFamily="34" charset="0"/>
                </a:rPr>
                <a:t> data</a:t>
              </a:r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宋体" charset="-122"/>
              </a:rPr>
              <a:t>Capability Indices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graphicFrame>
        <p:nvGraphicFramePr>
          <p:cNvPr id="3" name="Group 46"/>
          <p:cNvGraphicFramePr>
            <a:graphicFrameLocks noGrp="1"/>
          </p:cNvGraphicFramePr>
          <p:nvPr/>
        </p:nvGraphicFramePr>
        <p:xfrm>
          <a:off x="457200" y="1295400"/>
          <a:ext cx="8229600" cy="4630420"/>
        </p:xfrm>
        <a:graphic>
          <a:graphicData uri="http://schemas.openxmlformats.org/drawingml/2006/table">
            <a:tbl>
              <a:tblPr/>
              <a:tblGrid>
                <a:gridCol w="1444625"/>
                <a:gridCol w="1916113"/>
                <a:gridCol w="4868862"/>
              </a:tblGrid>
              <a:tr h="635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2323"/>
                          </a:solidFill>
                          <a:effectLst/>
                          <a:latin typeface="Verdana" pitchFamily="34" charset="0"/>
                          <a:ea typeface="宋体" charset="-122"/>
                          <a:cs typeface="Arial" charset="0"/>
                        </a:rPr>
                        <a:t>Capability Index</a:t>
                      </a:r>
                    </a:p>
                  </a:txBody>
                  <a:tcPr marL="45720" marR="4572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CCFF"/>
                        </a:gs>
                        <a:gs pos="100000">
                          <a:srgbClr val="C5E2FF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2323"/>
                          </a:solidFill>
                          <a:effectLst/>
                          <a:latin typeface="Verdana" pitchFamily="34" charset="0"/>
                          <a:ea typeface="宋体" charset="-122"/>
                          <a:cs typeface="Arial" charset="0"/>
                        </a:rPr>
                        <a:t>Formula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CCFF"/>
                        </a:gs>
                        <a:gs pos="100000">
                          <a:srgbClr val="C5E2FF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2323"/>
                          </a:solidFill>
                          <a:effectLst/>
                          <a:latin typeface="Verdana" pitchFamily="34" charset="0"/>
                          <a:ea typeface="宋体" charset="-122"/>
                          <a:cs typeface="Arial" charset="0"/>
                        </a:rPr>
                        <a:t>What it shows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CCFF"/>
                        </a:gs>
                        <a:gs pos="100000">
                          <a:srgbClr val="C5E2FF"/>
                        </a:gs>
                      </a:gsLst>
                      <a:lin ang="5400000" scaled="1"/>
                    </a:gradFill>
                  </a:tcPr>
                </a:tc>
              </a:tr>
              <a:tr h="977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2323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C</a:t>
                      </a:r>
                      <a:r>
                        <a:rPr kumimoji="0" lang="en-US" altLang="zh-CN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232323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p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232323"/>
                        </a:solidFill>
                        <a:effectLst/>
                        <a:latin typeface="Verdana" pitchFamily="34" charset="0"/>
                        <a:ea typeface="宋体" charset="-122"/>
                        <a:cs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Verdana" pitchFamily="34" charset="0"/>
                        <a:buChar char=" "/>
                        <a:tabLst/>
                      </a:pPr>
                      <a:r>
                        <a:rPr kumimoji="0" lang="en-US" altLang="zh-CN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2323"/>
                          </a:solidFill>
                          <a:effectLst/>
                          <a:latin typeface="Verdana" pitchFamily="34" charset="0"/>
                          <a:ea typeface="宋体" charset="-122"/>
                          <a:cs typeface="Arial" charset="0"/>
                        </a:rPr>
                        <a:t>Relates short term (within subgroup) standard deviation to tolerance</a:t>
                      </a:r>
                    </a:p>
                    <a:p>
                      <a:pPr marL="114300" marR="0" lvl="0" indent="-11430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Verdana" pitchFamily="34" charset="0"/>
                        <a:buChar char=" "/>
                        <a:tabLst/>
                      </a:pPr>
                      <a:r>
                        <a:rPr kumimoji="0" lang="en-US" altLang="zh-CN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2323"/>
                          </a:solidFill>
                          <a:effectLst/>
                          <a:latin typeface="Verdana" pitchFamily="34" charset="0"/>
                          <a:ea typeface="宋体" charset="-122"/>
                          <a:cs typeface="Arial" charset="0"/>
                        </a:rPr>
                        <a:t>Sometimes called “Entitlement,” meaning it is the best the current process can do, if centered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7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2323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C</a:t>
                      </a:r>
                      <a:r>
                        <a:rPr kumimoji="0" lang="en-US" altLang="zh-CN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232323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pk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232323"/>
                        </a:solidFill>
                        <a:effectLst/>
                        <a:latin typeface="Verdana" pitchFamily="34" charset="0"/>
                        <a:ea typeface="宋体" charset="-122"/>
                        <a:cs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Verdana" pitchFamily="34" charset="0"/>
                        <a:buChar char=" "/>
                        <a:tabLst/>
                      </a:pPr>
                      <a:r>
                        <a:rPr kumimoji="0" lang="en-US" altLang="zh-CN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2323"/>
                          </a:solidFill>
                          <a:effectLst/>
                          <a:latin typeface="Verdana" pitchFamily="34" charset="0"/>
                          <a:ea typeface="宋体" charset="-122"/>
                          <a:cs typeface="Arial" charset="0"/>
                        </a:rPr>
                        <a:t>Relates short term mean &amp; short term (within subgroup) standard deviation to tolerance </a:t>
                      </a:r>
                    </a:p>
                    <a:p>
                      <a:pPr marL="114300" marR="0" lvl="0" indent="-11430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Verdana" pitchFamily="34" charset="0"/>
                        <a:buChar char=" "/>
                        <a:tabLst/>
                      </a:pPr>
                      <a:r>
                        <a:rPr kumimoji="0" lang="en-US" altLang="zh-CN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2323"/>
                          </a:solidFill>
                          <a:effectLst/>
                          <a:latin typeface="Verdana" pitchFamily="34" charset="0"/>
                          <a:ea typeface="宋体" charset="-122"/>
                          <a:cs typeface="Arial" charset="0"/>
                        </a:rPr>
                        <a:t>Only tells you about the nearest spec limit; doesn’t tell</a:t>
                      </a:r>
                      <a:r>
                        <a:rPr kumimoji="0" lang="en-US" altLang="zh-C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2323"/>
                          </a:solidFill>
                          <a:effectLst/>
                          <a:latin typeface="Verdana" pitchFamily="34" charset="0"/>
                          <a:ea typeface="宋体" charset="-122"/>
                          <a:cs typeface="Arial" charset="0"/>
                        </a:rPr>
                        <a:t> </a:t>
                      </a:r>
                      <a:r>
                        <a:rPr kumimoji="0" lang="en-US" altLang="zh-CN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2323"/>
                          </a:solidFill>
                          <a:effectLst/>
                          <a:latin typeface="Verdana" pitchFamily="34" charset="0"/>
                          <a:ea typeface="宋体" charset="-122"/>
                          <a:cs typeface="Arial" charset="0"/>
                        </a:rPr>
                        <a:t>anything about the other side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7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2323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P</a:t>
                      </a:r>
                      <a:r>
                        <a:rPr kumimoji="0" lang="en-US" altLang="zh-CN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232323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P</a:t>
                      </a:r>
                      <a:endPara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232323"/>
                        </a:solidFill>
                        <a:effectLst/>
                        <a:latin typeface="Verdana" pitchFamily="34" charset="0"/>
                        <a:ea typeface="宋体" charset="-122"/>
                        <a:cs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232323"/>
                        </a:solidFill>
                        <a:effectLst/>
                        <a:latin typeface="Verdana" pitchFamily="34" charset="0"/>
                        <a:ea typeface="宋体" charset="-122"/>
                        <a:cs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Verdana" pitchFamily="34" charset="0"/>
                        <a:buChar char=" "/>
                        <a:tabLst/>
                      </a:pPr>
                      <a:endParaRPr kumimoji="0" lang="en-US" altLang="zh-CN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232323"/>
                        </a:solidFill>
                        <a:effectLst/>
                        <a:latin typeface="Verdana" pitchFamily="34" charset="0"/>
                        <a:ea typeface="宋体" charset="-122"/>
                        <a:cs typeface="Arial" charset="0"/>
                      </a:endParaRPr>
                    </a:p>
                    <a:p>
                      <a:pPr marL="114300" marR="0" lvl="0" indent="-11430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Verdana" pitchFamily="34" charset="0"/>
                        <a:buChar char=" "/>
                        <a:tabLst/>
                      </a:pPr>
                      <a:r>
                        <a:rPr kumimoji="0" lang="en-US" altLang="zh-CN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2323"/>
                          </a:solidFill>
                          <a:effectLst/>
                          <a:latin typeface="Verdana" pitchFamily="34" charset="0"/>
                          <a:ea typeface="宋体" charset="-122"/>
                          <a:cs typeface="Arial" charset="0"/>
                        </a:rPr>
                        <a:t>Relates long term (overall) standard deviation to tolerance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7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2323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P</a:t>
                      </a:r>
                      <a:r>
                        <a:rPr kumimoji="0" lang="en-US" altLang="zh-CN" sz="2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232323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pk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endParaRPr kumimoji="0" lang="en-US" altLang="zh-CN" sz="2000" b="0" i="0" u="none" strike="noStrike" cap="none" normalizeH="0" baseline="-25000" smtClean="0">
                        <a:ln>
                          <a:noFill/>
                        </a:ln>
                        <a:solidFill>
                          <a:srgbClr val="232323"/>
                        </a:solidFill>
                        <a:effectLst/>
                        <a:latin typeface="Arial" charset="0"/>
                        <a:ea typeface="宋体" charset="-122"/>
                        <a:cs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Verdana" pitchFamily="34" charset="0"/>
                        <a:buNone/>
                        <a:tabLst/>
                      </a:pPr>
                      <a:endParaRPr kumimoji="0" lang="zh-CN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232323"/>
                        </a:solidFill>
                        <a:effectLst/>
                        <a:latin typeface="Verdana" pitchFamily="34" charset="0"/>
                        <a:ea typeface="宋体" charset="-122"/>
                        <a:cs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Verdana" pitchFamily="34" charset="0"/>
                        <a:buChar char=" "/>
                        <a:tabLst/>
                      </a:pPr>
                      <a:r>
                        <a:rPr kumimoji="0" lang="en-US" altLang="zh-CN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2323"/>
                          </a:solidFill>
                          <a:effectLst/>
                          <a:latin typeface="Verdana" pitchFamily="34" charset="0"/>
                          <a:ea typeface="宋体" charset="-122"/>
                          <a:cs typeface="Arial" charset="0"/>
                        </a:rPr>
                        <a:t>Relates mean &amp; long term (overall) standard deviation to tolerance </a:t>
                      </a:r>
                    </a:p>
                    <a:p>
                      <a:pPr marL="114300" marR="0" lvl="0" indent="-11430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chemeClr val="bg1"/>
                        </a:buClr>
                        <a:buSzTx/>
                        <a:buFont typeface="Verdana" pitchFamily="34" charset="0"/>
                        <a:buChar char=" "/>
                        <a:tabLst/>
                      </a:pPr>
                      <a:r>
                        <a:rPr kumimoji="0" lang="en-US" altLang="zh-CN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2323"/>
                          </a:solidFill>
                          <a:effectLst/>
                          <a:latin typeface="Verdana" pitchFamily="34" charset="0"/>
                          <a:ea typeface="宋体" charset="-122"/>
                          <a:cs typeface="Arial" charset="0"/>
                        </a:rPr>
                        <a:t>Only tells you about the nearest spec limit; doesn’t tell anything about the other side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4" name="Group 57"/>
          <p:cNvGrpSpPr>
            <a:grpSpLocks/>
          </p:cNvGrpSpPr>
          <p:nvPr/>
        </p:nvGrpSpPr>
        <p:grpSpPr bwMode="auto">
          <a:xfrm>
            <a:off x="1447800" y="2438400"/>
            <a:ext cx="3581400" cy="995363"/>
            <a:chOff x="912" y="1533"/>
            <a:chExt cx="2256" cy="627"/>
          </a:xfrm>
        </p:grpSpPr>
        <p:grpSp>
          <p:nvGrpSpPr>
            <p:cNvPr id="5" name="Group 47"/>
            <p:cNvGrpSpPr>
              <a:grpSpLocks/>
            </p:cNvGrpSpPr>
            <p:nvPr/>
          </p:nvGrpSpPr>
          <p:grpSpPr bwMode="auto">
            <a:xfrm>
              <a:off x="1200" y="1533"/>
              <a:ext cx="1968" cy="583"/>
              <a:chOff x="4032" y="2256"/>
              <a:chExt cx="1536" cy="768"/>
            </a:xfrm>
          </p:grpSpPr>
          <p:sp>
            <p:nvSpPr>
              <p:cNvPr id="8" name="AutoShape 48"/>
              <p:cNvSpPr>
                <a:spLocks noChangeArrowheads="1"/>
              </p:cNvSpPr>
              <p:nvPr/>
            </p:nvSpPr>
            <p:spPr bwMode="auto">
              <a:xfrm>
                <a:off x="4032" y="2256"/>
                <a:ext cx="1536" cy="768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A50021"/>
                  </a:gs>
                  <a:gs pos="100000">
                    <a:srgbClr val="A50021">
                      <a:gamma/>
                      <a:tint val="66667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 eaLnBrk="0" hangingPunct="0">
                  <a:defRPr/>
                </a:pPr>
                <a:r>
                  <a:rPr lang="en-US" sz="1700" b="1" dirty="0">
                    <a:solidFill>
                      <a:schemeClr val="bg1"/>
                    </a:solidFill>
                    <a:latin typeface="Verdana" pitchFamily="34" charset="0"/>
                  </a:rPr>
                  <a:t>Cp/Cpk are used to </a:t>
                </a:r>
                <a:r>
                  <a:rPr lang="en-US" sz="1700" b="1" i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Verdana" pitchFamily="34" charset="0"/>
                  </a:rPr>
                  <a:t>estimate</a:t>
                </a:r>
                <a:r>
                  <a:rPr lang="en-US" sz="1700" b="1" dirty="0">
                    <a:solidFill>
                      <a:schemeClr val="bg1"/>
                    </a:solidFill>
                    <a:latin typeface="Verdana" pitchFamily="34" charset="0"/>
                  </a:rPr>
                  <a:t> potential process </a:t>
                </a:r>
                <a:r>
                  <a:rPr lang="en-US" sz="1700" b="1" i="1" dirty="0">
                    <a:solidFill>
                      <a:schemeClr val="bg1"/>
                    </a:solidFill>
                    <a:latin typeface="Verdana" pitchFamily="34" charset="0"/>
                  </a:rPr>
                  <a:t>c</a:t>
                </a:r>
                <a:r>
                  <a:rPr lang="en-US" sz="1700" b="1" i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Verdana" pitchFamily="34" charset="0"/>
                  </a:rPr>
                  <a:t>apability</a:t>
                </a:r>
              </a:p>
            </p:txBody>
          </p:sp>
          <p:sp>
            <p:nvSpPr>
              <p:cNvPr id="9" name="AutoShape 49"/>
              <p:cNvSpPr>
                <a:spLocks noChangeArrowheads="1"/>
              </p:cNvSpPr>
              <p:nvPr/>
            </p:nvSpPr>
            <p:spPr bwMode="auto">
              <a:xfrm>
                <a:off x="4067" y="2291"/>
                <a:ext cx="1453" cy="685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zh-CN" altLang="zh-CN">
                  <a:ea typeface="宋体" charset="-122"/>
                </a:endParaRPr>
              </a:p>
            </p:txBody>
          </p:sp>
        </p:grpSp>
        <p:sp>
          <p:nvSpPr>
            <p:cNvPr id="6" name="Line 53"/>
            <p:cNvSpPr>
              <a:spLocks noChangeShapeType="1"/>
            </p:cNvSpPr>
            <p:nvPr/>
          </p:nvSpPr>
          <p:spPr bwMode="auto">
            <a:xfrm flipH="1" flipV="1">
              <a:off x="912" y="1584"/>
              <a:ext cx="288" cy="288"/>
            </a:xfrm>
            <a:prstGeom prst="line">
              <a:avLst/>
            </a:prstGeom>
            <a:noFill/>
            <a:ln w="25400">
              <a:solidFill>
                <a:srgbClr val="A5002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" name="Line 54"/>
            <p:cNvSpPr>
              <a:spLocks noChangeShapeType="1"/>
            </p:cNvSpPr>
            <p:nvPr/>
          </p:nvSpPr>
          <p:spPr bwMode="auto">
            <a:xfrm flipH="1">
              <a:off x="912" y="1872"/>
              <a:ext cx="288" cy="288"/>
            </a:xfrm>
            <a:prstGeom prst="line">
              <a:avLst/>
            </a:prstGeom>
            <a:noFill/>
            <a:ln w="25400">
              <a:solidFill>
                <a:srgbClr val="A5002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0" name="Group 58"/>
          <p:cNvGrpSpPr>
            <a:grpSpLocks/>
          </p:cNvGrpSpPr>
          <p:nvPr/>
        </p:nvGrpSpPr>
        <p:grpSpPr bwMode="auto">
          <a:xfrm>
            <a:off x="1447800" y="4495800"/>
            <a:ext cx="3581400" cy="925513"/>
            <a:chOff x="912" y="2822"/>
            <a:chExt cx="2256" cy="583"/>
          </a:xfrm>
        </p:grpSpPr>
        <p:grpSp>
          <p:nvGrpSpPr>
            <p:cNvPr id="11" name="Group 50"/>
            <p:cNvGrpSpPr>
              <a:grpSpLocks/>
            </p:cNvGrpSpPr>
            <p:nvPr/>
          </p:nvGrpSpPr>
          <p:grpSpPr bwMode="auto">
            <a:xfrm>
              <a:off x="1200" y="2822"/>
              <a:ext cx="1968" cy="583"/>
              <a:chOff x="4032" y="2256"/>
              <a:chExt cx="1536" cy="768"/>
            </a:xfrm>
          </p:grpSpPr>
          <p:sp>
            <p:nvSpPr>
              <p:cNvPr id="14" name="AutoShape 51"/>
              <p:cNvSpPr>
                <a:spLocks noChangeArrowheads="1"/>
              </p:cNvSpPr>
              <p:nvPr/>
            </p:nvSpPr>
            <p:spPr bwMode="auto">
              <a:xfrm>
                <a:off x="4032" y="2256"/>
                <a:ext cx="1536" cy="768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A50021"/>
                  </a:gs>
                  <a:gs pos="100000">
                    <a:srgbClr val="A50021">
                      <a:gamma/>
                      <a:tint val="66667"/>
                      <a:invGamma/>
                    </a:srgbClr>
                  </a:gs>
                </a:gsLst>
                <a:lin ang="5400000" scaled="1"/>
              </a:gra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 eaLnBrk="0" hangingPunct="0">
                  <a:defRPr/>
                </a:pPr>
                <a:r>
                  <a:rPr lang="en-US" sz="1700" b="1">
                    <a:solidFill>
                      <a:schemeClr val="bg1"/>
                    </a:solidFill>
                    <a:latin typeface="Verdana" pitchFamily="34" charset="0"/>
                  </a:rPr>
                  <a:t>Pp/Ppk are used to </a:t>
                </a:r>
                <a:r>
                  <a:rPr lang="en-US" sz="1700" b="1" i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Verdana" pitchFamily="34" charset="0"/>
                  </a:rPr>
                  <a:t>measure</a:t>
                </a:r>
                <a:r>
                  <a:rPr lang="en-US" sz="1700" b="1">
                    <a:solidFill>
                      <a:schemeClr val="bg1"/>
                    </a:solidFill>
                    <a:latin typeface="Verdana" pitchFamily="34" charset="0"/>
                  </a:rPr>
                  <a:t> actual  process </a:t>
                </a:r>
                <a:r>
                  <a:rPr lang="en-US" sz="1700" b="1" i="1">
                    <a:solidFill>
                      <a:schemeClr val="bg1"/>
                    </a:solidFill>
                    <a:latin typeface="Verdana" pitchFamily="34" charset="0"/>
                  </a:rPr>
                  <a:t>p</a:t>
                </a:r>
                <a:r>
                  <a:rPr lang="en-US" sz="1700" b="1" i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Verdana" pitchFamily="34" charset="0"/>
                  </a:rPr>
                  <a:t>erformance</a:t>
                </a:r>
              </a:p>
            </p:txBody>
          </p:sp>
          <p:sp>
            <p:nvSpPr>
              <p:cNvPr id="15" name="AutoShape 52"/>
              <p:cNvSpPr>
                <a:spLocks noChangeArrowheads="1"/>
              </p:cNvSpPr>
              <p:nvPr/>
            </p:nvSpPr>
            <p:spPr bwMode="auto">
              <a:xfrm>
                <a:off x="4067" y="2291"/>
                <a:ext cx="1453" cy="685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zh-CN" altLang="zh-CN">
                  <a:ea typeface="宋体" charset="-122"/>
                </a:endParaRPr>
              </a:p>
            </p:txBody>
          </p:sp>
        </p:grpSp>
        <p:sp>
          <p:nvSpPr>
            <p:cNvPr id="12" name="Line 55"/>
            <p:cNvSpPr>
              <a:spLocks noChangeShapeType="1"/>
            </p:cNvSpPr>
            <p:nvPr/>
          </p:nvSpPr>
          <p:spPr bwMode="auto">
            <a:xfrm flipH="1" flipV="1">
              <a:off x="912" y="2880"/>
              <a:ext cx="288" cy="240"/>
            </a:xfrm>
            <a:prstGeom prst="line">
              <a:avLst/>
            </a:prstGeom>
            <a:noFill/>
            <a:ln w="25400">
              <a:solidFill>
                <a:srgbClr val="A5002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Line 56"/>
            <p:cNvSpPr>
              <a:spLocks noChangeShapeType="1"/>
            </p:cNvSpPr>
            <p:nvPr/>
          </p:nvSpPr>
          <p:spPr bwMode="auto">
            <a:xfrm flipH="1">
              <a:off x="912" y="3120"/>
              <a:ext cx="288" cy="192"/>
            </a:xfrm>
            <a:prstGeom prst="line">
              <a:avLst/>
            </a:prstGeom>
            <a:noFill/>
            <a:ln w="25400">
              <a:solidFill>
                <a:srgbClr val="A5002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宋体" charset="-122"/>
              </a:rPr>
              <a:t>Capability Indices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216900" cy="51054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0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charset="-122"/>
              </a:rPr>
              <a:t>Cpk</a:t>
            </a:r>
            <a:r>
              <a:rPr lang="en-US" altLang="zh-CN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charset="-122"/>
              </a:rPr>
              <a:t> </a:t>
            </a:r>
            <a:r>
              <a:rPr lang="en-US" altLang="zh-CN" sz="2000" b="1" i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charset="-122"/>
              </a:rPr>
              <a:t>predicts capability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 typeface="Wingdings" pitchFamily="2" charset="2"/>
              <a:buChar char="Ø"/>
            </a:pPr>
            <a:r>
              <a:rPr lang="en-US" altLang="zh-CN" sz="1800" b="1" dirty="0" smtClean="0">
                <a:ea typeface="宋体" charset="-122"/>
              </a:rPr>
              <a:t>Based on short term within subgroup variation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 typeface="Wingdings" pitchFamily="2" charset="2"/>
              <a:buChar char="Ø"/>
            </a:pPr>
            <a:r>
              <a:rPr lang="en-US" altLang="zh-CN" sz="1800" b="1" dirty="0" smtClean="0">
                <a:ea typeface="宋体" charset="-122"/>
              </a:rPr>
              <a:t>Does not include the effect of process variability between subgroups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 typeface="Wingdings" pitchFamily="2" charset="2"/>
              <a:buChar char="Ø"/>
            </a:pPr>
            <a:endParaRPr lang="en-US" altLang="zh-CN" b="1" dirty="0" smtClean="0">
              <a:ea typeface="宋体" charset="-122"/>
            </a:endParaRP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0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charset="-122"/>
              </a:rPr>
              <a:t>Cpk should be used when</a:t>
            </a:r>
            <a:r>
              <a:rPr lang="en-US" altLang="zh-CN" sz="2000" b="1" dirty="0" smtClean="0">
                <a:ea typeface="宋体" charset="-122"/>
              </a:rPr>
              <a:t>: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 typeface="Verdana" pitchFamily="34" charset="0"/>
              <a:buChar char="−"/>
            </a:pPr>
            <a:r>
              <a:rPr lang="en-US" altLang="zh-CN" sz="1800" b="1" dirty="0" smtClean="0">
                <a:ea typeface="宋体" charset="-122"/>
              </a:rPr>
              <a:t>Developing new parts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 typeface="Verdana" pitchFamily="34" charset="0"/>
              <a:buChar char="−"/>
            </a:pPr>
            <a:r>
              <a:rPr lang="en-US" altLang="zh-CN" sz="1800" b="1" dirty="0" smtClean="0">
                <a:ea typeface="宋体" charset="-122"/>
              </a:rPr>
              <a:t>Revising specifications on a part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 typeface="Verdana" pitchFamily="34" charset="0"/>
              <a:buChar char="−"/>
            </a:pPr>
            <a:r>
              <a:rPr lang="en-US" altLang="zh-CN" sz="1800" b="1" dirty="0" smtClean="0">
                <a:ea typeface="宋体" charset="-122"/>
              </a:rPr>
              <a:t>Materials, processes, manufacturing location, or equipment have significantly changed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 typeface="Verdana" pitchFamily="34" charset="0"/>
              <a:buChar char="−"/>
            </a:pPr>
            <a:r>
              <a:rPr lang="en-US" altLang="zh-CN" sz="1800" b="1" dirty="0" smtClean="0">
                <a:ea typeface="宋体" charset="-122"/>
              </a:rPr>
              <a:t>Material suppliers have changed (include certificate of analysis)</a:t>
            </a:r>
          </a:p>
          <a:p>
            <a:pPr lvl="1" eaLnBrk="1" hangingPunct="1">
              <a:lnSpc>
                <a:spcPct val="100000"/>
              </a:lnSpc>
              <a:buFontTx/>
              <a:buNone/>
            </a:pPr>
            <a:endParaRPr lang="en-US" altLang="zh-CN" sz="1800" b="1" dirty="0" smtClean="0">
              <a:ea typeface="宋体" charset="-122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宋体" charset="-122"/>
              </a:rPr>
              <a:t>Capability Indices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216900" cy="5105400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 altLang="zh-CN" sz="20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charset="-122"/>
              </a:rPr>
              <a:t>Ppk</a:t>
            </a:r>
            <a:r>
              <a:rPr lang="en-US" altLang="zh-CN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charset="-122"/>
              </a:rPr>
              <a:t> </a:t>
            </a:r>
            <a:r>
              <a:rPr lang="en-US" altLang="zh-CN" sz="20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charset="-122"/>
              </a:rPr>
              <a:t>indicates </a:t>
            </a:r>
            <a:r>
              <a:rPr lang="en-US" altLang="zh-CN" sz="2000" b="1" i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charset="-122"/>
              </a:rPr>
              <a:t>past performance</a:t>
            </a:r>
            <a:r>
              <a:rPr lang="en-US" altLang="zh-CN" sz="1800" b="1" dirty="0" smtClean="0">
                <a:ea typeface="宋体" charset="-122"/>
              </a:rPr>
              <a:t>  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 typeface="Wingdings" pitchFamily="2" charset="2"/>
              <a:buChar char="Ø"/>
            </a:pPr>
            <a:r>
              <a:rPr lang="en-US" altLang="zh-CN" sz="1800" b="1" dirty="0" smtClean="0">
                <a:ea typeface="宋体" charset="-122"/>
              </a:rPr>
              <a:t>Based on long term total variation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 typeface="Wingdings" pitchFamily="2" charset="2"/>
              <a:buChar char="Ø"/>
            </a:pPr>
            <a:r>
              <a:rPr lang="en-US" altLang="zh-CN" sz="1800" b="1" dirty="0" smtClean="0">
                <a:ea typeface="宋体" charset="-122"/>
              </a:rPr>
              <a:t>Unlike Cpk, Ppk is not limited to variation within subgroups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 typeface="Wingdings" pitchFamily="2" charset="2"/>
              <a:buChar char="Ø"/>
            </a:pPr>
            <a:r>
              <a:rPr lang="en-US" altLang="zh-CN" sz="1800" b="1" dirty="0" smtClean="0">
                <a:ea typeface="宋体" charset="-122"/>
              </a:rPr>
              <a:t>However, Ppk cannot isolate within subgroup variation from between subgroup variation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  <a:buFont typeface="Wingdings" pitchFamily="2" charset="2"/>
              <a:buChar char="Ø"/>
            </a:pPr>
            <a:r>
              <a:rPr lang="en-US" altLang="zh-CN" sz="1800" b="1" dirty="0" smtClean="0">
                <a:ea typeface="宋体" charset="-122"/>
              </a:rPr>
              <a:t>When calculated from the same data set, Cpk and Ppk can be compared to analyze the sources of process variation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endParaRPr lang="en-US" altLang="zh-CN" sz="1800" b="1" dirty="0" smtClean="0">
              <a:ea typeface="宋体" charset="-122"/>
            </a:endParaRP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 altLang="zh-CN" sz="20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charset="-122"/>
              </a:rPr>
              <a:t>Ppk should be used when</a:t>
            </a:r>
            <a:r>
              <a:rPr lang="en-US" altLang="zh-CN" sz="1800" b="1" dirty="0" smtClean="0">
                <a:ea typeface="宋体" charset="-122"/>
              </a:rPr>
              <a:t>: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</a:pPr>
            <a:r>
              <a:rPr lang="en-US" altLang="zh-CN" sz="1800" b="1" dirty="0" smtClean="0">
                <a:ea typeface="宋体" charset="-122"/>
              </a:rPr>
              <a:t>The supplier is new to Jabil, but has already been manufacturing a part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A50021"/>
              </a:buClr>
            </a:pPr>
            <a:r>
              <a:rPr lang="en-US" altLang="zh-CN" sz="1800" b="1" dirty="0" smtClean="0">
                <a:ea typeface="宋体" charset="-122"/>
              </a:rPr>
              <a:t>The supplier is existing, but has produced a number of nonconforming parts</a:t>
            </a:r>
          </a:p>
          <a:p>
            <a:pPr lvl="1" eaLnBrk="1" hangingPunct="1">
              <a:lnSpc>
                <a:spcPct val="90000"/>
              </a:lnSpc>
            </a:pPr>
            <a:endParaRPr lang="en-US" altLang="zh-CN" sz="1800" b="1" dirty="0" smtClean="0">
              <a:ea typeface="宋体" charset="-122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宋体" charset="-122"/>
              </a:rPr>
              <a:t>Difference between Cp &amp; Cpk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sp>
        <p:nvSpPr>
          <p:cNvPr id="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7500" y="1143000"/>
            <a:ext cx="8216900" cy="1219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ts val="600"/>
              </a:spcAft>
              <a:buClr>
                <a:srgbClr val="A50021"/>
              </a:buClr>
              <a:buFont typeface="Wingdings" pitchFamily="2" charset="2"/>
              <a:buChar char="Ø"/>
              <a:defRPr/>
            </a:pPr>
            <a:r>
              <a:rPr lang="en-US" sz="18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Cp</a:t>
            </a:r>
            <a:r>
              <a:rPr lang="en-US" sz="1800" dirty="0" smtClean="0"/>
              <a:t> – determines capability of producing to specification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buClr>
                <a:srgbClr val="A50021"/>
              </a:buClr>
              <a:buFont typeface="Wingdings" pitchFamily="2" charset="2"/>
              <a:buChar char="Ø"/>
              <a:defRPr/>
            </a:pPr>
            <a:r>
              <a:rPr lang="en-US" sz="18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Cpk</a:t>
            </a:r>
            <a:r>
              <a:rPr lang="en-US" sz="1800" dirty="0" smtClean="0"/>
              <a:t> – same as Cp, but also measures how </a:t>
            </a:r>
            <a:r>
              <a:rPr lang="en-US" sz="1800" i="1" dirty="0" smtClean="0">
                <a:solidFill>
                  <a:srgbClr val="A50021"/>
                </a:solidFill>
              </a:rPr>
              <a:t>centered</a:t>
            </a:r>
            <a:r>
              <a:rPr lang="en-US" sz="1800" dirty="0" smtClean="0"/>
              <a:t> the process is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buClr>
                <a:srgbClr val="A50021"/>
              </a:buClr>
              <a:buFont typeface="Wingdings" pitchFamily="2" charset="2"/>
              <a:buChar char="Ø"/>
              <a:defRPr/>
            </a:pPr>
            <a:r>
              <a:rPr lang="en-US" sz="1800" dirty="0" smtClean="0"/>
              <a:t>It is important to look at both!</a:t>
            </a:r>
          </a:p>
        </p:txBody>
      </p:sp>
      <p:grpSp>
        <p:nvGrpSpPr>
          <p:cNvPr id="42" name="Group 146"/>
          <p:cNvGrpSpPr>
            <a:grpSpLocks/>
          </p:cNvGrpSpPr>
          <p:nvPr/>
        </p:nvGrpSpPr>
        <p:grpSpPr bwMode="auto">
          <a:xfrm>
            <a:off x="2971800" y="2498725"/>
            <a:ext cx="1447800" cy="717550"/>
            <a:chOff x="1872" y="1574"/>
            <a:chExt cx="912" cy="452"/>
          </a:xfrm>
        </p:grpSpPr>
        <p:grpSp>
          <p:nvGrpSpPr>
            <p:cNvPr id="43" name="Group 145"/>
            <p:cNvGrpSpPr>
              <a:grpSpLocks/>
            </p:cNvGrpSpPr>
            <p:nvPr/>
          </p:nvGrpSpPr>
          <p:grpSpPr bwMode="auto">
            <a:xfrm>
              <a:off x="1872" y="1574"/>
              <a:ext cx="912" cy="250"/>
              <a:chOff x="1872" y="1574"/>
              <a:chExt cx="912" cy="250"/>
            </a:xfrm>
          </p:grpSpPr>
          <p:sp>
            <p:nvSpPr>
              <p:cNvPr id="49" name="Line 38"/>
              <p:cNvSpPr>
                <a:spLocks noChangeShapeType="1"/>
              </p:cNvSpPr>
              <p:nvPr/>
            </p:nvSpPr>
            <p:spPr bwMode="auto">
              <a:xfrm>
                <a:off x="2256" y="1776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50" name="Group 140"/>
              <p:cNvGrpSpPr>
                <a:grpSpLocks/>
              </p:cNvGrpSpPr>
              <p:nvPr/>
            </p:nvGrpSpPr>
            <p:grpSpPr bwMode="auto">
              <a:xfrm>
                <a:off x="1872" y="1574"/>
                <a:ext cx="912" cy="250"/>
                <a:chOff x="1872" y="1574"/>
                <a:chExt cx="912" cy="250"/>
              </a:xfrm>
            </p:grpSpPr>
            <p:grpSp>
              <p:nvGrpSpPr>
                <p:cNvPr id="51" name="Group 132"/>
                <p:cNvGrpSpPr>
                  <a:grpSpLocks/>
                </p:cNvGrpSpPr>
                <p:nvPr/>
              </p:nvGrpSpPr>
              <p:grpSpPr bwMode="auto">
                <a:xfrm>
                  <a:off x="1872" y="1574"/>
                  <a:ext cx="768" cy="250"/>
                  <a:chOff x="1968" y="1574"/>
                  <a:chExt cx="768" cy="250"/>
                </a:xfrm>
              </p:grpSpPr>
              <p:sp>
                <p:nvSpPr>
                  <p:cNvPr id="53" name="Text Box 3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68" y="1584"/>
                    <a:ext cx="768" cy="23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>
                      <a:spcBef>
                        <a:spcPct val="50000"/>
                      </a:spcBef>
                    </a:pPr>
                    <a:r>
                      <a:rPr lang="en-US" altLang="zh-CN">
                        <a:ea typeface="宋体" charset="-122"/>
                      </a:rPr>
                      <a:t>Cp </a:t>
                    </a:r>
                  </a:p>
                </p:txBody>
              </p:sp>
              <p:sp>
                <p:nvSpPr>
                  <p:cNvPr id="54" name="Text Box 3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304" y="1574"/>
                    <a:ext cx="240" cy="25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>
                      <a:spcBef>
                        <a:spcPct val="50000"/>
                      </a:spcBef>
                    </a:pPr>
                    <a:r>
                      <a:rPr lang="en-US" altLang="zh-CN" sz="2000">
                        <a:ea typeface="宋体" charset="-122"/>
                      </a:rPr>
                      <a:t>&gt;</a:t>
                    </a:r>
                  </a:p>
                </p:txBody>
              </p:sp>
            </p:grpSp>
            <p:sp>
              <p:nvSpPr>
                <p:cNvPr id="52" name="Text Box 39"/>
                <p:cNvSpPr txBox="1">
                  <a:spLocks noChangeArrowheads="1"/>
                </p:cNvSpPr>
                <p:nvPr/>
              </p:nvSpPr>
              <p:spPr bwMode="auto">
                <a:xfrm>
                  <a:off x="2352" y="1612"/>
                  <a:ext cx="432" cy="2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altLang="zh-CN" sz="1600">
                      <a:ea typeface="宋体" charset="-122"/>
                    </a:rPr>
                    <a:t>1.67</a:t>
                  </a:r>
                </a:p>
              </p:txBody>
            </p:sp>
          </p:grpSp>
        </p:grpSp>
        <p:grpSp>
          <p:nvGrpSpPr>
            <p:cNvPr id="44" name="Group 141"/>
            <p:cNvGrpSpPr>
              <a:grpSpLocks/>
            </p:cNvGrpSpPr>
            <p:nvPr/>
          </p:nvGrpSpPr>
          <p:grpSpPr bwMode="auto">
            <a:xfrm>
              <a:off x="1872" y="1776"/>
              <a:ext cx="912" cy="250"/>
              <a:chOff x="1872" y="1776"/>
              <a:chExt cx="912" cy="250"/>
            </a:xfrm>
          </p:grpSpPr>
          <p:sp>
            <p:nvSpPr>
              <p:cNvPr id="45" name="Text Box 42"/>
              <p:cNvSpPr txBox="1">
                <a:spLocks noChangeArrowheads="1"/>
              </p:cNvSpPr>
              <p:nvPr/>
            </p:nvSpPr>
            <p:spPr bwMode="auto">
              <a:xfrm>
                <a:off x="1872" y="1776"/>
                <a:ext cx="76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>
                    <a:ea typeface="宋体" charset="-122"/>
                  </a:rPr>
                  <a:t>Cpk  </a:t>
                </a:r>
              </a:p>
            </p:txBody>
          </p:sp>
          <p:sp>
            <p:nvSpPr>
              <p:cNvPr id="46" name="Text Box 43"/>
              <p:cNvSpPr txBox="1">
                <a:spLocks noChangeArrowheads="1"/>
              </p:cNvSpPr>
              <p:nvPr/>
            </p:nvSpPr>
            <p:spPr bwMode="auto">
              <a:xfrm>
                <a:off x="2208" y="1776"/>
                <a:ext cx="240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宋体" charset="-122"/>
                  </a:rPr>
                  <a:t>&gt;</a:t>
                </a:r>
              </a:p>
            </p:txBody>
          </p:sp>
          <p:sp>
            <p:nvSpPr>
              <p:cNvPr id="47" name="Line 44"/>
              <p:cNvSpPr>
                <a:spLocks noChangeShapeType="1"/>
              </p:cNvSpPr>
              <p:nvPr/>
            </p:nvSpPr>
            <p:spPr bwMode="auto">
              <a:xfrm>
                <a:off x="2256" y="1968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8" name="Text Box 45"/>
              <p:cNvSpPr txBox="1">
                <a:spLocks noChangeArrowheads="1"/>
              </p:cNvSpPr>
              <p:nvPr/>
            </p:nvSpPr>
            <p:spPr bwMode="auto">
              <a:xfrm>
                <a:off x="2352" y="1804"/>
                <a:ext cx="432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1600">
                    <a:ea typeface="宋体" charset="-122"/>
                  </a:rPr>
                  <a:t>1.67</a:t>
                </a:r>
              </a:p>
            </p:txBody>
          </p:sp>
        </p:grpSp>
      </p:grpSp>
      <p:sp>
        <p:nvSpPr>
          <p:cNvPr id="55" name="Text Box 49"/>
          <p:cNvSpPr txBox="1">
            <a:spLocks noChangeArrowheads="1"/>
          </p:cNvSpPr>
          <p:nvPr/>
        </p:nvSpPr>
        <p:spPr bwMode="auto">
          <a:xfrm>
            <a:off x="2971800" y="3352800"/>
            <a:ext cx="12192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1600">
                <a:solidFill>
                  <a:srgbClr val="A50021"/>
                </a:solidFill>
                <a:ea typeface="宋体" charset="-122"/>
              </a:rPr>
              <a:t>Capable, Centered</a:t>
            </a:r>
          </a:p>
        </p:txBody>
      </p:sp>
      <p:grpSp>
        <p:nvGrpSpPr>
          <p:cNvPr id="56" name="Group 139"/>
          <p:cNvGrpSpPr>
            <a:grpSpLocks/>
          </p:cNvGrpSpPr>
          <p:nvPr/>
        </p:nvGrpSpPr>
        <p:grpSpPr bwMode="auto">
          <a:xfrm>
            <a:off x="685800" y="2514600"/>
            <a:ext cx="2133600" cy="1798638"/>
            <a:chOff x="432" y="1584"/>
            <a:chExt cx="1344" cy="1133"/>
          </a:xfrm>
        </p:grpSpPr>
        <p:sp>
          <p:nvSpPr>
            <p:cNvPr id="57" name="Line 17"/>
            <p:cNvSpPr>
              <a:spLocks noChangeShapeType="1"/>
            </p:cNvSpPr>
            <p:nvPr/>
          </p:nvSpPr>
          <p:spPr bwMode="auto">
            <a:xfrm flipV="1">
              <a:off x="1093" y="1584"/>
              <a:ext cx="0" cy="960"/>
            </a:xfrm>
            <a:prstGeom prst="line">
              <a:avLst/>
            </a:prstGeom>
            <a:noFill/>
            <a:ln w="25400">
              <a:solidFill>
                <a:srgbClr val="7F7F7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8" name="Line 18"/>
            <p:cNvSpPr>
              <a:spLocks noChangeShapeType="1"/>
            </p:cNvSpPr>
            <p:nvPr/>
          </p:nvSpPr>
          <p:spPr bwMode="auto">
            <a:xfrm>
              <a:off x="432" y="2544"/>
              <a:ext cx="1296" cy="0"/>
            </a:xfrm>
            <a:prstGeom prst="line">
              <a:avLst/>
            </a:prstGeom>
            <a:noFill/>
            <a:ln w="9525">
              <a:solidFill>
                <a:srgbClr val="00216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9" name="Line 19"/>
            <p:cNvSpPr>
              <a:spLocks noChangeShapeType="1"/>
            </p:cNvSpPr>
            <p:nvPr/>
          </p:nvSpPr>
          <p:spPr bwMode="auto">
            <a:xfrm>
              <a:off x="1548" y="1933"/>
              <a:ext cx="1" cy="611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Freeform 23"/>
            <p:cNvSpPr>
              <a:spLocks/>
            </p:cNvSpPr>
            <p:nvPr/>
          </p:nvSpPr>
          <p:spPr bwMode="auto">
            <a:xfrm>
              <a:off x="780" y="1693"/>
              <a:ext cx="624" cy="813"/>
            </a:xfrm>
            <a:custGeom>
              <a:avLst/>
              <a:gdLst>
                <a:gd name="T0" fmla="*/ 0 w 4181"/>
                <a:gd name="T1" fmla="*/ 101 h 1627"/>
                <a:gd name="T2" fmla="*/ 0 w 4181"/>
                <a:gd name="T3" fmla="*/ 101 h 1627"/>
                <a:gd name="T4" fmla="*/ 0 w 4181"/>
                <a:gd name="T5" fmla="*/ 101 h 1627"/>
                <a:gd name="T6" fmla="*/ 0 w 4181"/>
                <a:gd name="T7" fmla="*/ 101 h 1627"/>
                <a:gd name="T8" fmla="*/ 0 w 4181"/>
                <a:gd name="T9" fmla="*/ 101 h 1627"/>
                <a:gd name="T10" fmla="*/ 0 w 4181"/>
                <a:gd name="T11" fmla="*/ 100 h 1627"/>
                <a:gd name="T12" fmla="*/ 0 w 4181"/>
                <a:gd name="T13" fmla="*/ 99 h 1627"/>
                <a:gd name="T14" fmla="*/ 0 w 4181"/>
                <a:gd name="T15" fmla="*/ 97 h 1627"/>
                <a:gd name="T16" fmla="*/ 0 w 4181"/>
                <a:gd name="T17" fmla="*/ 94 h 1627"/>
                <a:gd name="T18" fmla="*/ 0 w 4181"/>
                <a:gd name="T19" fmla="*/ 90 h 1627"/>
                <a:gd name="T20" fmla="*/ 1 w 4181"/>
                <a:gd name="T21" fmla="*/ 84 h 1627"/>
                <a:gd name="T22" fmla="*/ 1 w 4181"/>
                <a:gd name="T23" fmla="*/ 78 h 1627"/>
                <a:gd name="T24" fmla="*/ 1 w 4181"/>
                <a:gd name="T25" fmla="*/ 68 h 1627"/>
                <a:gd name="T26" fmla="*/ 1 w 4181"/>
                <a:gd name="T27" fmla="*/ 58 h 1627"/>
                <a:gd name="T28" fmla="*/ 1 w 4181"/>
                <a:gd name="T29" fmla="*/ 46 h 1627"/>
                <a:gd name="T30" fmla="*/ 1 w 4181"/>
                <a:gd name="T31" fmla="*/ 34 h 1627"/>
                <a:gd name="T32" fmla="*/ 1 w 4181"/>
                <a:gd name="T33" fmla="*/ 22 h 1627"/>
                <a:gd name="T34" fmla="*/ 1 w 4181"/>
                <a:gd name="T35" fmla="*/ 12 h 1627"/>
                <a:gd name="T36" fmla="*/ 1 w 4181"/>
                <a:gd name="T37" fmla="*/ 4 h 1627"/>
                <a:gd name="T38" fmla="*/ 1 w 4181"/>
                <a:gd name="T39" fmla="*/ 0 h 1627"/>
                <a:gd name="T40" fmla="*/ 1 w 4181"/>
                <a:gd name="T41" fmla="*/ 0 h 1627"/>
                <a:gd name="T42" fmla="*/ 1 w 4181"/>
                <a:gd name="T43" fmla="*/ 4 h 1627"/>
                <a:gd name="T44" fmla="*/ 1 w 4181"/>
                <a:gd name="T45" fmla="*/ 12 h 1627"/>
                <a:gd name="T46" fmla="*/ 1 w 4181"/>
                <a:gd name="T47" fmla="*/ 22 h 1627"/>
                <a:gd name="T48" fmla="*/ 1 w 4181"/>
                <a:gd name="T49" fmla="*/ 34 h 1627"/>
                <a:gd name="T50" fmla="*/ 1 w 4181"/>
                <a:gd name="T51" fmla="*/ 46 h 1627"/>
                <a:gd name="T52" fmla="*/ 1 w 4181"/>
                <a:gd name="T53" fmla="*/ 58 h 1627"/>
                <a:gd name="T54" fmla="*/ 1 w 4181"/>
                <a:gd name="T55" fmla="*/ 68 h 1627"/>
                <a:gd name="T56" fmla="*/ 1 w 4181"/>
                <a:gd name="T57" fmla="*/ 78 h 1627"/>
                <a:gd name="T58" fmla="*/ 1 w 4181"/>
                <a:gd name="T59" fmla="*/ 84 h 1627"/>
                <a:gd name="T60" fmla="*/ 2 w 4181"/>
                <a:gd name="T61" fmla="*/ 90 h 1627"/>
                <a:gd name="T62" fmla="*/ 2 w 4181"/>
                <a:gd name="T63" fmla="*/ 94 h 1627"/>
                <a:gd name="T64" fmla="*/ 2 w 4181"/>
                <a:gd name="T65" fmla="*/ 97 h 1627"/>
                <a:gd name="T66" fmla="*/ 2 w 4181"/>
                <a:gd name="T67" fmla="*/ 99 h 1627"/>
                <a:gd name="T68" fmla="*/ 2 w 4181"/>
                <a:gd name="T69" fmla="*/ 100 h 1627"/>
                <a:gd name="T70" fmla="*/ 2 w 4181"/>
                <a:gd name="T71" fmla="*/ 101 h 1627"/>
                <a:gd name="T72" fmla="*/ 2 w 4181"/>
                <a:gd name="T73" fmla="*/ 101 h 1627"/>
                <a:gd name="T74" fmla="*/ 2 w 4181"/>
                <a:gd name="T75" fmla="*/ 101 h 1627"/>
                <a:gd name="T76" fmla="*/ 2 w 4181"/>
                <a:gd name="T77" fmla="*/ 101 h 1627"/>
                <a:gd name="T78" fmla="*/ 2 w 4181"/>
                <a:gd name="T79" fmla="*/ 101 h 1627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4181"/>
                <a:gd name="T121" fmla="*/ 0 h 1627"/>
                <a:gd name="T122" fmla="*/ 4181 w 4181"/>
                <a:gd name="T123" fmla="*/ 1627 h 1627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4181" h="1627">
                  <a:moveTo>
                    <a:pt x="0" y="1627"/>
                  </a:moveTo>
                  <a:lnTo>
                    <a:pt x="51" y="1627"/>
                  </a:lnTo>
                  <a:lnTo>
                    <a:pt x="102" y="1627"/>
                  </a:lnTo>
                  <a:lnTo>
                    <a:pt x="155" y="1627"/>
                  </a:lnTo>
                  <a:lnTo>
                    <a:pt x="204" y="1627"/>
                  </a:lnTo>
                  <a:lnTo>
                    <a:pt x="257" y="1627"/>
                  </a:lnTo>
                  <a:lnTo>
                    <a:pt x="307" y="1627"/>
                  </a:lnTo>
                  <a:lnTo>
                    <a:pt x="359" y="1627"/>
                  </a:lnTo>
                  <a:lnTo>
                    <a:pt x="410" y="1618"/>
                  </a:lnTo>
                  <a:lnTo>
                    <a:pt x="461" y="1618"/>
                  </a:lnTo>
                  <a:lnTo>
                    <a:pt x="512" y="1618"/>
                  </a:lnTo>
                  <a:lnTo>
                    <a:pt x="563" y="1608"/>
                  </a:lnTo>
                  <a:lnTo>
                    <a:pt x="614" y="1598"/>
                  </a:lnTo>
                  <a:lnTo>
                    <a:pt x="683" y="1587"/>
                  </a:lnTo>
                  <a:lnTo>
                    <a:pt x="734" y="1577"/>
                  </a:lnTo>
                  <a:lnTo>
                    <a:pt x="786" y="1557"/>
                  </a:lnTo>
                  <a:lnTo>
                    <a:pt x="836" y="1538"/>
                  </a:lnTo>
                  <a:lnTo>
                    <a:pt x="888" y="1518"/>
                  </a:lnTo>
                  <a:lnTo>
                    <a:pt x="938" y="1489"/>
                  </a:lnTo>
                  <a:lnTo>
                    <a:pt x="991" y="1448"/>
                  </a:lnTo>
                  <a:lnTo>
                    <a:pt x="1040" y="1409"/>
                  </a:lnTo>
                  <a:lnTo>
                    <a:pt x="1093" y="1359"/>
                  </a:lnTo>
                  <a:lnTo>
                    <a:pt x="1144" y="1310"/>
                  </a:lnTo>
                  <a:lnTo>
                    <a:pt x="1195" y="1251"/>
                  </a:lnTo>
                  <a:lnTo>
                    <a:pt x="1246" y="1181"/>
                  </a:lnTo>
                  <a:lnTo>
                    <a:pt x="1297" y="1101"/>
                  </a:lnTo>
                  <a:lnTo>
                    <a:pt x="1350" y="1023"/>
                  </a:lnTo>
                  <a:lnTo>
                    <a:pt x="1418" y="932"/>
                  </a:lnTo>
                  <a:lnTo>
                    <a:pt x="1467" y="842"/>
                  </a:lnTo>
                  <a:lnTo>
                    <a:pt x="1520" y="745"/>
                  </a:lnTo>
                  <a:lnTo>
                    <a:pt x="1569" y="645"/>
                  </a:lnTo>
                  <a:lnTo>
                    <a:pt x="1622" y="546"/>
                  </a:lnTo>
                  <a:lnTo>
                    <a:pt x="1673" y="446"/>
                  </a:lnTo>
                  <a:lnTo>
                    <a:pt x="1724" y="357"/>
                  </a:lnTo>
                  <a:lnTo>
                    <a:pt x="1775" y="269"/>
                  </a:lnTo>
                  <a:lnTo>
                    <a:pt x="1826" y="199"/>
                  </a:lnTo>
                  <a:lnTo>
                    <a:pt x="1879" y="129"/>
                  </a:lnTo>
                  <a:lnTo>
                    <a:pt x="1928" y="70"/>
                  </a:lnTo>
                  <a:lnTo>
                    <a:pt x="1981" y="41"/>
                  </a:lnTo>
                  <a:lnTo>
                    <a:pt x="2030" y="10"/>
                  </a:lnTo>
                  <a:lnTo>
                    <a:pt x="2100" y="0"/>
                  </a:lnTo>
                  <a:lnTo>
                    <a:pt x="2151" y="10"/>
                  </a:lnTo>
                  <a:lnTo>
                    <a:pt x="2202" y="41"/>
                  </a:lnTo>
                  <a:lnTo>
                    <a:pt x="2253" y="70"/>
                  </a:lnTo>
                  <a:lnTo>
                    <a:pt x="2304" y="129"/>
                  </a:lnTo>
                  <a:lnTo>
                    <a:pt x="2355" y="199"/>
                  </a:lnTo>
                  <a:lnTo>
                    <a:pt x="2406" y="269"/>
                  </a:lnTo>
                  <a:lnTo>
                    <a:pt x="2457" y="357"/>
                  </a:lnTo>
                  <a:lnTo>
                    <a:pt x="2510" y="446"/>
                  </a:lnTo>
                  <a:lnTo>
                    <a:pt x="2559" y="546"/>
                  </a:lnTo>
                  <a:lnTo>
                    <a:pt x="2612" y="645"/>
                  </a:lnTo>
                  <a:lnTo>
                    <a:pt x="2662" y="745"/>
                  </a:lnTo>
                  <a:lnTo>
                    <a:pt x="2714" y="842"/>
                  </a:lnTo>
                  <a:lnTo>
                    <a:pt x="2764" y="932"/>
                  </a:lnTo>
                  <a:lnTo>
                    <a:pt x="2833" y="1023"/>
                  </a:lnTo>
                  <a:lnTo>
                    <a:pt x="2884" y="1101"/>
                  </a:lnTo>
                  <a:lnTo>
                    <a:pt x="2936" y="1181"/>
                  </a:lnTo>
                  <a:lnTo>
                    <a:pt x="2987" y="1251"/>
                  </a:lnTo>
                  <a:lnTo>
                    <a:pt x="3038" y="1310"/>
                  </a:lnTo>
                  <a:lnTo>
                    <a:pt x="3089" y="1359"/>
                  </a:lnTo>
                  <a:lnTo>
                    <a:pt x="3141" y="1409"/>
                  </a:lnTo>
                  <a:lnTo>
                    <a:pt x="3191" y="1448"/>
                  </a:lnTo>
                  <a:lnTo>
                    <a:pt x="3244" y="1489"/>
                  </a:lnTo>
                  <a:lnTo>
                    <a:pt x="3295" y="1518"/>
                  </a:lnTo>
                  <a:lnTo>
                    <a:pt x="3346" y="1538"/>
                  </a:lnTo>
                  <a:lnTo>
                    <a:pt x="3397" y="1557"/>
                  </a:lnTo>
                  <a:lnTo>
                    <a:pt x="3448" y="1577"/>
                  </a:lnTo>
                  <a:lnTo>
                    <a:pt x="3499" y="1587"/>
                  </a:lnTo>
                  <a:lnTo>
                    <a:pt x="3567" y="1598"/>
                  </a:lnTo>
                  <a:lnTo>
                    <a:pt x="3620" y="1608"/>
                  </a:lnTo>
                  <a:lnTo>
                    <a:pt x="3669" y="1618"/>
                  </a:lnTo>
                  <a:lnTo>
                    <a:pt x="3722" y="1618"/>
                  </a:lnTo>
                  <a:lnTo>
                    <a:pt x="3771" y="1618"/>
                  </a:lnTo>
                  <a:lnTo>
                    <a:pt x="3824" y="1627"/>
                  </a:lnTo>
                  <a:lnTo>
                    <a:pt x="3875" y="1627"/>
                  </a:lnTo>
                  <a:lnTo>
                    <a:pt x="3926" y="1627"/>
                  </a:lnTo>
                  <a:lnTo>
                    <a:pt x="3977" y="1627"/>
                  </a:lnTo>
                  <a:lnTo>
                    <a:pt x="4028" y="1627"/>
                  </a:lnTo>
                  <a:lnTo>
                    <a:pt x="4079" y="1627"/>
                  </a:lnTo>
                  <a:lnTo>
                    <a:pt x="4130" y="1627"/>
                  </a:lnTo>
                  <a:lnTo>
                    <a:pt x="4181" y="1627"/>
                  </a:lnTo>
                </a:path>
              </a:pathLst>
            </a:custGeom>
            <a:noFill/>
            <a:ln w="42863">
              <a:solidFill>
                <a:srgbClr val="00216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Line 48"/>
            <p:cNvSpPr>
              <a:spLocks noChangeShapeType="1"/>
            </p:cNvSpPr>
            <p:nvPr/>
          </p:nvSpPr>
          <p:spPr bwMode="auto">
            <a:xfrm>
              <a:off x="624" y="1920"/>
              <a:ext cx="1" cy="611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Text Box 50"/>
            <p:cNvSpPr txBox="1">
              <a:spLocks noChangeArrowheads="1"/>
            </p:cNvSpPr>
            <p:nvPr/>
          </p:nvSpPr>
          <p:spPr bwMode="auto">
            <a:xfrm>
              <a:off x="480" y="2544"/>
              <a:ext cx="38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200" b="1">
                  <a:ea typeface="宋体" charset="-122"/>
                </a:rPr>
                <a:t>LSL</a:t>
              </a:r>
            </a:p>
          </p:txBody>
        </p:sp>
        <p:sp>
          <p:nvSpPr>
            <p:cNvPr id="63" name="Text Box 51"/>
            <p:cNvSpPr txBox="1">
              <a:spLocks noChangeArrowheads="1"/>
            </p:cNvSpPr>
            <p:nvPr/>
          </p:nvSpPr>
          <p:spPr bwMode="auto">
            <a:xfrm>
              <a:off x="1392" y="2544"/>
              <a:ext cx="38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200" b="1">
                  <a:ea typeface="宋体" charset="-122"/>
                </a:rPr>
                <a:t>USL</a:t>
              </a:r>
            </a:p>
          </p:txBody>
        </p:sp>
      </p:grpSp>
      <p:grpSp>
        <p:nvGrpSpPr>
          <p:cNvPr id="64" name="Group 142"/>
          <p:cNvGrpSpPr>
            <a:grpSpLocks/>
          </p:cNvGrpSpPr>
          <p:nvPr/>
        </p:nvGrpSpPr>
        <p:grpSpPr bwMode="auto">
          <a:xfrm>
            <a:off x="4648200" y="2514600"/>
            <a:ext cx="2819400" cy="1798638"/>
            <a:chOff x="2928" y="1584"/>
            <a:chExt cx="1776" cy="1133"/>
          </a:xfrm>
        </p:grpSpPr>
        <p:sp>
          <p:nvSpPr>
            <p:cNvPr id="65" name="Freeform 35"/>
            <p:cNvSpPr>
              <a:spLocks/>
            </p:cNvSpPr>
            <p:nvPr/>
          </p:nvSpPr>
          <p:spPr bwMode="auto">
            <a:xfrm>
              <a:off x="2928" y="1728"/>
              <a:ext cx="624" cy="813"/>
            </a:xfrm>
            <a:custGeom>
              <a:avLst/>
              <a:gdLst>
                <a:gd name="T0" fmla="*/ 0 w 4181"/>
                <a:gd name="T1" fmla="*/ 101 h 1627"/>
                <a:gd name="T2" fmla="*/ 0 w 4181"/>
                <a:gd name="T3" fmla="*/ 101 h 1627"/>
                <a:gd name="T4" fmla="*/ 0 w 4181"/>
                <a:gd name="T5" fmla="*/ 101 h 1627"/>
                <a:gd name="T6" fmla="*/ 0 w 4181"/>
                <a:gd name="T7" fmla="*/ 101 h 1627"/>
                <a:gd name="T8" fmla="*/ 0 w 4181"/>
                <a:gd name="T9" fmla="*/ 101 h 1627"/>
                <a:gd name="T10" fmla="*/ 0 w 4181"/>
                <a:gd name="T11" fmla="*/ 100 h 1627"/>
                <a:gd name="T12" fmla="*/ 0 w 4181"/>
                <a:gd name="T13" fmla="*/ 99 h 1627"/>
                <a:gd name="T14" fmla="*/ 0 w 4181"/>
                <a:gd name="T15" fmla="*/ 97 h 1627"/>
                <a:gd name="T16" fmla="*/ 0 w 4181"/>
                <a:gd name="T17" fmla="*/ 94 h 1627"/>
                <a:gd name="T18" fmla="*/ 0 w 4181"/>
                <a:gd name="T19" fmla="*/ 90 h 1627"/>
                <a:gd name="T20" fmla="*/ 1 w 4181"/>
                <a:gd name="T21" fmla="*/ 84 h 1627"/>
                <a:gd name="T22" fmla="*/ 1 w 4181"/>
                <a:gd name="T23" fmla="*/ 78 h 1627"/>
                <a:gd name="T24" fmla="*/ 1 w 4181"/>
                <a:gd name="T25" fmla="*/ 68 h 1627"/>
                <a:gd name="T26" fmla="*/ 1 w 4181"/>
                <a:gd name="T27" fmla="*/ 58 h 1627"/>
                <a:gd name="T28" fmla="*/ 1 w 4181"/>
                <a:gd name="T29" fmla="*/ 46 h 1627"/>
                <a:gd name="T30" fmla="*/ 1 w 4181"/>
                <a:gd name="T31" fmla="*/ 34 h 1627"/>
                <a:gd name="T32" fmla="*/ 1 w 4181"/>
                <a:gd name="T33" fmla="*/ 22 h 1627"/>
                <a:gd name="T34" fmla="*/ 1 w 4181"/>
                <a:gd name="T35" fmla="*/ 12 h 1627"/>
                <a:gd name="T36" fmla="*/ 1 w 4181"/>
                <a:gd name="T37" fmla="*/ 4 h 1627"/>
                <a:gd name="T38" fmla="*/ 1 w 4181"/>
                <a:gd name="T39" fmla="*/ 0 h 1627"/>
                <a:gd name="T40" fmla="*/ 1 w 4181"/>
                <a:gd name="T41" fmla="*/ 0 h 1627"/>
                <a:gd name="T42" fmla="*/ 1 w 4181"/>
                <a:gd name="T43" fmla="*/ 4 h 1627"/>
                <a:gd name="T44" fmla="*/ 1 w 4181"/>
                <a:gd name="T45" fmla="*/ 12 h 1627"/>
                <a:gd name="T46" fmla="*/ 1 w 4181"/>
                <a:gd name="T47" fmla="*/ 22 h 1627"/>
                <a:gd name="T48" fmla="*/ 1 w 4181"/>
                <a:gd name="T49" fmla="*/ 34 h 1627"/>
                <a:gd name="T50" fmla="*/ 1 w 4181"/>
                <a:gd name="T51" fmla="*/ 46 h 1627"/>
                <a:gd name="T52" fmla="*/ 1 w 4181"/>
                <a:gd name="T53" fmla="*/ 58 h 1627"/>
                <a:gd name="T54" fmla="*/ 1 w 4181"/>
                <a:gd name="T55" fmla="*/ 68 h 1627"/>
                <a:gd name="T56" fmla="*/ 1 w 4181"/>
                <a:gd name="T57" fmla="*/ 78 h 1627"/>
                <a:gd name="T58" fmla="*/ 1 w 4181"/>
                <a:gd name="T59" fmla="*/ 84 h 1627"/>
                <a:gd name="T60" fmla="*/ 2 w 4181"/>
                <a:gd name="T61" fmla="*/ 90 h 1627"/>
                <a:gd name="T62" fmla="*/ 2 w 4181"/>
                <a:gd name="T63" fmla="*/ 94 h 1627"/>
                <a:gd name="T64" fmla="*/ 2 w 4181"/>
                <a:gd name="T65" fmla="*/ 97 h 1627"/>
                <a:gd name="T66" fmla="*/ 2 w 4181"/>
                <a:gd name="T67" fmla="*/ 99 h 1627"/>
                <a:gd name="T68" fmla="*/ 2 w 4181"/>
                <a:gd name="T69" fmla="*/ 100 h 1627"/>
                <a:gd name="T70" fmla="*/ 2 w 4181"/>
                <a:gd name="T71" fmla="*/ 101 h 1627"/>
                <a:gd name="T72" fmla="*/ 2 w 4181"/>
                <a:gd name="T73" fmla="*/ 101 h 1627"/>
                <a:gd name="T74" fmla="*/ 2 w 4181"/>
                <a:gd name="T75" fmla="*/ 101 h 1627"/>
                <a:gd name="T76" fmla="*/ 2 w 4181"/>
                <a:gd name="T77" fmla="*/ 101 h 1627"/>
                <a:gd name="T78" fmla="*/ 2 w 4181"/>
                <a:gd name="T79" fmla="*/ 101 h 1627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4181"/>
                <a:gd name="T121" fmla="*/ 0 h 1627"/>
                <a:gd name="T122" fmla="*/ 4181 w 4181"/>
                <a:gd name="T123" fmla="*/ 1627 h 1627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4181" h="1627">
                  <a:moveTo>
                    <a:pt x="0" y="1627"/>
                  </a:moveTo>
                  <a:lnTo>
                    <a:pt x="51" y="1627"/>
                  </a:lnTo>
                  <a:lnTo>
                    <a:pt x="102" y="1627"/>
                  </a:lnTo>
                  <a:lnTo>
                    <a:pt x="155" y="1627"/>
                  </a:lnTo>
                  <a:lnTo>
                    <a:pt x="204" y="1627"/>
                  </a:lnTo>
                  <a:lnTo>
                    <a:pt x="257" y="1627"/>
                  </a:lnTo>
                  <a:lnTo>
                    <a:pt x="307" y="1627"/>
                  </a:lnTo>
                  <a:lnTo>
                    <a:pt x="359" y="1627"/>
                  </a:lnTo>
                  <a:lnTo>
                    <a:pt x="410" y="1618"/>
                  </a:lnTo>
                  <a:lnTo>
                    <a:pt x="461" y="1618"/>
                  </a:lnTo>
                  <a:lnTo>
                    <a:pt x="512" y="1618"/>
                  </a:lnTo>
                  <a:lnTo>
                    <a:pt x="563" y="1608"/>
                  </a:lnTo>
                  <a:lnTo>
                    <a:pt x="614" y="1598"/>
                  </a:lnTo>
                  <a:lnTo>
                    <a:pt x="683" y="1587"/>
                  </a:lnTo>
                  <a:lnTo>
                    <a:pt x="734" y="1577"/>
                  </a:lnTo>
                  <a:lnTo>
                    <a:pt x="786" y="1557"/>
                  </a:lnTo>
                  <a:lnTo>
                    <a:pt x="836" y="1538"/>
                  </a:lnTo>
                  <a:lnTo>
                    <a:pt x="888" y="1518"/>
                  </a:lnTo>
                  <a:lnTo>
                    <a:pt x="938" y="1489"/>
                  </a:lnTo>
                  <a:lnTo>
                    <a:pt x="991" y="1448"/>
                  </a:lnTo>
                  <a:lnTo>
                    <a:pt x="1040" y="1409"/>
                  </a:lnTo>
                  <a:lnTo>
                    <a:pt x="1093" y="1359"/>
                  </a:lnTo>
                  <a:lnTo>
                    <a:pt x="1144" y="1310"/>
                  </a:lnTo>
                  <a:lnTo>
                    <a:pt x="1195" y="1251"/>
                  </a:lnTo>
                  <a:lnTo>
                    <a:pt x="1246" y="1181"/>
                  </a:lnTo>
                  <a:lnTo>
                    <a:pt x="1297" y="1101"/>
                  </a:lnTo>
                  <a:lnTo>
                    <a:pt x="1350" y="1023"/>
                  </a:lnTo>
                  <a:lnTo>
                    <a:pt x="1418" y="932"/>
                  </a:lnTo>
                  <a:lnTo>
                    <a:pt x="1467" y="842"/>
                  </a:lnTo>
                  <a:lnTo>
                    <a:pt x="1520" y="745"/>
                  </a:lnTo>
                  <a:lnTo>
                    <a:pt x="1569" y="645"/>
                  </a:lnTo>
                  <a:lnTo>
                    <a:pt x="1622" y="546"/>
                  </a:lnTo>
                  <a:lnTo>
                    <a:pt x="1673" y="446"/>
                  </a:lnTo>
                  <a:lnTo>
                    <a:pt x="1724" y="357"/>
                  </a:lnTo>
                  <a:lnTo>
                    <a:pt x="1775" y="269"/>
                  </a:lnTo>
                  <a:lnTo>
                    <a:pt x="1826" y="199"/>
                  </a:lnTo>
                  <a:lnTo>
                    <a:pt x="1879" y="129"/>
                  </a:lnTo>
                  <a:lnTo>
                    <a:pt x="1928" y="70"/>
                  </a:lnTo>
                  <a:lnTo>
                    <a:pt x="1981" y="41"/>
                  </a:lnTo>
                  <a:lnTo>
                    <a:pt x="2030" y="10"/>
                  </a:lnTo>
                  <a:lnTo>
                    <a:pt x="2100" y="0"/>
                  </a:lnTo>
                  <a:lnTo>
                    <a:pt x="2151" y="10"/>
                  </a:lnTo>
                  <a:lnTo>
                    <a:pt x="2202" y="41"/>
                  </a:lnTo>
                  <a:lnTo>
                    <a:pt x="2253" y="70"/>
                  </a:lnTo>
                  <a:lnTo>
                    <a:pt x="2304" y="129"/>
                  </a:lnTo>
                  <a:lnTo>
                    <a:pt x="2355" y="199"/>
                  </a:lnTo>
                  <a:lnTo>
                    <a:pt x="2406" y="269"/>
                  </a:lnTo>
                  <a:lnTo>
                    <a:pt x="2457" y="357"/>
                  </a:lnTo>
                  <a:lnTo>
                    <a:pt x="2510" y="446"/>
                  </a:lnTo>
                  <a:lnTo>
                    <a:pt x="2559" y="546"/>
                  </a:lnTo>
                  <a:lnTo>
                    <a:pt x="2612" y="645"/>
                  </a:lnTo>
                  <a:lnTo>
                    <a:pt x="2662" y="745"/>
                  </a:lnTo>
                  <a:lnTo>
                    <a:pt x="2714" y="842"/>
                  </a:lnTo>
                  <a:lnTo>
                    <a:pt x="2764" y="932"/>
                  </a:lnTo>
                  <a:lnTo>
                    <a:pt x="2833" y="1023"/>
                  </a:lnTo>
                  <a:lnTo>
                    <a:pt x="2884" y="1101"/>
                  </a:lnTo>
                  <a:lnTo>
                    <a:pt x="2936" y="1181"/>
                  </a:lnTo>
                  <a:lnTo>
                    <a:pt x="2987" y="1251"/>
                  </a:lnTo>
                  <a:lnTo>
                    <a:pt x="3038" y="1310"/>
                  </a:lnTo>
                  <a:lnTo>
                    <a:pt x="3089" y="1359"/>
                  </a:lnTo>
                  <a:lnTo>
                    <a:pt x="3141" y="1409"/>
                  </a:lnTo>
                  <a:lnTo>
                    <a:pt x="3191" y="1448"/>
                  </a:lnTo>
                  <a:lnTo>
                    <a:pt x="3244" y="1489"/>
                  </a:lnTo>
                  <a:lnTo>
                    <a:pt x="3295" y="1518"/>
                  </a:lnTo>
                  <a:lnTo>
                    <a:pt x="3346" y="1538"/>
                  </a:lnTo>
                  <a:lnTo>
                    <a:pt x="3397" y="1557"/>
                  </a:lnTo>
                  <a:lnTo>
                    <a:pt x="3448" y="1577"/>
                  </a:lnTo>
                  <a:lnTo>
                    <a:pt x="3499" y="1587"/>
                  </a:lnTo>
                  <a:lnTo>
                    <a:pt x="3567" y="1598"/>
                  </a:lnTo>
                  <a:lnTo>
                    <a:pt x="3620" y="1608"/>
                  </a:lnTo>
                  <a:lnTo>
                    <a:pt x="3669" y="1618"/>
                  </a:lnTo>
                  <a:lnTo>
                    <a:pt x="3722" y="1618"/>
                  </a:lnTo>
                  <a:lnTo>
                    <a:pt x="3771" y="1618"/>
                  </a:lnTo>
                  <a:lnTo>
                    <a:pt x="3824" y="1627"/>
                  </a:lnTo>
                  <a:lnTo>
                    <a:pt x="3875" y="1627"/>
                  </a:lnTo>
                  <a:lnTo>
                    <a:pt x="3926" y="1627"/>
                  </a:lnTo>
                  <a:lnTo>
                    <a:pt x="3977" y="1627"/>
                  </a:lnTo>
                  <a:lnTo>
                    <a:pt x="4028" y="1627"/>
                  </a:lnTo>
                  <a:lnTo>
                    <a:pt x="4079" y="1627"/>
                  </a:lnTo>
                  <a:lnTo>
                    <a:pt x="4130" y="1627"/>
                  </a:lnTo>
                  <a:lnTo>
                    <a:pt x="4181" y="1627"/>
                  </a:lnTo>
                </a:path>
              </a:pathLst>
            </a:custGeom>
            <a:noFill/>
            <a:ln w="42863">
              <a:solidFill>
                <a:srgbClr val="00216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6" name="Line 52"/>
            <p:cNvSpPr>
              <a:spLocks noChangeShapeType="1"/>
            </p:cNvSpPr>
            <p:nvPr/>
          </p:nvSpPr>
          <p:spPr bwMode="auto">
            <a:xfrm flipV="1">
              <a:off x="4069" y="1584"/>
              <a:ext cx="0" cy="960"/>
            </a:xfrm>
            <a:prstGeom prst="line">
              <a:avLst/>
            </a:prstGeom>
            <a:noFill/>
            <a:ln w="25400">
              <a:solidFill>
                <a:srgbClr val="7F7F7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7" name="Line 53"/>
            <p:cNvSpPr>
              <a:spLocks noChangeShapeType="1"/>
            </p:cNvSpPr>
            <p:nvPr/>
          </p:nvSpPr>
          <p:spPr bwMode="auto">
            <a:xfrm>
              <a:off x="3408" y="2544"/>
              <a:ext cx="1296" cy="0"/>
            </a:xfrm>
            <a:prstGeom prst="line">
              <a:avLst/>
            </a:prstGeom>
            <a:noFill/>
            <a:ln w="9525">
              <a:solidFill>
                <a:srgbClr val="00216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8" name="Line 54"/>
            <p:cNvSpPr>
              <a:spLocks noChangeShapeType="1"/>
            </p:cNvSpPr>
            <p:nvPr/>
          </p:nvSpPr>
          <p:spPr bwMode="auto">
            <a:xfrm>
              <a:off x="4524" y="1933"/>
              <a:ext cx="1" cy="611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9" name="Line 55"/>
            <p:cNvSpPr>
              <a:spLocks noChangeShapeType="1"/>
            </p:cNvSpPr>
            <p:nvPr/>
          </p:nvSpPr>
          <p:spPr bwMode="auto">
            <a:xfrm>
              <a:off x="3600" y="1920"/>
              <a:ext cx="1" cy="611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0" name="Text Box 56"/>
            <p:cNvSpPr txBox="1">
              <a:spLocks noChangeArrowheads="1"/>
            </p:cNvSpPr>
            <p:nvPr/>
          </p:nvSpPr>
          <p:spPr bwMode="auto">
            <a:xfrm>
              <a:off x="3312" y="2544"/>
              <a:ext cx="38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200" b="1">
                  <a:ea typeface="宋体" charset="-122"/>
                </a:rPr>
                <a:t>LSL</a:t>
              </a:r>
            </a:p>
          </p:txBody>
        </p:sp>
        <p:sp>
          <p:nvSpPr>
            <p:cNvPr id="72" name="Text Box 57"/>
            <p:cNvSpPr txBox="1">
              <a:spLocks noChangeArrowheads="1"/>
            </p:cNvSpPr>
            <p:nvPr/>
          </p:nvSpPr>
          <p:spPr bwMode="auto">
            <a:xfrm>
              <a:off x="4224" y="2544"/>
              <a:ext cx="38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200" b="1">
                  <a:ea typeface="宋体" charset="-122"/>
                </a:rPr>
                <a:t>USL</a:t>
              </a:r>
            </a:p>
          </p:txBody>
        </p:sp>
      </p:grpSp>
      <p:sp>
        <p:nvSpPr>
          <p:cNvPr id="73" name="Text Box 58"/>
          <p:cNvSpPr txBox="1">
            <a:spLocks noChangeArrowheads="1"/>
          </p:cNvSpPr>
          <p:nvPr/>
        </p:nvSpPr>
        <p:spPr bwMode="auto">
          <a:xfrm>
            <a:off x="7315200" y="3305175"/>
            <a:ext cx="14478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1600">
                <a:solidFill>
                  <a:srgbClr val="A50021"/>
                </a:solidFill>
                <a:ea typeface="宋体" charset="-122"/>
              </a:rPr>
              <a:t>Capable,   Not Centered</a:t>
            </a:r>
          </a:p>
        </p:txBody>
      </p:sp>
      <p:sp>
        <p:nvSpPr>
          <p:cNvPr id="74" name="Text Box 89"/>
          <p:cNvSpPr txBox="1">
            <a:spLocks noChangeArrowheads="1"/>
          </p:cNvSpPr>
          <p:nvPr/>
        </p:nvSpPr>
        <p:spPr bwMode="auto">
          <a:xfrm>
            <a:off x="2971800" y="5257800"/>
            <a:ext cx="14478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1600">
                <a:solidFill>
                  <a:srgbClr val="A50021"/>
                </a:solidFill>
                <a:ea typeface="宋体" charset="-122"/>
              </a:rPr>
              <a:t>Not Capable, Centered</a:t>
            </a:r>
          </a:p>
        </p:txBody>
      </p:sp>
      <p:sp>
        <p:nvSpPr>
          <p:cNvPr id="75" name="Text Box 90"/>
          <p:cNvSpPr txBox="1">
            <a:spLocks noChangeArrowheads="1"/>
          </p:cNvSpPr>
          <p:nvPr/>
        </p:nvSpPr>
        <p:spPr bwMode="auto">
          <a:xfrm>
            <a:off x="7239000" y="5210175"/>
            <a:ext cx="14478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1600">
                <a:solidFill>
                  <a:srgbClr val="A50021"/>
                </a:solidFill>
                <a:ea typeface="宋体" charset="-122"/>
              </a:rPr>
              <a:t>Not Capable, Not Centered</a:t>
            </a:r>
          </a:p>
        </p:txBody>
      </p:sp>
      <p:grpSp>
        <p:nvGrpSpPr>
          <p:cNvPr id="76" name="Group 143"/>
          <p:cNvGrpSpPr>
            <a:grpSpLocks/>
          </p:cNvGrpSpPr>
          <p:nvPr/>
        </p:nvGrpSpPr>
        <p:grpSpPr bwMode="auto">
          <a:xfrm>
            <a:off x="609600" y="4398963"/>
            <a:ext cx="2286000" cy="1819275"/>
            <a:chOff x="384" y="2771"/>
            <a:chExt cx="1440" cy="1146"/>
          </a:xfrm>
        </p:grpSpPr>
        <p:sp>
          <p:nvSpPr>
            <p:cNvPr id="77" name="Freeform 11"/>
            <p:cNvSpPr>
              <a:spLocks/>
            </p:cNvSpPr>
            <p:nvPr/>
          </p:nvSpPr>
          <p:spPr bwMode="auto">
            <a:xfrm>
              <a:off x="384" y="2883"/>
              <a:ext cx="1440" cy="813"/>
            </a:xfrm>
            <a:custGeom>
              <a:avLst/>
              <a:gdLst>
                <a:gd name="T0" fmla="*/ 1 w 4181"/>
                <a:gd name="T1" fmla="*/ 101 h 1627"/>
                <a:gd name="T2" fmla="*/ 2 w 4181"/>
                <a:gd name="T3" fmla="*/ 101 h 1627"/>
                <a:gd name="T4" fmla="*/ 4 w 4181"/>
                <a:gd name="T5" fmla="*/ 101 h 1627"/>
                <a:gd name="T6" fmla="*/ 5 w 4181"/>
                <a:gd name="T7" fmla="*/ 101 h 1627"/>
                <a:gd name="T8" fmla="*/ 7 w 4181"/>
                <a:gd name="T9" fmla="*/ 101 h 1627"/>
                <a:gd name="T10" fmla="*/ 8 w 4181"/>
                <a:gd name="T11" fmla="*/ 100 h 1627"/>
                <a:gd name="T12" fmla="*/ 10 w 4181"/>
                <a:gd name="T13" fmla="*/ 99 h 1627"/>
                <a:gd name="T14" fmla="*/ 11 w 4181"/>
                <a:gd name="T15" fmla="*/ 97 h 1627"/>
                <a:gd name="T16" fmla="*/ 12 w 4181"/>
                <a:gd name="T17" fmla="*/ 94 h 1627"/>
                <a:gd name="T18" fmla="*/ 14 w 4181"/>
                <a:gd name="T19" fmla="*/ 90 h 1627"/>
                <a:gd name="T20" fmla="*/ 15 w 4181"/>
                <a:gd name="T21" fmla="*/ 84 h 1627"/>
                <a:gd name="T22" fmla="*/ 17 w 4181"/>
                <a:gd name="T23" fmla="*/ 78 h 1627"/>
                <a:gd name="T24" fmla="*/ 18 w 4181"/>
                <a:gd name="T25" fmla="*/ 68 h 1627"/>
                <a:gd name="T26" fmla="*/ 20 w 4181"/>
                <a:gd name="T27" fmla="*/ 58 h 1627"/>
                <a:gd name="T28" fmla="*/ 21 w 4181"/>
                <a:gd name="T29" fmla="*/ 46 h 1627"/>
                <a:gd name="T30" fmla="*/ 23 w 4181"/>
                <a:gd name="T31" fmla="*/ 34 h 1627"/>
                <a:gd name="T32" fmla="*/ 24 w 4181"/>
                <a:gd name="T33" fmla="*/ 22 h 1627"/>
                <a:gd name="T34" fmla="*/ 26 w 4181"/>
                <a:gd name="T35" fmla="*/ 12 h 1627"/>
                <a:gd name="T36" fmla="*/ 27 w 4181"/>
                <a:gd name="T37" fmla="*/ 4 h 1627"/>
                <a:gd name="T38" fmla="*/ 29 w 4181"/>
                <a:gd name="T39" fmla="*/ 0 h 1627"/>
                <a:gd name="T40" fmla="*/ 30 w 4181"/>
                <a:gd name="T41" fmla="*/ 0 h 1627"/>
                <a:gd name="T42" fmla="*/ 32 w 4181"/>
                <a:gd name="T43" fmla="*/ 4 h 1627"/>
                <a:gd name="T44" fmla="*/ 33 w 4181"/>
                <a:gd name="T45" fmla="*/ 12 h 1627"/>
                <a:gd name="T46" fmla="*/ 34 w 4181"/>
                <a:gd name="T47" fmla="*/ 22 h 1627"/>
                <a:gd name="T48" fmla="*/ 36 w 4181"/>
                <a:gd name="T49" fmla="*/ 34 h 1627"/>
                <a:gd name="T50" fmla="*/ 38 w 4181"/>
                <a:gd name="T51" fmla="*/ 46 h 1627"/>
                <a:gd name="T52" fmla="*/ 39 w 4181"/>
                <a:gd name="T53" fmla="*/ 58 h 1627"/>
                <a:gd name="T54" fmla="*/ 41 w 4181"/>
                <a:gd name="T55" fmla="*/ 68 h 1627"/>
                <a:gd name="T56" fmla="*/ 42 w 4181"/>
                <a:gd name="T57" fmla="*/ 78 h 1627"/>
                <a:gd name="T58" fmla="*/ 43 w 4181"/>
                <a:gd name="T59" fmla="*/ 84 h 1627"/>
                <a:gd name="T60" fmla="*/ 45 w 4181"/>
                <a:gd name="T61" fmla="*/ 90 h 1627"/>
                <a:gd name="T62" fmla="*/ 46 w 4181"/>
                <a:gd name="T63" fmla="*/ 94 h 1627"/>
                <a:gd name="T64" fmla="*/ 48 w 4181"/>
                <a:gd name="T65" fmla="*/ 97 h 1627"/>
                <a:gd name="T66" fmla="*/ 49 w 4181"/>
                <a:gd name="T67" fmla="*/ 99 h 1627"/>
                <a:gd name="T68" fmla="*/ 51 w 4181"/>
                <a:gd name="T69" fmla="*/ 100 h 1627"/>
                <a:gd name="T70" fmla="*/ 52 w 4181"/>
                <a:gd name="T71" fmla="*/ 101 h 1627"/>
                <a:gd name="T72" fmla="*/ 54 w 4181"/>
                <a:gd name="T73" fmla="*/ 101 h 1627"/>
                <a:gd name="T74" fmla="*/ 55 w 4181"/>
                <a:gd name="T75" fmla="*/ 101 h 1627"/>
                <a:gd name="T76" fmla="*/ 57 w 4181"/>
                <a:gd name="T77" fmla="*/ 101 h 1627"/>
                <a:gd name="T78" fmla="*/ 58 w 4181"/>
                <a:gd name="T79" fmla="*/ 101 h 1627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4181"/>
                <a:gd name="T121" fmla="*/ 0 h 1627"/>
                <a:gd name="T122" fmla="*/ 4181 w 4181"/>
                <a:gd name="T123" fmla="*/ 1627 h 1627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4181" h="1627">
                  <a:moveTo>
                    <a:pt x="0" y="1627"/>
                  </a:moveTo>
                  <a:lnTo>
                    <a:pt x="51" y="1627"/>
                  </a:lnTo>
                  <a:lnTo>
                    <a:pt x="102" y="1627"/>
                  </a:lnTo>
                  <a:lnTo>
                    <a:pt x="155" y="1627"/>
                  </a:lnTo>
                  <a:lnTo>
                    <a:pt x="204" y="1627"/>
                  </a:lnTo>
                  <a:lnTo>
                    <a:pt x="257" y="1627"/>
                  </a:lnTo>
                  <a:lnTo>
                    <a:pt x="307" y="1627"/>
                  </a:lnTo>
                  <a:lnTo>
                    <a:pt x="359" y="1627"/>
                  </a:lnTo>
                  <a:lnTo>
                    <a:pt x="410" y="1618"/>
                  </a:lnTo>
                  <a:lnTo>
                    <a:pt x="461" y="1618"/>
                  </a:lnTo>
                  <a:lnTo>
                    <a:pt x="512" y="1618"/>
                  </a:lnTo>
                  <a:lnTo>
                    <a:pt x="563" y="1608"/>
                  </a:lnTo>
                  <a:lnTo>
                    <a:pt x="614" y="1598"/>
                  </a:lnTo>
                  <a:lnTo>
                    <a:pt x="683" y="1587"/>
                  </a:lnTo>
                  <a:lnTo>
                    <a:pt x="734" y="1577"/>
                  </a:lnTo>
                  <a:lnTo>
                    <a:pt x="786" y="1557"/>
                  </a:lnTo>
                  <a:lnTo>
                    <a:pt x="836" y="1538"/>
                  </a:lnTo>
                  <a:lnTo>
                    <a:pt x="888" y="1518"/>
                  </a:lnTo>
                  <a:lnTo>
                    <a:pt x="938" y="1489"/>
                  </a:lnTo>
                  <a:lnTo>
                    <a:pt x="991" y="1448"/>
                  </a:lnTo>
                  <a:lnTo>
                    <a:pt x="1040" y="1409"/>
                  </a:lnTo>
                  <a:lnTo>
                    <a:pt x="1093" y="1359"/>
                  </a:lnTo>
                  <a:lnTo>
                    <a:pt x="1144" y="1310"/>
                  </a:lnTo>
                  <a:lnTo>
                    <a:pt x="1195" y="1251"/>
                  </a:lnTo>
                  <a:lnTo>
                    <a:pt x="1246" y="1181"/>
                  </a:lnTo>
                  <a:lnTo>
                    <a:pt x="1297" y="1101"/>
                  </a:lnTo>
                  <a:lnTo>
                    <a:pt x="1350" y="1023"/>
                  </a:lnTo>
                  <a:lnTo>
                    <a:pt x="1418" y="932"/>
                  </a:lnTo>
                  <a:lnTo>
                    <a:pt x="1467" y="842"/>
                  </a:lnTo>
                  <a:lnTo>
                    <a:pt x="1520" y="745"/>
                  </a:lnTo>
                  <a:lnTo>
                    <a:pt x="1569" y="645"/>
                  </a:lnTo>
                  <a:lnTo>
                    <a:pt x="1622" y="546"/>
                  </a:lnTo>
                  <a:lnTo>
                    <a:pt x="1673" y="446"/>
                  </a:lnTo>
                  <a:lnTo>
                    <a:pt x="1724" y="357"/>
                  </a:lnTo>
                  <a:lnTo>
                    <a:pt x="1775" y="269"/>
                  </a:lnTo>
                  <a:lnTo>
                    <a:pt x="1826" y="199"/>
                  </a:lnTo>
                  <a:lnTo>
                    <a:pt x="1879" y="129"/>
                  </a:lnTo>
                  <a:lnTo>
                    <a:pt x="1928" y="70"/>
                  </a:lnTo>
                  <a:lnTo>
                    <a:pt x="1981" y="41"/>
                  </a:lnTo>
                  <a:lnTo>
                    <a:pt x="2030" y="10"/>
                  </a:lnTo>
                  <a:lnTo>
                    <a:pt x="2100" y="0"/>
                  </a:lnTo>
                  <a:lnTo>
                    <a:pt x="2151" y="10"/>
                  </a:lnTo>
                  <a:lnTo>
                    <a:pt x="2202" y="41"/>
                  </a:lnTo>
                  <a:lnTo>
                    <a:pt x="2253" y="70"/>
                  </a:lnTo>
                  <a:lnTo>
                    <a:pt x="2304" y="129"/>
                  </a:lnTo>
                  <a:lnTo>
                    <a:pt x="2355" y="199"/>
                  </a:lnTo>
                  <a:lnTo>
                    <a:pt x="2406" y="269"/>
                  </a:lnTo>
                  <a:lnTo>
                    <a:pt x="2457" y="357"/>
                  </a:lnTo>
                  <a:lnTo>
                    <a:pt x="2510" y="446"/>
                  </a:lnTo>
                  <a:lnTo>
                    <a:pt x="2559" y="546"/>
                  </a:lnTo>
                  <a:lnTo>
                    <a:pt x="2612" y="645"/>
                  </a:lnTo>
                  <a:lnTo>
                    <a:pt x="2662" y="745"/>
                  </a:lnTo>
                  <a:lnTo>
                    <a:pt x="2714" y="842"/>
                  </a:lnTo>
                  <a:lnTo>
                    <a:pt x="2764" y="932"/>
                  </a:lnTo>
                  <a:lnTo>
                    <a:pt x="2833" y="1023"/>
                  </a:lnTo>
                  <a:lnTo>
                    <a:pt x="2884" y="1101"/>
                  </a:lnTo>
                  <a:lnTo>
                    <a:pt x="2936" y="1181"/>
                  </a:lnTo>
                  <a:lnTo>
                    <a:pt x="2987" y="1251"/>
                  </a:lnTo>
                  <a:lnTo>
                    <a:pt x="3038" y="1310"/>
                  </a:lnTo>
                  <a:lnTo>
                    <a:pt x="3089" y="1359"/>
                  </a:lnTo>
                  <a:lnTo>
                    <a:pt x="3141" y="1409"/>
                  </a:lnTo>
                  <a:lnTo>
                    <a:pt x="3191" y="1448"/>
                  </a:lnTo>
                  <a:lnTo>
                    <a:pt x="3244" y="1489"/>
                  </a:lnTo>
                  <a:lnTo>
                    <a:pt x="3295" y="1518"/>
                  </a:lnTo>
                  <a:lnTo>
                    <a:pt x="3346" y="1538"/>
                  </a:lnTo>
                  <a:lnTo>
                    <a:pt x="3397" y="1557"/>
                  </a:lnTo>
                  <a:lnTo>
                    <a:pt x="3448" y="1577"/>
                  </a:lnTo>
                  <a:lnTo>
                    <a:pt x="3499" y="1587"/>
                  </a:lnTo>
                  <a:lnTo>
                    <a:pt x="3567" y="1598"/>
                  </a:lnTo>
                  <a:lnTo>
                    <a:pt x="3620" y="1608"/>
                  </a:lnTo>
                  <a:lnTo>
                    <a:pt x="3669" y="1618"/>
                  </a:lnTo>
                  <a:lnTo>
                    <a:pt x="3722" y="1618"/>
                  </a:lnTo>
                  <a:lnTo>
                    <a:pt x="3771" y="1618"/>
                  </a:lnTo>
                  <a:lnTo>
                    <a:pt x="3824" y="1627"/>
                  </a:lnTo>
                  <a:lnTo>
                    <a:pt x="3875" y="1627"/>
                  </a:lnTo>
                  <a:lnTo>
                    <a:pt x="3926" y="1627"/>
                  </a:lnTo>
                  <a:lnTo>
                    <a:pt x="3977" y="1627"/>
                  </a:lnTo>
                  <a:lnTo>
                    <a:pt x="4028" y="1627"/>
                  </a:lnTo>
                  <a:lnTo>
                    <a:pt x="4079" y="1627"/>
                  </a:lnTo>
                  <a:lnTo>
                    <a:pt x="4130" y="1627"/>
                  </a:lnTo>
                  <a:lnTo>
                    <a:pt x="4181" y="1627"/>
                  </a:lnTo>
                </a:path>
              </a:pathLst>
            </a:custGeom>
            <a:noFill/>
            <a:ln w="42863">
              <a:solidFill>
                <a:srgbClr val="00216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" name="Line 13"/>
            <p:cNvSpPr>
              <a:spLocks noChangeShapeType="1"/>
            </p:cNvSpPr>
            <p:nvPr/>
          </p:nvSpPr>
          <p:spPr bwMode="auto">
            <a:xfrm flipV="1">
              <a:off x="1116" y="2771"/>
              <a:ext cx="0" cy="960"/>
            </a:xfrm>
            <a:prstGeom prst="line">
              <a:avLst/>
            </a:prstGeom>
            <a:noFill/>
            <a:ln w="25400">
              <a:solidFill>
                <a:srgbClr val="7F7F7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9" name="Text Box 91"/>
            <p:cNvSpPr txBox="1">
              <a:spLocks noChangeArrowheads="1"/>
            </p:cNvSpPr>
            <p:nvPr/>
          </p:nvSpPr>
          <p:spPr bwMode="auto">
            <a:xfrm>
              <a:off x="480" y="3744"/>
              <a:ext cx="38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200" b="1">
                  <a:ea typeface="宋体" charset="-122"/>
                </a:rPr>
                <a:t>LSL</a:t>
              </a:r>
            </a:p>
          </p:txBody>
        </p:sp>
        <p:sp>
          <p:nvSpPr>
            <p:cNvPr id="80" name="Text Box 92"/>
            <p:cNvSpPr txBox="1">
              <a:spLocks noChangeArrowheads="1"/>
            </p:cNvSpPr>
            <p:nvPr/>
          </p:nvSpPr>
          <p:spPr bwMode="auto">
            <a:xfrm>
              <a:off x="1392" y="3744"/>
              <a:ext cx="38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200" b="1">
                  <a:ea typeface="宋体" charset="-122"/>
                </a:rPr>
                <a:t>USL</a:t>
              </a:r>
            </a:p>
          </p:txBody>
        </p:sp>
        <p:sp>
          <p:nvSpPr>
            <p:cNvPr id="81" name="Line 95"/>
            <p:cNvSpPr>
              <a:spLocks noChangeShapeType="1"/>
            </p:cNvSpPr>
            <p:nvPr/>
          </p:nvSpPr>
          <p:spPr bwMode="auto">
            <a:xfrm>
              <a:off x="384" y="3744"/>
              <a:ext cx="1440" cy="0"/>
            </a:xfrm>
            <a:prstGeom prst="line">
              <a:avLst/>
            </a:prstGeom>
            <a:noFill/>
            <a:ln w="9525">
              <a:solidFill>
                <a:srgbClr val="00216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2" name="Line 96"/>
            <p:cNvSpPr>
              <a:spLocks noChangeShapeType="1"/>
            </p:cNvSpPr>
            <p:nvPr/>
          </p:nvSpPr>
          <p:spPr bwMode="auto">
            <a:xfrm>
              <a:off x="1596" y="3133"/>
              <a:ext cx="1" cy="611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" name="Line 97"/>
            <p:cNvSpPr>
              <a:spLocks noChangeShapeType="1"/>
            </p:cNvSpPr>
            <p:nvPr/>
          </p:nvSpPr>
          <p:spPr bwMode="auto">
            <a:xfrm>
              <a:off x="672" y="3120"/>
              <a:ext cx="1" cy="611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84" name="Group 144"/>
          <p:cNvGrpSpPr>
            <a:grpSpLocks/>
          </p:cNvGrpSpPr>
          <p:nvPr/>
        </p:nvGrpSpPr>
        <p:grpSpPr bwMode="auto">
          <a:xfrm>
            <a:off x="4648200" y="4419600"/>
            <a:ext cx="3124200" cy="1798638"/>
            <a:chOff x="2928" y="2784"/>
            <a:chExt cx="1968" cy="1133"/>
          </a:xfrm>
        </p:grpSpPr>
        <p:sp>
          <p:nvSpPr>
            <p:cNvPr id="85" name="Freeform 21"/>
            <p:cNvSpPr>
              <a:spLocks/>
            </p:cNvSpPr>
            <p:nvPr/>
          </p:nvSpPr>
          <p:spPr bwMode="auto">
            <a:xfrm>
              <a:off x="3456" y="2896"/>
              <a:ext cx="1440" cy="813"/>
            </a:xfrm>
            <a:custGeom>
              <a:avLst/>
              <a:gdLst>
                <a:gd name="T0" fmla="*/ 1 w 4181"/>
                <a:gd name="T1" fmla="*/ 101 h 1627"/>
                <a:gd name="T2" fmla="*/ 2 w 4181"/>
                <a:gd name="T3" fmla="*/ 101 h 1627"/>
                <a:gd name="T4" fmla="*/ 4 w 4181"/>
                <a:gd name="T5" fmla="*/ 101 h 1627"/>
                <a:gd name="T6" fmla="*/ 5 w 4181"/>
                <a:gd name="T7" fmla="*/ 101 h 1627"/>
                <a:gd name="T8" fmla="*/ 7 w 4181"/>
                <a:gd name="T9" fmla="*/ 101 h 1627"/>
                <a:gd name="T10" fmla="*/ 8 w 4181"/>
                <a:gd name="T11" fmla="*/ 100 h 1627"/>
                <a:gd name="T12" fmla="*/ 10 w 4181"/>
                <a:gd name="T13" fmla="*/ 99 h 1627"/>
                <a:gd name="T14" fmla="*/ 11 w 4181"/>
                <a:gd name="T15" fmla="*/ 97 h 1627"/>
                <a:gd name="T16" fmla="*/ 12 w 4181"/>
                <a:gd name="T17" fmla="*/ 94 h 1627"/>
                <a:gd name="T18" fmla="*/ 14 w 4181"/>
                <a:gd name="T19" fmla="*/ 90 h 1627"/>
                <a:gd name="T20" fmla="*/ 15 w 4181"/>
                <a:gd name="T21" fmla="*/ 84 h 1627"/>
                <a:gd name="T22" fmla="*/ 17 w 4181"/>
                <a:gd name="T23" fmla="*/ 78 h 1627"/>
                <a:gd name="T24" fmla="*/ 18 w 4181"/>
                <a:gd name="T25" fmla="*/ 68 h 1627"/>
                <a:gd name="T26" fmla="*/ 20 w 4181"/>
                <a:gd name="T27" fmla="*/ 58 h 1627"/>
                <a:gd name="T28" fmla="*/ 21 w 4181"/>
                <a:gd name="T29" fmla="*/ 46 h 1627"/>
                <a:gd name="T30" fmla="*/ 23 w 4181"/>
                <a:gd name="T31" fmla="*/ 34 h 1627"/>
                <a:gd name="T32" fmla="*/ 24 w 4181"/>
                <a:gd name="T33" fmla="*/ 22 h 1627"/>
                <a:gd name="T34" fmla="*/ 26 w 4181"/>
                <a:gd name="T35" fmla="*/ 12 h 1627"/>
                <a:gd name="T36" fmla="*/ 27 w 4181"/>
                <a:gd name="T37" fmla="*/ 4 h 1627"/>
                <a:gd name="T38" fmla="*/ 29 w 4181"/>
                <a:gd name="T39" fmla="*/ 0 h 1627"/>
                <a:gd name="T40" fmla="*/ 30 w 4181"/>
                <a:gd name="T41" fmla="*/ 0 h 1627"/>
                <a:gd name="T42" fmla="*/ 32 w 4181"/>
                <a:gd name="T43" fmla="*/ 4 h 1627"/>
                <a:gd name="T44" fmla="*/ 33 w 4181"/>
                <a:gd name="T45" fmla="*/ 12 h 1627"/>
                <a:gd name="T46" fmla="*/ 34 w 4181"/>
                <a:gd name="T47" fmla="*/ 22 h 1627"/>
                <a:gd name="T48" fmla="*/ 36 w 4181"/>
                <a:gd name="T49" fmla="*/ 34 h 1627"/>
                <a:gd name="T50" fmla="*/ 38 w 4181"/>
                <a:gd name="T51" fmla="*/ 46 h 1627"/>
                <a:gd name="T52" fmla="*/ 39 w 4181"/>
                <a:gd name="T53" fmla="*/ 58 h 1627"/>
                <a:gd name="T54" fmla="*/ 41 w 4181"/>
                <a:gd name="T55" fmla="*/ 68 h 1627"/>
                <a:gd name="T56" fmla="*/ 42 w 4181"/>
                <a:gd name="T57" fmla="*/ 78 h 1627"/>
                <a:gd name="T58" fmla="*/ 43 w 4181"/>
                <a:gd name="T59" fmla="*/ 84 h 1627"/>
                <a:gd name="T60" fmla="*/ 45 w 4181"/>
                <a:gd name="T61" fmla="*/ 90 h 1627"/>
                <a:gd name="T62" fmla="*/ 46 w 4181"/>
                <a:gd name="T63" fmla="*/ 94 h 1627"/>
                <a:gd name="T64" fmla="*/ 48 w 4181"/>
                <a:gd name="T65" fmla="*/ 97 h 1627"/>
                <a:gd name="T66" fmla="*/ 49 w 4181"/>
                <a:gd name="T67" fmla="*/ 99 h 1627"/>
                <a:gd name="T68" fmla="*/ 51 w 4181"/>
                <a:gd name="T69" fmla="*/ 100 h 1627"/>
                <a:gd name="T70" fmla="*/ 52 w 4181"/>
                <a:gd name="T71" fmla="*/ 101 h 1627"/>
                <a:gd name="T72" fmla="*/ 54 w 4181"/>
                <a:gd name="T73" fmla="*/ 101 h 1627"/>
                <a:gd name="T74" fmla="*/ 55 w 4181"/>
                <a:gd name="T75" fmla="*/ 101 h 1627"/>
                <a:gd name="T76" fmla="*/ 57 w 4181"/>
                <a:gd name="T77" fmla="*/ 101 h 1627"/>
                <a:gd name="T78" fmla="*/ 58 w 4181"/>
                <a:gd name="T79" fmla="*/ 101 h 1627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4181"/>
                <a:gd name="T121" fmla="*/ 0 h 1627"/>
                <a:gd name="T122" fmla="*/ 4181 w 4181"/>
                <a:gd name="T123" fmla="*/ 1627 h 1627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4181" h="1627">
                  <a:moveTo>
                    <a:pt x="0" y="1627"/>
                  </a:moveTo>
                  <a:lnTo>
                    <a:pt x="51" y="1627"/>
                  </a:lnTo>
                  <a:lnTo>
                    <a:pt x="102" y="1627"/>
                  </a:lnTo>
                  <a:lnTo>
                    <a:pt x="155" y="1627"/>
                  </a:lnTo>
                  <a:lnTo>
                    <a:pt x="204" y="1627"/>
                  </a:lnTo>
                  <a:lnTo>
                    <a:pt x="257" y="1627"/>
                  </a:lnTo>
                  <a:lnTo>
                    <a:pt x="307" y="1627"/>
                  </a:lnTo>
                  <a:lnTo>
                    <a:pt x="359" y="1627"/>
                  </a:lnTo>
                  <a:lnTo>
                    <a:pt x="410" y="1618"/>
                  </a:lnTo>
                  <a:lnTo>
                    <a:pt x="461" y="1618"/>
                  </a:lnTo>
                  <a:lnTo>
                    <a:pt x="512" y="1618"/>
                  </a:lnTo>
                  <a:lnTo>
                    <a:pt x="563" y="1608"/>
                  </a:lnTo>
                  <a:lnTo>
                    <a:pt x="614" y="1598"/>
                  </a:lnTo>
                  <a:lnTo>
                    <a:pt x="683" y="1587"/>
                  </a:lnTo>
                  <a:lnTo>
                    <a:pt x="734" y="1577"/>
                  </a:lnTo>
                  <a:lnTo>
                    <a:pt x="786" y="1557"/>
                  </a:lnTo>
                  <a:lnTo>
                    <a:pt x="836" y="1538"/>
                  </a:lnTo>
                  <a:lnTo>
                    <a:pt x="888" y="1518"/>
                  </a:lnTo>
                  <a:lnTo>
                    <a:pt x="938" y="1489"/>
                  </a:lnTo>
                  <a:lnTo>
                    <a:pt x="991" y="1448"/>
                  </a:lnTo>
                  <a:lnTo>
                    <a:pt x="1040" y="1409"/>
                  </a:lnTo>
                  <a:lnTo>
                    <a:pt x="1093" y="1359"/>
                  </a:lnTo>
                  <a:lnTo>
                    <a:pt x="1144" y="1310"/>
                  </a:lnTo>
                  <a:lnTo>
                    <a:pt x="1195" y="1251"/>
                  </a:lnTo>
                  <a:lnTo>
                    <a:pt x="1246" y="1181"/>
                  </a:lnTo>
                  <a:lnTo>
                    <a:pt x="1297" y="1101"/>
                  </a:lnTo>
                  <a:lnTo>
                    <a:pt x="1350" y="1023"/>
                  </a:lnTo>
                  <a:lnTo>
                    <a:pt x="1418" y="932"/>
                  </a:lnTo>
                  <a:lnTo>
                    <a:pt x="1467" y="842"/>
                  </a:lnTo>
                  <a:lnTo>
                    <a:pt x="1520" y="745"/>
                  </a:lnTo>
                  <a:lnTo>
                    <a:pt x="1569" y="645"/>
                  </a:lnTo>
                  <a:lnTo>
                    <a:pt x="1622" y="546"/>
                  </a:lnTo>
                  <a:lnTo>
                    <a:pt x="1673" y="446"/>
                  </a:lnTo>
                  <a:lnTo>
                    <a:pt x="1724" y="357"/>
                  </a:lnTo>
                  <a:lnTo>
                    <a:pt x="1775" y="269"/>
                  </a:lnTo>
                  <a:lnTo>
                    <a:pt x="1826" y="199"/>
                  </a:lnTo>
                  <a:lnTo>
                    <a:pt x="1879" y="129"/>
                  </a:lnTo>
                  <a:lnTo>
                    <a:pt x="1928" y="70"/>
                  </a:lnTo>
                  <a:lnTo>
                    <a:pt x="1981" y="41"/>
                  </a:lnTo>
                  <a:lnTo>
                    <a:pt x="2030" y="10"/>
                  </a:lnTo>
                  <a:lnTo>
                    <a:pt x="2100" y="0"/>
                  </a:lnTo>
                  <a:lnTo>
                    <a:pt x="2151" y="10"/>
                  </a:lnTo>
                  <a:lnTo>
                    <a:pt x="2202" y="41"/>
                  </a:lnTo>
                  <a:lnTo>
                    <a:pt x="2253" y="70"/>
                  </a:lnTo>
                  <a:lnTo>
                    <a:pt x="2304" y="129"/>
                  </a:lnTo>
                  <a:lnTo>
                    <a:pt x="2355" y="199"/>
                  </a:lnTo>
                  <a:lnTo>
                    <a:pt x="2406" y="269"/>
                  </a:lnTo>
                  <a:lnTo>
                    <a:pt x="2457" y="357"/>
                  </a:lnTo>
                  <a:lnTo>
                    <a:pt x="2510" y="446"/>
                  </a:lnTo>
                  <a:lnTo>
                    <a:pt x="2559" y="546"/>
                  </a:lnTo>
                  <a:lnTo>
                    <a:pt x="2612" y="645"/>
                  </a:lnTo>
                  <a:lnTo>
                    <a:pt x="2662" y="745"/>
                  </a:lnTo>
                  <a:lnTo>
                    <a:pt x="2714" y="842"/>
                  </a:lnTo>
                  <a:lnTo>
                    <a:pt x="2764" y="932"/>
                  </a:lnTo>
                  <a:lnTo>
                    <a:pt x="2833" y="1023"/>
                  </a:lnTo>
                  <a:lnTo>
                    <a:pt x="2884" y="1101"/>
                  </a:lnTo>
                  <a:lnTo>
                    <a:pt x="2936" y="1181"/>
                  </a:lnTo>
                  <a:lnTo>
                    <a:pt x="2987" y="1251"/>
                  </a:lnTo>
                  <a:lnTo>
                    <a:pt x="3038" y="1310"/>
                  </a:lnTo>
                  <a:lnTo>
                    <a:pt x="3089" y="1359"/>
                  </a:lnTo>
                  <a:lnTo>
                    <a:pt x="3141" y="1409"/>
                  </a:lnTo>
                  <a:lnTo>
                    <a:pt x="3191" y="1448"/>
                  </a:lnTo>
                  <a:lnTo>
                    <a:pt x="3244" y="1489"/>
                  </a:lnTo>
                  <a:lnTo>
                    <a:pt x="3295" y="1518"/>
                  </a:lnTo>
                  <a:lnTo>
                    <a:pt x="3346" y="1538"/>
                  </a:lnTo>
                  <a:lnTo>
                    <a:pt x="3397" y="1557"/>
                  </a:lnTo>
                  <a:lnTo>
                    <a:pt x="3448" y="1577"/>
                  </a:lnTo>
                  <a:lnTo>
                    <a:pt x="3499" y="1587"/>
                  </a:lnTo>
                  <a:lnTo>
                    <a:pt x="3567" y="1598"/>
                  </a:lnTo>
                  <a:lnTo>
                    <a:pt x="3620" y="1608"/>
                  </a:lnTo>
                  <a:lnTo>
                    <a:pt x="3669" y="1618"/>
                  </a:lnTo>
                  <a:lnTo>
                    <a:pt x="3722" y="1618"/>
                  </a:lnTo>
                  <a:lnTo>
                    <a:pt x="3771" y="1618"/>
                  </a:lnTo>
                  <a:lnTo>
                    <a:pt x="3824" y="1627"/>
                  </a:lnTo>
                  <a:lnTo>
                    <a:pt x="3875" y="1627"/>
                  </a:lnTo>
                  <a:lnTo>
                    <a:pt x="3926" y="1627"/>
                  </a:lnTo>
                  <a:lnTo>
                    <a:pt x="3977" y="1627"/>
                  </a:lnTo>
                  <a:lnTo>
                    <a:pt x="4028" y="1627"/>
                  </a:lnTo>
                  <a:lnTo>
                    <a:pt x="4079" y="1627"/>
                  </a:lnTo>
                  <a:lnTo>
                    <a:pt x="4130" y="1627"/>
                  </a:lnTo>
                  <a:lnTo>
                    <a:pt x="4181" y="1627"/>
                  </a:lnTo>
                </a:path>
              </a:pathLst>
            </a:custGeom>
            <a:noFill/>
            <a:ln w="42863">
              <a:solidFill>
                <a:srgbClr val="00216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6" name="Line 29"/>
            <p:cNvSpPr>
              <a:spLocks noChangeShapeType="1"/>
            </p:cNvSpPr>
            <p:nvPr/>
          </p:nvSpPr>
          <p:spPr bwMode="auto">
            <a:xfrm flipV="1">
              <a:off x="3637" y="2784"/>
              <a:ext cx="0" cy="960"/>
            </a:xfrm>
            <a:prstGeom prst="line">
              <a:avLst/>
            </a:prstGeom>
            <a:noFill/>
            <a:ln w="25400">
              <a:solidFill>
                <a:srgbClr val="7F7F7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7" name="Text Box 93"/>
            <p:cNvSpPr txBox="1">
              <a:spLocks noChangeArrowheads="1"/>
            </p:cNvSpPr>
            <p:nvPr/>
          </p:nvSpPr>
          <p:spPr bwMode="auto">
            <a:xfrm>
              <a:off x="3024" y="3744"/>
              <a:ext cx="38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200" b="1">
                  <a:ea typeface="宋体" charset="-122"/>
                </a:rPr>
                <a:t>LSL</a:t>
              </a:r>
            </a:p>
          </p:txBody>
        </p:sp>
        <p:sp>
          <p:nvSpPr>
            <p:cNvPr id="88" name="Text Box 94"/>
            <p:cNvSpPr txBox="1">
              <a:spLocks noChangeArrowheads="1"/>
            </p:cNvSpPr>
            <p:nvPr/>
          </p:nvSpPr>
          <p:spPr bwMode="auto">
            <a:xfrm>
              <a:off x="3936" y="3744"/>
              <a:ext cx="38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200" b="1">
                  <a:ea typeface="宋体" charset="-122"/>
                </a:rPr>
                <a:t>USL</a:t>
              </a:r>
            </a:p>
          </p:txBody>
        </p:sp>
        <p:sp>
          <p:nvSpPr>
            <p:cNvPr id="89" name="Line 98"/>
            <p:cNvSpPr>
              <a:spLocks noChangeShapeType="1"/>
            </p:cNvSpPr>
            <p:nvPr/>
          </p:nvSpPr>
          <p:spPr bwMode="auto">
            <a:xfrm>
              <a:off x="4092" y="3146"/>
              <a:ext cx="1" cy="611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0" name="Line 99"/>
            <p:cNvSpPr>
              <a:spLocks noChangeShapeType="1"/>
            </p:cNvSpPr>
            <p:nvPr/>
          </p:nvSpPr>
          <p:spPr bwMode="auto">
            <a:xfrm>
              <a:off x="3168" y="3133"/>
              <a:ext cx="1" cy="611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1" name="Line 100"/>
            <p:cNvSpPr>
              <a:spLocks noChangeShapeType="1"/>
            </p:cNvSpPr>
            <p:nvPr/>
          </p:nvSpPr>
          <p:spPr bwMode="auto">
            <a:xfrm>
              <a:off x="2928" y="3757"/>
              <a:ext cx="1440" cy="0"/>
            </a:xfrm>
            <a:prstGeom prst="line">
              <a:avLst/>
            </a:prstGeom>
            <a:noFill/>
            <a:ln w="9525">
              <a:solidFill>
                <a:srgbClr val="00216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92" name="Group 119"/>
          <p:cNvGrpSpPr>
            <a:grpSpLocks/>
          </p:cNvGrpSpPr>
          <p:nvPr/>
        </p:nvGrpSpPr>
        <p:grpSpPr bwMode="auto">
          <a:xfrm>
            <a:off x="3124200" y="4708525"/>
            <a:ext cx="1447800" cy="396875"/>
            <a:chOff x="2064" y="2784"/>
            <a:chExt cx="912" cy="250"/>
          </a:xfrm>
        </p:grpSpPr>
        <p:sp>
          <p:nvSpPr>
            <p:cNvPr id="93" name="Text Box 120"/>
            <p:cNvSpPr txBox="1">
              <a:spLocks noChangeArrowheads="1"/>
            </p:cNvSpPr>
            <p:nvPr/>
          </p:nvSpPr>
          <p:spPr bwMode="auto">
            <a:xfrm>
              <a:off x="2064" y="2784"/>
              <a:ext cx="76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>
                  <a:ea typeface="宋体" charset="-122"/>
                </a:rPr>
                <a:t>Cpk  </a:t>
              </a:r>
            </a:p>
          </p:txBody>
        </p:sp>
        <p:sp>
          <p:nvSpPr>
            <p:cNvPr id="94" name="Text Box 121"/>
            <p:cNvSpPr txBox="1">
              <a:spLocks noChangeArrowheads="1"/>
            </p:cNvSpPr>
            <p:nvPr/>
          </p:nvSpPr>
          <p:spPr bwMode="auto">
            <a:xfrm>
              <a:off x="2400" y="2784"/>
              <a:ext cx="2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000">
                  <a:ea typeface="宋体" charset="-122"/>
                </a:rPr>
                <a:t>&lt;</a:t>
              </a:r>
            </a:p>
          </p:txBody>
        </p:sp>
        <p:sp>
          <p:nvSpPr>
            <p:cNvPr id="95" name="Text Box 122"/>
            <p:cNvSpPr txBox="1">
              <a:spLocks noChangeArrowheads="1"/>
            </p:cNvSpPr>
            <p:nvPr/>
          </p:nvSpPr>
          <p:spPr bwMode="auto">
            <a:xfrm>
              <a:off x="2544" y="2812"/>
              <a:ext cx="43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>
                  <a:ea typeface="宋体" charset="-122"/>
                </a:rPr>
                <a:t>1.00</a:t>
              </a:r>
            </a:p>
          </p:txBody>
        </p:sp>
      </p:grpSp>
      <p:grpSp>
        <p:nvGrpSpPr>
          <p:cNvPr id="96" name="Group 123"/>
          <p:cNvGrpSpPr>
            <a:grpSpLocks/>
          </p:cNvGrpSpPr>
          <p:nvPr/>
        </p:nvGrpSpPr>
        <p:grpSpPr bwMode="auto">
          <a:xfrm>
            <a:off x="7315200" y="4419600"/>
            <a:ext cx="1447800" cy="396875"/>
            <a:chOff x="2064" y="2784"/>
            <a:chExt cx="912" cy="250"/>
          </a:xfrm>
        </p:grpSpPr>
        <p:sp>
          <p:nvSpPr>
            <p:cNvPr id="97" name="Text Box 124"/>
            <p:cNvSpPr txBox="1">
              <a:spLocks noChangeArrowheads="1"/>
            </p:cNvSpPr>
            <p:nvPr/>
          </p:nvSpPr>
          <p:spPr bwMode="auto">
            <a:xfrm>
              <a:off x="2064" y="2784"/>
              <a:ext cx="76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>
                  <a:ea typeface="宋体" charset="-122"/>
                </a:rPr>
                <a:t>Cp  </a:t>
              </a:r>
            </a:p>
          </p:txBody>
        </p:sp>
        <p:sp>
          <p:nvSpPr>
            <p:cNvPr id="98" name="Text Box 125"/>
            <p:cNvSpPr txBox="1">
              <a:spLocks noChangeArrowheads="1"/>
            </p:cNvSpPr>
            <p:nvPr/>
          </p:nvSpPr>
          <p:spPr bwMode="auto">
            <a:xfrm>
              <a:off x="2400" y="2784"/>
              <a:ext cx="2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000">
                  <a:ea typeface="宋体" charset="-122"/>
                </a:rPr>
                <a:t>&lt;</a:t>
              </a:r>
            </a:p>
          </p:txBody>
        </p:sp>
        <p:sp>
          <p:nvSpPr>
            <p:cNvPr id="99" name="Text Box 126"/>
            <p:cNvSpPr txBox="1">
              <a:spLocks noChangeArrowheads="1"/>
            </p:cNvSpPr>
            <p:nvPr/>
          </p:nvSpPr>
          <p:spPr bwMode="auto">
            <a:xfrm>
              <a:off x="2544" y="2812"/>
              <a:ext cx="43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>
                  <a:ea typeface="宋体" charset="-122"/>
                </a:rPr>
                <a:t>1.00</a:t>
              </a:r>
            </a:p>
          </p:txBody>
        </p:sp>
      </p:grpSp>
      <p:grpSp>
        <p:nvGrpSpPr>
          <p:cNvPr id="100" name="Group 128"/>
          <p:cNvGrpSpPr>
            <a:grpSpLocks/>
          </p:cNvGrpSpPr>
          <p:nvPr/>
        </p:nvGrpSpPr>
        <p:grpSpPr bwMode="auto">
          <a:xfrm>
            <a:off x="7315200" y="2819400"/>
            <a:ext cx="1447800" cy="396875"/>
            <a:chOff x="2064" y="2784"/>
            <a:chExt cx="912" cy="250"/>
          </a:xfrm>
        </p:grpSpPr>
        <p:sp>
          <p:nvSpPr>
            <p:cNvPr id="101" name="Text Box 129"/>
            <p:cNvSpPr txBox="1">
              <a:spLocks noChangeArrowheads="1"/>
            </p:cNvSpPr>
            <p:nvPr/>
          </p:nvSpPr>
          <p:spPr bwMode="auto">
            <a:xfrm>
              <a:off x="2064" y="2784"/>
              <a:ext cx="76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>
                  <a:ea typeface="宋体" charset="-122"/>
                </a:rPr>
                <a:t>Cpk  </a:t>
              </a:r>
            </a:p>
          </p:txBody>
        </p:sp>
        <p:sp>
          <p:nvSpPr>
            <p:cNvPr id="102" name="Text Box 130"/>
            <p:cNvSpPr txBox="1">
              <a:spLocks noChangeArrowheads="1"/>
            </p:cNvSpPr>
            <p:nvPr/>
          </p:nvSpPr>
          <p:spPr bwMode="auto">
            <a:xfrm>
              <a:off x="2400" y="2784"/>
              <a:ext cx="2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000">
                  <a:ea typeface="宋体" charset="-122"/>
                </a:rPr>
                <a:t>&lt;</a:t>
              </a:r>
            </a:p>
          </p:txBody>
        </p:sp>
        <p:sp>
          <p:nvSpPr>
            <p:cNvPr id="103" name="Text Box 131"/>
            <p:cNvSpPr txBox="1">
              <a:spLocks noChangeArrowheads="1"/>
            </p:cNvSpPr>
            <p:nvPr/>
          </p:nvSpPr>
          <p:spPr bwMode="auto">
            <a:xfrm>
              <a:off x="2544" y="2812"/>
              <a:ext cx="43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1600">
                  <a:ea typeface="宋体" charset="-122"/>
                </a:rPr>
                <a:t>1.00</a:t>
              </a:r>
            </a:p>
          </p:txBody>
        </p:sp>
      </p:grpSp>
      <p:grpSp>
        <p:nvGrpSpPr>
          <p:cNvPr id="104" name="Group 10"/>
          <p:cNvGrpSpPr>
            <a:grpSpLocks/>
          </p:cNvGrpSpPr>
          <p:nvPr/>
        </p:nvGrpSpPr>
        <p:grpSpPr bwMode="auto">
          <a:xfrm>
            <a:off x="304800" y="2438400"/>
            <a:ext cx="8458200" cy="3810000"/>
            <a:chOff x="480" y="1680"/>
            <a:chExt cx="4656" cy="2208"/>
          </a:xfrm>
        </p:grpSpPr>
        <p:sp>
          <p:nvSpPr>
            <p:cNvPr id="105" name="Line 4"/>
            <p:cNvSpPr>
              <a:spLocks noChangeShapeType="1"/>
            </p:cNvSpPr>
            <p:nvPr/>
          </p:nvSpPr>
          <p:spPr bwMode="auto">
            <a:xfrm>
              <a:off x="480" y="1680"/>
              <a:ext cx="46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6" name="Line 5"/>
            <p:cNvSpPr>
              <a:spLocks noChangeShapeType="1"/>
            </p:cNvSpPr>
            <p:nvPr/>
          </p:nvSpPr>
          <p:spPr bwMode="auto">
            <a:xfrm>
              <a:off x="480" y="3888"/>
              <a:ext cx="46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7" name="Line 6"/>
            <p:cNvSpPr>
              <a:spLocks noChangeShapeType="1"/>
            </p:cNvSpPr>
            <p:nvPr/>
          </p:nvSpPr>
          <p:spPr bwMode="auto">
            <a:xfrm>
              <a:off x="480" y="1680"/>
              <a:ext cx="0" cy="22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8" name="Line 7"/>
            <p:cNvSpPr>
              <a:spLocks noChangeShapeType="1"/>
            </p:cNvSpPr>
            <p:nvPr/>
          </p:nvSpPr>
          <p:spPr bwMode="auto">
            <a:xfrm>
              <a:off x="5136" y="1680"/>
              <a:ext cx="0" cy="22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9" name="Line 8"/>
            <p:cNvSpPr>
              <a:spLocks noChangeShapeType="1"/>
            </p:cNvSpPr>
            <p:nvPr/>
          </p:nvSpPr>
          <p:spPr bwMode="auto">
            <a:xfrm>
              <a:off x="2832" y="1680"/>
              <a:ext cx="0" cy="22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0" name="Line 9"/>
            <p:cNvSpPr>
              <a:spLocks noChangeShapeType="1"/>
            </p:cNvSpPr>
            <p:nvPr/>
          </p:nvSpPr>
          <p:spPr bwMode="auto">
            <a:xfrm>
              <a:off x="480" y="2784"/>
              <a:ext cx="46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0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5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0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73" grpId="0"/>
      <p:bldP spid="74" grpId="0"/>
      <p:bldP spid="75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524000" y="2743200"/>
            <a:ext cx="5943600" cy="1600200"/>
            <a:chOff x="1152" y="1728"/>
            <a:chExt cx="3744" cy="600"/>
          </a:xfrm>
          <a:solidFill>
            <a:schemeClr val="accent1"/>
          </a:solidFill>
        </p:grpSpPr>
        <p:sp>
          <p:nvSpPr>
            <p:cNvPr id="4" name="AutoShape 3"/>
            <p:cNvSpPr>
              <a:spLocks noChangeArrowheads="1"/>
            </p:cNvSpPr>
            <p:nvPr/>
          </p:nvSpPr>
          <p:spPr bwMode="gray">
            <a:xfrm>
              <a:off x="1152" y="1728"/>
              <a:ext cx="3734" cy="600"/>
            </a:xfrm>
            <a:prstGeom prst="roundRect">
              <a:avLst>
                <a:gd name="adj" fmla="val 16667"/>
              </a:avLst>
            </a:prstGeom>
            <a:grpFill/>
            <a:ln w="9525">
              <a:noFill/>
              <a:round/>
              <a:headEnd/>
              <a:tailEnd/>
            </a:ln>
            <a:effectLst>
              <a:outerShdw dist="81320" dir="2319588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zh-CN" altLang="zh-CN">
                <a:ea typeface="宋体" charset="-122"/>
              </a:endParaRPr>
            </a:p>
          </p:txBody>
        </p:sp>
        <p:sp>
          <p:nvSpPr>
            <p:cNvPr id="5" name="Rectangle 4"/>
            <p:cNvSpPr>
              <a:spLocks noChangeArrowheads="1"/>
            </p:cNvSpPr>
            <p:nvPr/>
          </p:nvSpPr>
          <p:spPr bwMode="gray">
            <a:xfrm>
              <a:off x="1160" y="1843"/>
              <a:ext cx="3736" cy="4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rPr>
                <a:t>APPEARANCE APPROVAL</a:t>
              </a:r>
            </a:p>
            <a:p>
              <a:pPr algn="ctr" eaLnBrk="0" hangingPunct="0">
                <a:defRPr/>
              </a:pPr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rPr>
                <a:t>REPORT</a:t>
              </a:r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宋体" charset="-122"/>
              </a:rPr>
              <a:t>Appearance Approval Report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5122863" y="3884612"/>
            <a:ext cx="3946525" cy="61118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4625" indent="-174625" eaLnBrk="0" hangingPunct="0"/>
            <a:r>
              <a:rPr lang="en-US" altLang="zh-CN" sz="1800" b="1" u="sng" dirty="0">
                <a:solidFill>
                  <a:srgbClr val="4514FA"/>
                </a:solidFill>
                <a:latin typeface="Verdana" pitchFamily="34" charset="0"/>
                <a:ea typeface="宋体" charset="-122"/>
              </a:rPr>
              <a:t>When to Use It</a:t>
            </a:r>
          </a:p>
          <a:p>
            <a:pPr marL="174625" indent="-174625" eaLnBrk="0" hangingPunct="0">
              <a:buClr>
                <a:schemeClr val="accent2"/>
              </a:buClr>
              <a:buFontTx/>
              <a:buChar char="•"/>
            </a:pPr>
            <a:r>
              <a:rPr lang="en-US" altLang="zh-CN" sz="1600" dirty="0">
                <a:latin typeface="Verdana" pitchFamily="34" charset="0"/>
                <a:ea typeface="宋体" charset="-122"/>
              </a:rPr>
              <a:t>Prior to tooling for production</a:t>
            </a:r>
          </a:p>
        </p:txBody>
      </p:sp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5122863" y="1081088"/>
            <a:ext cx="3946525" cy="11001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4625" indent="-174625" eaLnBrk="0" hangingPunct="0"/>
            <a:r>
              <a:rPr lang="en-US" altLang="zh-CN" sz="1800" b="1" u="sng" dirty="0">
                <a:solidFill>
                  <a:srgbClr val="4514FA"/>
                </a:solidFill>
                <a:latin typeface="Verdana" pitchFamily="34" charset="0"/>
                <a:ea typeface="宋体" charset="-122"/>
              </a:rPr>
              <a:t>What is It?</a:t>
            </a:r>
          </a:p>
          <a:p>
            <a:pPr marL="174625" indent="-174625" eaLnBrk="0" hangingPunct="0">
              <a:buClr>
                <a:schemeClr val="accent2"/>
              </a:buClr>
              <a:buFontTx/>
              <a:buChar char="•"/>
            </a:pPr>
            <a:r>
              <a:rPr lang="en-US" altLang="zh-CN" sz="1600" dirty="0">
                <a:latin typeface="Verdana" pitchFamily="34" charset="0"/>
                <a:ea typeface="宋体" charset="-122"/>
              </a:rPr>
              <a:t>A report completed by the supplier containing appearance and color criteria </a:t>
            </a:r>
          </a:p>
        </p:txBody>
      </p:sp>
      <p:grpSp>
        <p:nvGrpSpPr>
          <p:cNvPr id="10" name="群組 9"/>
          <p:cNvGrpSpPr/>
          <p:nvPr/>
        </p:nvGrpSpPr>
        <p:grpSpPr>
          <a:xfrm>
            <a:off x="476250" y="5105400"/>
            <a:ext cx="5010150" cy="990600"/>
            <a:chOff x="476250" y="5105400"/>
            <a:chExt cx="5010150" cy="990600"/>
          </a:xfrm>
        </p:grpSpPr>
        <p:sp>
          <p:nvSpPr>
            <p:cNvPr id="5" name="Rectangle 11"/>
            <p:cNvSpPr>
              <a:spLocks noChangeArrowheads="1"/>
            </p:cNvSpPr>
            <p:nvPr/>
          </p:nvSpPr>
          <p:spPr bwMode="auto">
            <a:xfrm>
              <a:off x="476250" y="5470525"/>
              <a:ext cx="5010150" cy="625475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rgbClr val="A5002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20000"/>
                </a:spcBef>
                <a:buClr>
                  <a:srgbClr val="006600"/>
                </a:buClr>
              </a:pPr>
              <a:r>
                <a:rPr lang="en-US" altLang="zh-CN" sz="1600" b="1" dirty="0">
                  <a:ea typeface="宋体" charset="-122"/>
                </a:rPr>
                <a:t>Typically only applies for parts with color, </a:t>
              </a:r>
              <a:r>
                <a:rPr lang="en-US" altLang="zh-CN" sz="1600" b="1" dirty="0" smtClean="0">
                  <a:ea typeface="宋体" charset="-122"/>
                </a:rPr>
                <a:t>texture,</a:t>
              </a:r>
              <a:endParaRPr lang="en-US" altLang="zh-CN" sz="1600" b="1" dirty="0">
                <a:ea typeface="宋体" charset="-122"/>
              </a:endParaRPr>
            </a:p>
            <a:p>
              <a:pPr>
                <a:spcBef>
                  <a:spcPct val="20000"/>
                </a:spcBef>
                <a:buClr>
                  <a:srgbClr val="006600"/>
                </a:buClr>
              </a:pPr>
              <a:r>
                <a:rPr lang="en-US" altLang="zh-CN" sz="1600" b="1" dirty="0">
                  <a:ea typeface="宋体" charset="-122"/>
                </a:rPr>
                <a:t>or surface appearance requirements</a:t>
              </a:r>
              <a:endParaRPr lang="en-US" altLang="zh-CN" b="1" dirty="0">
                <a:ea typeface="宋体" charset="-122"/>
              </a:endParaRPr>
            </a:p>
          </p:txBody>
        </p:sp>
        <p:sp>
          <p:nvSpPr>
            <p:cNvPr id="6" name="Text Box 12"/>
            <p:cNvSpPr txBox="1">
              <a:spLocks noChangeArrowheads="1"/>
            </p:cNvSpPr>
            <p:nvPr/>
          </p:nvSpPr>
          <p:spPr bwMode="auto">
            <a:xfrm>
              <a:off x="1409700" y="5105400"/>
              <a:ext cx="1797050" cy="366713"/>
            </a:xfrm>
            <a:prstGeom prst="rect">
              <a:avLst/>
            </a:prstGeom>
            <a:solidFill>
              <a:schemeClr val="bg1"/>
            </a:solidFill>
            <a:ln w="12700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800" dirty="0">
                  <a:solidFill>
                    <a:srgbClr val="A50021"/>
                  </a:solidFill>
                  <a:latin typeface="Arial Black" pitchFamily="34" charset="0"/>
                  <a:ea typeface="宋体" charset="-122"/>
                </a:rPr>
                <a:t>IMPORTANT!</a:t>
              </a:r>
            </a:p>
          </p:txBody>
        </p:sp>
      </p:grp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5122863" y="2379663"/>
            <a:ext cx="4149725" cy="150810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 eaLnBrk="0" hangingPunct="0">
              <a:buClr>
                <a:schemeClr val="tx1"/>
              </a:buClr>
            </a:pPr>
            <a:r>
              <a:rPr lang="en-US" altLang="zh-CN" sz="1800" b="1" u="sng" dirty="0">
                <a:solidFill>
                  <a:srgbClr val="4514FA"/>
                </a:solidFill>
                <a:latin typeface="Verdana" pitchFamily="34" charset="0"/>
                <a:ea typeface="宋体" charset="-122"/>
              </a:rPr>
              <a:t>Objective or Purpose</a:t>
            </a:r>
          </a:p>
          <a:p>
            <a:pPr marL="228600" indent="-228600" eaLnBrk="0" hangingPunct="0">
              <a:spcBef>
                <a:spcPct val="40000"/>
              </a:spcBef>
              <a:buClr>
                <a:schemeClr val="accent2"/>
              </a:buClr>
              <a:buFontTx/>
              <a:buChar char="•"/>
            </a:pPr>
            <a:r>
              <a:rPr lang="en-US" altLang="zh-CN" sz="1600" dirty="0">
                <a:latin typeface="Verdana" pitchFamily="34" charset="0"/>
                <a:ea typeface="宋体" charset="-122"/>
              </a:rPr>
              <a:t>To demonstrate that the part has met the appearance requirements on the design record</a:t>
            </a:r>
          </a:p>
          <a:p>
            <a:pPr marL="228600" indent="-228600" eaLnBrk="0" hangingPunct="0">
              <a:spcBef>
                <a:spcPct val="40000"/>
              </a:spcBef>
              <a:buClr>
                <a:schemeClr val="tx1"/>
              </a:buClr>
              <a:buFontTx/>
              <a:buChar char="•"/>
            </a:pPr>
            <a:endParaRPr lang="en-US" altLang="zh-CN" sz="1400" dirty="0">
              <a:latin typeface="Verdana" pitchFamily="34" charset="0"/>
              <a:ea typeface="宋体" charset="-122"/>
            </a:endParaRPr>
          </a:p>
        </p:txBody>
      </p:sp>
      <p:graphicFrame>
        <p:nvGraphicFramePr>
          <p:cNvPr id="15" name="表格 14"/>
          <p:cNvGraphicFramePr>
            <a:graphicFrameLocks noGrp="1"/>
          </p:cNvGraphicFramePr>
          <p:nvPr/>
        </p:nvGraphicFramePr>
        <p:xfrm>
          <a:off x="685801" y="1066800"/>
          <a:ext cx="4038598" cy="3962410"/>
        </p:xfrm>
        <a:graphic>
          <a:graphicData uri="http://schemas.openxmlformats.org/drawingml/2006/table">
            <a:tbl>
              <a:tblPr/>
              <a:tblGrid>
                <a:gridCol w="305881"/>
                <a:gridCol w="291544"/>
                <a:gridCol w="291544"/>
                <a:gridCol w="387131"/>
                <a:gridCol w="291544"/>
                <a:gridCol w="305881"/>
                <a:gridCol w="291544"/>
                <a:gridCol w="291544"/>
                <a:gridCol w="291544"/>
                <a:gridCol w="291544"/>
                <a:gridCol w="291544"/>
                <a:gridCol w="291544"/>
                <a:gridCol w="325000"/>
                <a:gridCol w="90809"/>
              </a:tblGrid>
              <a:tr h="139685">
                <a:tc gridSpan="14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FF"/>
                          </a:solidFill>
                          <a:latin typeface="Arial"/>
                        </a:rPr>
                        <a:t>APPEARANCE APPROVAL REPORT  (AAR)</a:t>
                      </a:r>
                      <a:endParaRPr lang="en-US" sz="5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19150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Part # :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Part Name: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Project Name: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58866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Drawing # :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Revision Level: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 Date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09221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zh-CN" altLang="en-US" sz="600" b="1" i="1" u="none" strike="noStrike">
                          <a:solidFill>
                            <a:srgbClr val="000000"/>
                          </a:solidFill>
                          <a:latin typeface="Franklin Gothic Medium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8866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Submission Date: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362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221">
                <a:tc gridSpan="14">
                  <a:txBody>
                    <a:bodyPr/>
                    <a:lstStyle/>
                    <a:p>
                      <a:pPr algn="ct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COLOR EVALUATION  (Spectrophotometer Readings):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84398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Color Name: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Coating Type: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4398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Color Standard No.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Coating Supplier 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4398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4398">
                <a:tc gridSpan="14"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Spectrometer Readings of samples versus  color standard.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84398">
                <a:tc gridSpan="14"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Measurement mode, CIE L*, a*, b*, 10deg. Observer, specular gloss included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84398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4398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Delta L*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Delta a*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Delta b*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Delta 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*Gloss Measurement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4398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(Define  -a and b-  Locations)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4398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8724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MASTER Color chip readings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4398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4398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Sample  1 readings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4398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Sample  2 readings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4398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Sample  3 readings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4398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4185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400" b="1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9">
                  <a:txBody>
                    <a:bodyPr/>
                    <a:lstStyle/>
                    <a:p>
                      <a:pPr algn="ctr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299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Color and Gloss Readings were taken on :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Non textured side: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Textured side: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4398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400" b="1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*(Specify with a check-mark)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4398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8866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Comments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398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398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362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221">
                <a:tc gridSpan="14">
                  <a:txBody>
                    <a:bodyPr/>
                    <a:lstStyle/>
                    <a:p>
                      <a:pPr algn="ct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TEXTURE EVALUATION: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84398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DESCRIBE  Texture requirements/standards: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84398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84398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DESCRIBE  Method of inspection: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398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5886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Results of Inspection: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398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89362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zh-CN" altLang="en-US" sz="5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宋体" charset="-122"/>
              </a:rPr>
              <a:t>Appearance Approval Report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990593" y="1676400"/>
          <a:ext cx="7162806" cy="2325537"/>
        </p:xfrm>
        <a:graphic>
          <a:graphicData uri="http://schemas.openxmlformats.org/drawingml/2006/table">
            <a:tbl>
              <a:tblPr/>
              <a:tblGrid>
                <a:gridCol w="762007"/>
                <a:gridCol w="297580"/>
                <a:gridCol w="517078"/>
                <a:gridCol w="686612"/>
                <a:gridCol w="517078"/>
                <a:gridCol w="542509"/>
                <a:gridCol w="517078"/>
                <a:gridCol w="655865"/>
                <a:gridCol w="378291"/>
                <a:gridCol w="993309"/>
                <a:gridCol w="40847"/>
                <a:gridCol w="517078"/>
                <a:gridCol w="576416"/>
                <a:gridCol w="161058"/>
              </a:tblGrid>
              <a:tr h="402082">
                <a:tc gridSpan="14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FF"/>
                          </a:solidFill>
                          <a:latin typeface="Arial"/>
                        </a:rPr>
                        <a:t>APPEARANCE APPROVAL REPORT  (AAR)</a:t>
                      </a:r>
                      <a:endParaRPr lang="en-US" sz="1400" b="0" i="0" u="none" strike="noStrike" dirty="0"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50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Part # :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Part Name: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Project Name: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49487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Drawing # :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Revision Level: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Rev Date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320965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zh-CN" altLang="en-US" sz="1000" b="1" i="1" u="none" strike="noStrike">
                          <a:solidFill>
                            <a:srgbClr val="000000"/>
                          </a:solidFill>
                          <a:latin typeface="Franklin Gothic Medium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94870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Submission Date: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607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6" name="Picture 1" descr="Jabil_FullColorLogo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7700" y="0"/>
            <a:ext cx="126682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群組 20"/>
          <p:cNvGrpSpPr/>
          <p:nvPr/>
        </p:nvGrpSpPr>
        <p:grpSpPr>
          <a:xfrm>
            <a:off x="3276600" y="4191000"/>
            <a:ext cx="2590799" cy="1524000"/>
            <a:chOff x="5443877" y="4724400"/>
            <a:chExt cx="2169043" cy="1524000"/>
          </a:xfrm>
        </p:grpSpPr>
        <p:grpSp>
          <p:nvGrpSpPr>
            <p:cNvPr id="10" name="群組 9"/>
            <p:cNvGrpSpPr/>
            <p:nvPr/>
          </p:nvGrpSpPr>
          <p:grpSpPr>
            <a:xfrm>
              <a:off x="5443877" y="5334000"/>
              <a:ext cx="2169043" cy="914400"/>
              <a:chOff x="1786277" y="1828800"/>
              <a:chExt cx="2169043" cy="914400"/>
            </a:xfrm>
          </p:grpSpPr>
          <p:sp>
            <p:nvSpPr>
              <p:cNvPr id="12" name="AutoShape 50"/>
              <p:cNvSpPr>
                <a:spLocks noChangeArrowheads="1"/>
              </p:cNvSpPr>
              <p:nvPr/>
            </p:nvSpPr>
            <p:spPr bwMode="auto">
              <a:xfrm>
                <a:off x="1786277" y="1828800"/>
                <a:ext cx="2169043" cy="914400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tint val="66667"/>
                      <a:invGamma/>
                    </a:schemeClr>
                  </a:gs>
                </a:gsLst>
                <a:lin ang="5400000" scaled="1"/>
              </a:gradFill>
              <a:ln w="19050">
                <a:solidFill>
                  <a:srgbClr val="00216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r>
                  <a:rPr lang="en-US" altLang="zh-CN" b="1" dirty="0" smtClean="0">
                    <a:solidFill>
                      <a:schemeClr val="bg1"/>
                    </a:solidFill>
                    <a:latin typeface="Verdana" pitchFamily="34" charset="0"/>
                  </a:rPr>
                  <a:t>Administrative Section</a:t>
                </a:r>
                <a:endParaRPr lang="en-US" altLang="zh-CN" dirty="0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endParaRPr>
              </a:p>
            </p:txBody>
          </p:sp>
          <p:sp>
            <p:nvSpPr>
              <p:cNvPr id="13" name="AutoShape 51"/>
              <p:cNvSpPr>
                <a:spLocks noChangeArrowheads="1"/>
              </p:cNvSpPr>
              <p:nvPr/>
            </p:nvSpPr>
            <p:spPr bwMode="auto">
              <a:xfrm>
                <a:off x="1850072" y="1905000"/>
                <a:ext cx="2041453" cy="762000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ea typeface="SimSun" pitchFamily="2" charset="-122"/>
                </a:endParaRPr>
              </a:p>
            </p:txBody>
          </p:sp>
        </p:grpSp>
        <p:sp>
          <p:nvSpPr>
            <p:cNvPr id="11" name="Line 57"/>
            <p:cNvSpPr>
              <a:spLocks noChangeShapeType="1"/>
            </p:cNvSpPr>
            <p:nvPr/>
          </p:nvSpPr>
          <p:spPr bwMode="auto">
            <a:xfrm flipH="1" flipV="1">
              <a:off x="6464594" y="4724400"/>
              <a:ext cx="0" cy="609600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宋体" charset="-122"/>
              </a:rPr>
              <a:t>Appearance Approval Report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990594" y="1371600"/>
          <a:ext cx="7239006" cy="4275110"/>
        </p:xfrm>
        <a:graphic>
          <a:graphicData uri="http://schemas.openxmlformats.org/drawingml/2006/table">
            <a:tbl>
              <a:tblPr/>
              <a:tblGrid>
                <a:gridCol w="548280"/>
                <a:gridCol w="522579"/>
                <a:gridCol w="522579"/>
                <a:gridCol w="693916"/>
                <a:gridCol w="522579"/>
                <a:gridCol w="548280"/>
                <a:gridCol w="522579"/>
                <a:gridCol w="522579"/>
                <a:gridCol w="522579"/>
                <a:gridCol w="522579"/>
                <a:gridCol w="522579"/>
                <a:gridCol w="522579"/>
                <a:gridCol w="582548"/>
                <a:gridCol w="162771"/>
              </a:tblGrid>
              <a:tr h="192021">
                <a:tc gridSpan="14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COLOR EVALUATION  (Spectrophotometer Readings):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4838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Color Name: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Coating Type: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838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Color Standard No.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Coating Supplier 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8381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8381">
                <a:tc gridSpan="14"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Spectrometer Readings of samples versus  color standard.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48381">
                <a:tc gridSpan="14"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Measurement mode, CIE L*, a*, b*, 10deg. Observer, specular gloss included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48381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8381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Delta L*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Delta a*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Delta b*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Delta 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*Gloss Measurement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8381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(Define  -a and b-  Locations)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8381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4216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MASTER Color chip readings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8381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838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Sample  1 readings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838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Sample  2 readings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838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Sample  3 readings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8381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751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9">
                  <a:txBody>
                    <a:bodyPr/>
                    <a:lstStyle/>
                    <a:p>
                      <a:pPr algn="ctr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4094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Color and Gloss Readings were taken on :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Non textured side: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Textured side: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8381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1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*(Specify with a check-mark)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8381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60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Comments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381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381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108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pSp>
        <p:nvGrpSpPr>
          <p:cNvPr id="4" name="群組 3"/>
          <p:cNvGrpSpPr/>
          <p:nvPr/>
        </p:nvGrpSpPr>
        <p:grpSpPr>
          <a:xfrm>
            <a:off x="1981200" y="2743200"/>
            <a:ext cx="4114800" cy="2438400"/>
            <a:chOff x="6934200" y="3581400"/>
            <a:chExt cx="4114800" cy="2438400"/>
          </a:xfrm>
        </p:grpSpPr>
        <p:grpSp>
          <p:nvGrpSpPr>
            <p:cNvPr id="5" name="群組 20"/>
            <p:cNvGrpSpPr/>
            <p:nvPr/>
          </p:nvGrpSpPr>
          <p:grpSpPr>
            <a:xfrm>
              <a:off x="7696202" y="4724400"/>
              <a:ext cx="2667000" cy="1295400"/>
              <a:chOff x="5571468" y="4648200"/>
              <a:chExt cx="2232839" cy="1295400"/>
            </a:xfrm>
          </p:grpSpPr>
          <p:grpSp>
            <p:nvGrpSpPr>
              <p:cNvPr id="7" name="群組 9"/>
              <p:cNvGrpSpPr/>
              <p:nvPr/>
            </p:nvGrpSpPr>
            <p:grpSpPr>
              <a:xfrm>
                <a:off x="5571468" y="5257800"/>
                <a:ext cx="2232839" cy="685800"/>
                <a:chOff x="1913868" y="1752600"/>
                <a:chExt cx="2232839" cy="685800"/>
              </a:xfrm>
            </p:grpSpPr>
            <p:sp>
              <p:nvSpPr>
                <p:cNvPr id="9" name="AutoShape 50"/>
                <p:cNvSpPr>
                  <a:spLocks noChangeArrowheads="1"/>
                </p:cNvSpPr>
                <p:nvPr/>
              </p:nvSpPr>
              <p:spPr bwMode="auto">
                <a:xfrm>
                  <a:off x="1913868" y="1752600"/>
                  <a:ext cx="2232839" cy="685800"/>
                </a:xfrm>
                <a:prstGeom prst="roundRect">
                  <a:avLst>
                    <a:gd name="adj" fmla="val 16667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tint val="66667"/>
                        <a:invGamma/>
                      </a:schemeClr>
                    </a:gs>
                  </a:gsLst>
                  <a:lin ang="5400000" scaled="1"/>
                </a:gradFill>
                <a:ln w="19050">
                  <a:solidFill>
                    <a:srgbClr val="002163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r>
                    <a:rPr lang="en-US" altLang="zh-CN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Color measurement data</a:t>
                  </a:r>
                  <a:endParaRPr lang="en-US" altLang="zh-CN" dirty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endParaRPr>
                </a:p>
              </p:txBody>
            </p:sp>
            <p:sp>
              <p:nvSpPr>
                <p:cNvPr id="10" name="AutoShape 51"/>
                <p:cNvSpPr>
                  <a:spLocks noChangeArrowheads="1"/>
                </p:cNvSpPr>
                <p:nvPr/>
              </p:nvSpPr>
              <p:spPr bwMode="auto">
                <a:xfrm>
                  <a:off x="1977662" y="1828800"/>
                  <a:ext cx="2105249" cy="533400"/>
                </a:xfrm>
                <a:prstGeom prst="roundRect">
                  <a:avLst>
                    <a:gd name="adj" fmla="val 16667"/>
                  </a:avLst>
                </a:prstGeom>
                <a:noFill/>
                <a:ln w="254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ea typeface="SimSun" pitchFamily="2" charset="-122"/>
                  </a:endParaRPr>
                </a:p>
              </p:txBody>
            </p:sp>
          </p:grpSp>
          <p:sp>
            <p:nvSpPr>
              <p:cNvPr id="8" name="Line 57"/>
              <p:cNvSpPr>
                <a:spLocks noChangeShapeType="1"/>
              </p:cNvSpPr>
              <p:nvPr/>
            </p:nvSpPr>
            <p:spPr bwMode="auto">
              <a:xfrm flipH="1" flipV="1">
                <a:off x="6655980" y="4648200"/>
                <a:ext cx="0" cy="609600"/>
              </a:xfrm>
              <a:prstGeom prst="line">
                <a:avLst/>
              </a:prstGeom>
              <a:noFill/>
              <a:ln w="63500">
                <a:solidFill>
                  <a:srgbClr val="002163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6" name="Rectangle 8"/>
            <p:cNvSpPr>
              <a:spLocks noChangeArrowheads="1"/>
            </p:cNvSpPr>
            <p:nvPr/>
          </p:nvSpPr>
          <p:spPr bwMode="auto">
            <a:xfrm>
              <a:off x="6934200" y="3581400"/>
              <a:ext cx="4114800" cy="1143000"/>
            </a:xfrm>
            <a:prstGeom prst="rect">
              <a:avLst/>
            </a:prstGeom>
            <a:solidFill>
              <a:srgbClr val="99CCFF">
                <a:alpha val="20000"/>
              </a:srgbClr>
            </a:solidFill>
            <a:ln w="25400">
              <a:solidFill>
                <a:srgbClr val="00216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</p:grpSp>
      <p:grpSp>
        <p:nvGrpSpPr>
          <p:cNvPr id="11" name="群組 10"/>
          <p:cNvGrpSpPr/>
          <p:nvPr/>
        </p:nvGrpSpPr>
        <p:grpSpPr>
          <a:xfrm>
            <a:off x="5867400" y="2743200"/>
            <a:ext cx="2743199" cy="2438400"/>
            <a:chOff x="6400800" y="3581400"/>
            <a:chExt cx="2743199" cy="2438400"/>
          </a:xfrm>
        </p:grpSpPr>
        <p:grpSp>
          <p:nvGrpSpPr>
            <p:cNvPr id="12" name="群組 20"/>
            <p:cNvGrpSpPr/>
            <p:nvPr/>
          </p:nvGrpSpPr>
          <p:grpSpPr>
            <a:xfrm>
              <a:off x="6400800" y="4724400"/>
              <a:ext cx="2743199" cy="1295400"/>
              <a:chOff x="4486952" y="4648200"/>
              <a:chExt cx="2296634" cy="1295400"/>
            </a:xfrm>
          </p:grpSpPr>
          <p:grpSp>
            <p:nvGrpSpPr>
              <p:cNvPr id="14" name="群組 9"/>
              <p:cNvGrpSpPr/>
              <p:nvPr/>
            </p:nvGrpSpPr>
            <p:grpSpPr>
              <a:xfrm>
                <a:off x="4486952" y="5257800"/>
                <a:ext cx="2296634" cy="685800"/>
                <a:chOff x="829352" y="1752600"/>
                <a:chExt cx="2296634" cy="685800"/>
              </a:xfrm>
            </p:grpSpPr>
            <p:sp>
              <p:nvSpPr>
                <p:cNvPr id="16" name="AutoShape 50"/>
                <p:cNvSpPr>
                  <a:spLocks noChangeArrowheads="1"/>
                </p:cNvSpPr>
                <p:nvPr/>
              </p:nvSpPr>
              <p:spPr bwMode="auto">
                <a:xfrm>
                  <a:off x="829352" y="1752600"/>
                  <a:ext cx="2296634" cy="685800"/>
                </a:xfrm>
                <a:prstGeom prst="roundRect">
                  <a:avLst>
                    <a:gd name="adj" fmla="val 16667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tint val="66667"/>
                        <a:invGamma/>
                      </a:schemeClr>
                    </a:gs>
                  </a:gsLst>
                  <a:lin ang="5400000" scaled="1"/>
                </a:gradFill>
                <a:ln w="19050">
                  <a:solidFill>
                    <a:srgbClr val="002163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r>
                    <a:rPr lang="en-US" altLang="zh-CN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Gloss measurement data</a:t>
                  </a:r>
                  <a:endParaRPr lang="en-US" altLang="zh-CN" dirty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endParaRPr>
                </a:p>
              </p:txBody>
            </p:sp>
            <p:sp>
              <p:nvSpPr>
                <p:cNvPr id="17" name="AutoShape 51"/>
                <p:cNvSpPr>
                  <a:spLocks noChangeArrowheads="1"/>
                </p:cNvSpPr>
                <p:nvPr/>
              </p:nvSpPr>
              <p:spPr bwMode="auto">
                <a:xfrm>
                  <a:off x="893147" y="1828800"/>
                  <a:ext cx="2169044" cy="533400"/>
                </a:xfrm>
                <a:prstGeom prst="roundRect">
                  <a:avLst>
                    <a:gd name="adj" fmla="val 16667"/>
                  </a:avLst>
                </a:prstGeom>
                <a:noFill/>
                <a:ln w="254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ea typeface="SimSun" pitchFamily="2" charset="-122"/>
                  </a:endParaRPr>
                </a:p>
              </p:txBody>
            </p:sp>
          </p:grpSp>
          <p:sp>
            <p:nvSpPr>
              <p:cNvPr id="15" name="Line 57"/>
              <p:cNvSpPr>
                <a:spLocks noChangeShapeType="1"/>
              </p:cNvSpPr>
              <p:nvPr/>
            </p:nvSpPr>
            <p:spPr bwMode="auto">
              <a:xfrm flipH="1" flipV="1">
                <a:off x="5635259" y="4648200"/>
                <a:ext cx="0" cy="609600"/>
              </a:xfrm>
              <a:prstGeom prst="line">
                <a:avLst/>
              </a:prstGeom>
              <a:noFill/>
              <a:ln w="63500">
                <a:solidFill>
                  <a:srgbClr val="002163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6934200" y="3581400"/>
              <a:ext cx="1828800" cy="1143000"/>
            </a:xfrm>
            <a:prstGeom prst="rect">
              <a:avLst/>
            </a:prstGeom>
            <a:solidFill>
              <a:srgbClr val="99CCFF">
                <a:alpha val="20000"/>
              </a:srgbClr>
            </a:solidFill>
            <a:ln w="25400">
              <a:solidFill>
                <a:srgbClr val="00216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4419600" y="4038600"/>
            <a:ext cx="3276600" cy="2438400"/>
            <a:chOff x="6934200" y="3581400"/>
            <a:chExt cx="3276600" cy="2438400"/>
          </a:xfrm>
        </p:grpSpPr>
        <p:grpSp>
          <p:nvGrpSpPr>
            <p:cNvPr id="19" name="群組 20"/>
            <p:cNvGrpSpPr/>
            <p:nvPr/>
          </p:nvGrpSpPr>
          <p:grpSpPr>
            <a:xfrm>
              <a:off x="7315200" y="4724400"/>
              <a:ext cx="2743199" cy="1295400"/>
              <a:chOff x="5252492" y="4648200"/>
              <a:chExt cx="2296634" cy="1295400"/>
            </a:xfrm>
          </p:grpSpPr>
          <p:grpSp>
            <p:nvGrpSpPr>
              <p:cNvPr id="21" name="群組 9"/>
              <p:cNvGrpSpPr/>
              <p:nvPr/>
            </p:nvGrpSpPr>
            <p:grpSpPr>
              <a:xfrm>
                <a:off x="5252492" y="5257800"/>
                <a:ext cx="2296634" cy="685800"/>
                <a:chOff x="1594892" y="1752600"/>
                <a:chExt cx="2296634" cy="685800"/>
              </a:xfrm>
            </p:grpSpPr>
            <p:sp>
              <p:nvSpPr>
                <p:cNvPr id="23" name="AutoShape 50"/>
                <p:cNvSpPr>
                  <a:spLocks noChangeArrowheads="1"/>
                </p:cNvSpPr>
                <p:nvPr/>
              </p:nvSpPr>
              <p:spPr bwMode="auto">
                <a:xfrm>
                  <a:off x="1594892" y="1752600"/>
                  <a:ext cx="2296634" cy="685800"/>
                </a:xfrm>
                <a:prstGeom prst="roundRect">
                  <a:avLst>
                    <a:gd name="adj" fmla="val 16667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tint val="66667"/>
                        <a:invGamma/>
                      </a:schemeClr>
                    </a:gs>
                  </a:gsLst>
                  <a:lin ang="5400000" scaled="1"/>
                </a:gradFill>
                <a:ln w="19050">
                  <a:solidFill>
                    <a:srgbClr val="002163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0" hangingPunct="0">
                    <a:defRPr/>
                  </a:pPr>
                  <a:r>
                    <a:rPr lang="en-US" altLang="zh-CN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Color and Gloss </a:t>
                  </a:r>
                </a:p>
                <a:p>
                  <a:pPr eaLnBrk="0" hangingPunct="0">
                    <a:defRPr/>
                  </a:pPr>
                  <a:r>
                    <a:rPr lang="en-US" altLang="zh-CN" b="1" dirty="0" smtClean="0">
                      <a:solidFill>
                        <a:schemeClr val="bg1"/>
                      </a:solidFill>
                      <a:latin typeface="Verdana" pitchFamily="34" charset="0"/>
                    </a:rPr>
                    <a:t>measurement location</a:t>
                  </a:r>
                  <a:endParaRPr lang="en-US" altLang="zh-CN" dirty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endParaRPr>
                </a:p>
              </p:txBody>
            </p:sp>
            <p:sp>
              <p:nvSpPr>
                <p:cNvPr id="24" name="AutoShape 51"/>
                <p:cNvSpPr>
                  <a:spLocks noChangeArrowheads="1"/>
                </p:cNvSpPr>
                <p:nvPr/>
              </p:nvSpPr>
              <p:spPr bwMode="auto">
                <a:xfrm>
                  <a:off x="1658687" y="1828800"/>
                  <a:ext cx="2169044" cy="533400"/>
                </a:xfrm>
                <a:prstGeom prst="roundRect">
                  <a:avLst>
                    <a:gd name="adj" fmla="val 16667"/>
                  </a:avLst>
                </a:prstGeom>
                <a:noFill/>
                <a:ln w="2540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>
                    <a:ea typeface="SimSun" pitchFamily="2" charset="-122"/>
                  </a:endParaRPr>
                </a:p>
              </p:txBody>
            </p:sp>
          </p:grpSp>
          <p:sp>
            <p:nvSpPr>
              <p:cNvPr id="22" name="Line 57"/>
              <p:cNvSpPr>
                <a:spLocks noChangeShapeType="1"/>
              </p:cNvSpPr>
              <p:nvPr/>
            </p:nvSpPr>
            <p:spPr bwMode="auto">
              <a:xfrm flipH="1" flipV="1">
                <a:off x="6400799" y="4648200"/>
                <a:ext cx="0" cy="609600"/>
              </a:xfrm>
              <a:prstGeom prst="line">
                <a:avLst/>
              </a:prstGeom>
              <a:noFill/>
              <a:ln w="63500">
                <a:solidFill>
                  <a:srgbClr val="002163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20" name="Rectangle 8"/>
            <p:cNvSpPr>
              <a:spLocks noChangeArrowheads="1"/>
            </p:cNvSpPr>
            <p:nvPr/>
          </p:nvSpPr>
          <p:spPr bwMode="auto">
            <a:xfrm>
              <a:off x="6934200" y="3581400"/>
              <a:ext cx="3276600" cy="1143000"/>
            </a:xfrm>
            <a:prstGeom prst="rect">
              <a:avLst/>
            </a:prstGeom>
            <a:solidFill>
              <a:srgbClr val="99CCFF">
                <a:alpha val="20000"/>
              </a:srgbClr>
            </a:solidFill>
            <a:ln w="25400">
              <a:solidFill>
                <a:srgbClr val="00216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zh-CN">
                <a:ea typeface="SimSun" pitchFamily="2" charset="-122"/>
              </a:endParaRPr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宋体" charset="-122"/>
              </a:rPr>
              <a:t>Appearance Approval Report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524001" y="2103120"/>
          <a:ext cx="6095998" cy="1554480"/>
        </p:xfrm>
        <a:graphic>
          <a:graphicData uri="http://schemas.openxmlformats.org/drawingml/2006/table">
            <a:tbl>
              <a:tblPr/>
              <a:tblGrid>
                <a:gridCol w="461709"/>
                <a:gridCol w="440066"/>
                <a:gridCol w="440066"/>
                <a:gridCol w="584350"/>
                <a:gridCol w="440066"/>
                <a:gridCol w="461709"/>
                <a:gridCol w="440066"/>
                <a:gridCol w="440066"/>
                <a:gridCol w="440066"/>
                <a:gridCol w="440066"/>
                <a:gridCol w="440066"/>
                <a:gridCol w="440066"/>
                <a:gridCol w="490566"/>
                <a:gridCol w="137070"/>
              </a:tblGrid>
              <a:tr h="135721">
                <a:tc gridSpan="14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TEXTURE EVALUATION: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22208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DESCRIBE  Texture requirements/standards: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22208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22208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DESCRIBE  Method of inspection: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208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230038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Results of Inspection: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208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29396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4" name="群組 20"/>
          <p:cNvGrpSpPr/>
          <p:nvPr/>
        </p:nvGrpSpPr>
        <p:grpSpPr>
          <a:xfrm>
            <a:off x="3276600" y="3657600"/>
            <a:ext cx="2590799" cy="1524000"/>
            <a:chOff x="5443877" y="4724400"/>
            <a:chExt cx="2169043" cy="1524000"/>
          </a:xfrm>
        </p:grpSpPr>
        <p:grpSp>
          <p:nvGrpSpPr>
            <p:cNvPr id="5" name="群組 9"/>
            <p:cNvGrpSpPr/>
            <p:nvPr/>
          </p:nvGrpSpPr>
          <p:grpSpPr>
            <a:xfrm>
              <a:off x="5443877" y="5334000"/>
              <a:ext cx="2169043" cy="914400"/>
              <a:chOff x="1786277" y="1828800"/>
              <a:chExt cx="2169043" cy="914400"/>
            </a:xfrm>
          </p:grpSpPr>
          <p:sp>
            <p:nvSpPr>
              <p:cNvPr id="7" name="AutoShape 50"/>
              <p:cNvSpPr>
                <a:spLocks noChangeArrowheads="1"/>
              </p:cNvSpPr>
              <p:nvPr/>
            </p:nvSpPr>
            <p:spPr bwMode="auto">
              <a:xfrm>
                <a:off x="1786277" y="1828800"/>
                <a:ext cx="2169043" cy="914400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tint val="66667"/>
                      <a:invGamma/>
                    </a:schemeClr>
                  </a:gs>
                </a:gsLst>
                <a:lin ang="5400000" scaled="1"/>
              </a:gradFill>
              <a:ln w="19050">
                <a:solidFill>
                  <a:srgbClr val="00216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r>
                  <a:rPr lang="en-US" altLang="zh-CN" b="1" dirty="0" smtClean="0">
                    <a:solidFill>
                      <a:schemeClr val="bg1"/>
                    </a:solidFill>
                    <a:latin typeface="Verdana" pitchFamily="34" charset="0"/>
                  </a:rPr>
                  <a:t>Texture requirements,</a:t>
                </a:r>
              </a:p>
              <a:p>
                <a:pPr eaLnBrk="0" hangingPunct="0">
                  <a:defRPr/>
                </a:pPr>
                <a:r>
                  <a:rPr lang="en-US" altLang="zh-CN" b="1" dirty="0" smtClean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rPr>
                  <a:t>inspection method,</a:t>
                </a:r>
              </a:p>
              <a:p>
                <a:pPr eaLnBrk="0" hangingPunct="0">
                  <a:defRPr/>
                </a:pPr>
                <a:r>
                  <a:rPr lang="en-US" altLang="zh-CN" b="1" dirty="0" smtClean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rPr>
                  <a:t>and inspection result.</a:t>
                </a:r>
                <a:endParaRPr lang="en-US" altLang="zh-CN" dirty="0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endParaRPr>
              </a:p>
            </p:txBody>
          </p:sp>
          <p:sp>
            <p:nvSpPr>
              <p:cNvPr id="8" name="AutoShape 51"/>
              <p:cNvSpPr>
                <a:spLocks noChangeArrowheads="1"/>
              </p:cNvSpPr>
              <p:nvPr/>
            </p:nvSpPr>
            <p:spPr bwMode="auto">
              <a:xfrm>
                <a:off x="1850072" y="1905000"/>
                <a:ext cx="2041453" cy="762000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ea typeface="SimSun" pitchFamily="2" charset="-122"/>
                </a:endParaRPr>
              </a:p>
            </p:txBody>
          </p:sp>
        </p:grpSp>
        <p:sp>
          <p:nvSpPr>
            <p:cNvPr id="6" name="Line 57"/>
            <p:cNvSpPr>
              <a:spLocks noChangeShapeType="1"/>
            </p:cNvSpPr>
            <p:nvPr/>
          </p:nvSpPr>
          <p:spPr bwMode="auto">
            <a:xfrm flipH="1" flipV="1">
              <a:off x="6464594" y="4724400"/>
              <a:ext cx="0" cy="609600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宋体" charset="-122"/>
              </a:rPr>
              <a:t>Appearance Approval Report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grpSp>
        <p:nvGrpSpPr>
          <p:cNvPr id="3" name="群組 20"/>
          <p:cNvGrpSpPr/>
          <p:nvPr/>
        </p:nvGrpSpPr>
        <p:grpSpPr>
          <a:xfrm>
            <a:off x="3048000" y="5105401"/>
            <a:ext cx="3048000" cy="1685365"/>
            <a:chOff x="5316286" y="4953000"/>
            <a:chExt cx="2551816" cy="1432560"/>
          </a:xfrm>
        </p:grpSpPr>
        <p:grpSp>
          <p:nvGrpSpPr>
            <p:cNvPr id="4" name="群組 9"/>
            <p:cNvGrpSpPr/>
            <p:nvPr/>
          </p:nvGrpSpPr>
          <p:grpSpPr>
            <a:xfrm>
              <a:off x="5316286" y="5276850"/>
              <a:ext cx="2551816" cy="1108710"/>
              <a:chOff x="1658686" y="1771650"/>
              <a:chExt cx="2551816" cy="1108710"/>
            </a:xfrm>
          </p:grpSpPr>
          <p:sp>
            <p:nvSpPr>
              <p:cNvPr id="6" name="AutoShape 50"/>
              <p:cNvSpPr>
                <a:spLocks noChangeArrowheads="1"/>
              </p:cNvSpPr>
              <p:nvPr/>
            </p:nvSpPr>
            <p:spPr bwMode="auto">
              <a:xfrm>
                <a:off x="1658686" y="1771650"/>
                <a:ext cx="2551816" cy="1108710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tint val="66667"/>
                      <a:invGamma/>
                    </a:schemeClr>
                  </a:gs>
                </a:gsLst>
                <a:lin ang="5400000" scaled="1"/>
              </a:gradFill>
              <a:ln w="19050">
                <a:solidFill>
                  <a:srgbClr val="00216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r>
                  <a:rPr lang="en-US" altLang="zh-CN" b="1" dirty="0" smtClean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rPr>
                  <a:t>Surface cosmetic evaluation</a:t>
                </a:r>
              </a:p>
              <a:p>
                <a:pPr eaLnBrk="0" hangingPunct="0">
                  <a:defRPr/>
                </a:pPr>
                <a:r>
                  <a:rPr lang="en-US" altLang="zh-CN" b="1" dirty="0" smtClean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rPr>
                  <a:t>as per the cosmetic </a:t>
                </a:r>
              </a:p>
              <a:p>
                <a:pPr eaLnBrk="0" hangingPunct="0">
                  <a:defRPr/>
                </a:pPr>
                <a:r>
                  <a:rPr lang="en-US" altLang="zh-CN" b="1" dirty="0" smtClean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rPr>
                  <a:t>procedure requirements.</a:t>
                </a:r>
              </a:p>
              <a:p>
                <a:pPr eaLnBrk="0" hangingPunct="0">
                  <a:defRPr/>
                </a:pPr>
                <a:r>
                  <a:rPr lang="en-US" altLang="zh-CN" b="1" dirty="0" smtClean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rPr>
                  <a:t>Sample size should be </a:t>
                </a:r>
              </a:p>
              <a:p>
                <a:pPr eaLnBrk="0" hangingPunct="0">
                  <a:defRPr/>
                </a:pPr>
                <a:r>
                  <a:rPr lang="en-US" altLang="zh-CN" b="1" dirty="0" smtClean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rPr>
                  <a:t>No less than 2.</a:t>
                </a:r>
                <a:endParaRPr lang="en-US" altLang="zh-CN" dirty="0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endParaRPr>
              </a:p>
            </p:txBody>
          </p:sp>
          <p:sp>
            <p:nvSpPr>
              <p:cNvPr id="7" name="AutoShape 51"/>
              <p:cNvSpPr>
                <a:spLocks noChangeArrowheads="1"/>
              </p:cNvSpPr>
              <p:nvPr/>
            </p:nvSpPr>
            <p:spPr bwMode="auto">
              <a:xfrm>
                <a:off x="1722481" y="1836419"/>
                <a:ext cx="2424225" cy="971550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ea typeface="SimSun" pitchFamily="2" charset="-122"/>
                </a:endParaRPr>
              </a:p>
            </p:txBody>
          </p:sp>
        </p:grpSp>
        <p:sp>
          <p:nvSpPr>
            <p:cNvPr id="5" name="Line 57"/>
            <p:cNvSpPr>
              <a:spLocks noChangeShapeType="1"/>
            </p:cNvSpPr>
            <p:nvPr/>
          </p:nvSpPr>
          <p:spPr bwMode="auto">
            <a:xfrm flipV="1">
              <a:off x="6592192" y="4953000"/>
              <a:ext cx="1" cy="381000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838201" y="1295400"/>
          <a:ext cx="7010403" cy="3857158"/>
        </p:xfrm>
        <a:graphic>
          <a:graphicData uri="http://schemas.openxmlformats.org/drawingml/2006/table">
            <a:tbl>
              <a:tblPr/>
              <a:tblGrid>
                <a:gridCol w="914399"/>
                <a:gridCol w="609600"/>
                <a:gridCol w="117093"/>
                <a:gridCol w="454900"/>
                <a:gridCol w="494807"/>
                <a:gridCol w="109240"/>
                <a:gridCol w="454900"/>
                <a:gridCol w="477272"/>
                <a:gridCol w="454900"/>
                <a:gridCol w="454900"/>
                <a:gridCol w="454900"/>
                <a:gridCol w="108488"/>
                <a:gridCol w="346412"/>
                <a:gridCol w="186988"/>
                <a:gridCol w="267912"/>
                <a:gridCol w="341688"/>
                <a:gridCol w="594914"/>
                <a:gridCol w="25400"/>
                <a:gridCol w="141690"/>
              </a:tblGrid>
              <a:tr h="158151">
                <a:tc gridSpan="19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APPEARANCE &amp; COSMETIC EVALUATION: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237226">
                <a:tc gridSpan="7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Cosmetic requirements/ -standard procedure number-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sng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Procedure 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Date/Rev: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sng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0038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Method of inspection: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208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208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SAMPLE  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SAMPLE  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208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Class 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Class B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Class 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Class 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Class 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Class B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Class 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Class 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2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Pass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Pass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2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Fail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Fail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208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SAMPLE  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SAMPLE  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208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Class 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Class B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Class 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Class 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Class 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Class B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Class 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Class 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2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Pass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Pass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2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Fail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Fail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208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SAMPLE  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SAMPLE  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208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Class 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Class B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Class 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Class 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Class 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Class B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Class C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Class 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2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Pass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Pass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2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Fail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Fail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208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9396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宋体" charset="-122"/>
              </a:rPr>
              <a:t>Appearance Approval Report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990593" y="1447798"/>
          <a:ext cx="7239006" cy="2925651"/>
        </p:xfrm>
        <a:graphic>
          <a:graphicData uri="http://schemas.openxmlformats.org/drawingml/2006/table">
            <a:tbl>
              <a:tblPr/>
              <a:tblGrid>
                <a:gridCol w="548280"/>
                <a:gridCol w="522579"/>
                <a:gridCol w="522579"/>
                <a:gridCol w="693916"/>
                <a:gridCol w="522579"/>
                <a:gridCol w="548280"/>
                <a:gridCol w="522579"/>
                <a:gridCol w="522579"/>
                <a:gridCol w="522579"/>
                <a:gridCol w="522579"/>
                <a:gridCol w="522579"/>
                <a:gridCol w="522579"/>
                <a:gridCol w="582548"/>
                <a:gridCol w="162771"/>
              </a:tblGrid>
              <a:tr h="244955">
                <a:tc gridSpan="14">
                  <a:txBody>
                    <a:bodyPr/>
                    <a:lstStyle/>
                    <a:p>
                      <a:pPr algn="ctr" fontAlgn="b"/>
                      <a:r>
                        <a:rPr lang="en-US" sz="1200" b="1" i="0" u="sng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SIGNATURES AND APPROVALS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200417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767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Comments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STATUS: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Approved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Reejected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Cond. App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417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9284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9284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Customer Approval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67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Printed Name: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Signature: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Date: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89284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zh-CN" altLang="en-US" sz="1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675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Jabil Site Quality / Engineering :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Signature: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Date: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89284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2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Note: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 rowSpan="2" gridSpan="13"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If golden or boundary samples are approved and signed off by Customer, Please submit a couple of the most representative parts to the supplier for future reference.                                    </a:t>
                      </a:r>
                      <a:r>
                        <a:rPr lang="en-US" sz="1000" b="1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 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200417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　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gridSpan="13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4" name="群組 20"/>
          <p:cNvGrpSpPr/>
          <p:nvPr/>
        </p:nvGrpSpPr>
        <p:grpSpPr>
          <a:xfrm>
            <a:off x="2743200" y="4419600"/>
            <a:ext cx="3657600" cy="2286000"/>
            <a:chOff x="5061106" y="4648200"/>
            <a:chExt cx="3062180" cy="2128345"/>
          </a:xfrm>
        </p:grpSpPr>
        <p:grpSp>
          <p:nvGrpSpPr>
            <p:cNvPr id="5" name="群組 9"/>
            <p:cNvGrpSpPr/>
            <p:nvPr/>
          </p:nvGrpSpPr>
          <p:grpSpPr>
            <a:xfrm>
              <a:off x="5061106" y="5144814"/>
              <a:ext cx="3062180" cy="1631731"/>
              <a:chOff x="1403506" y="1639614"/>
              <a:chExt cx="3062180" cy="1631731"/>
            </a:xfrm>
          </p:grpSpPr>
          <p:sp>
            <p:nvSpPr>
              <p:cNvPr id="7" name="AutoShape 50"/>
              <p:cNvSpPr>
                <a:spLocks noChangeArrowheads="1"/>
              </p:cNvSpPr>
              <p:nvPr/>
            </p:nvSpPr>
            <p:spPr bwMode="auto">
              <a:xfrm>
                <a:off x="1403506" y="1639614"/>
                <a:ext cx="3062180" cy="1631731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tint val="66667"/>
                      <a:invGamma/>
                    </a:schemeClr>
                  </a:gs>
                </a:gsLst>
                <a:lin ang="5400000" scaled="1"/>
              </a:gradFill>
              <a:ln w="19050">
                <a:solidFill>
                  <a:srgbClr val="002163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r>
                  <a:rPr lang="en-US" altLang="zh-CN" b="1" dirty="0" smtClean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rPr>
                  <a:t>Approval and signature by </a:t>
                </a:r>
              </a:p>
              <a:p>
                <a:pPr eaLnBrk="0" hangingPunct="0">
                  <a:defRPr/>
                </a:pPr>
                <a:r>
                  <a:rPr lang="en-US" altLang="zh-CN" b="1" dirty="0" smtClean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rPr>
                  <a:t>Customer or Jabil.</a:t>
                </a:r>
              </a:p>
              <a:p>
                <a:pPr eaLnBrk="0" hangingPunct="0">
                  <a:defRPr/>
                </a:pPr>
                <a:r>
                  <a:rPr lang="en-US" altLang="zh-CN" b="1" dirty="0" smtClean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rPr>
                  <a:t>One copy of sample should be </a:t>
                </a:r>
              </a:p>
              <a:p>
                <a:pPr eaLnBrk="0" hangingPunct="0">
                  <a:defRPr/>
                </a:pPr>
                <a:r>
                  <a:rPr lang="en-US" altLang="zh-CN" b="1" dirty="0" smtClean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rPr>
                  <a:t>return to supplier for reference.</a:t>
                </a:r>
              </a:p>
              <a:p>
                <a:pPr eaLnBrk="0" hangingPunct="0">
                  <a:defRPr/>
                </a:pPr>
                <a:r>
                  <a:rPr lang="en-US" altLang="zh-CN" b="1" dirty="0" smtClean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rPr>
                  <a:t>Jabil site decide whether one </a:t>
                </a:r>
              </a:p>
              <a:p>
                <a:pPr eaLnBrk="0" hangingPunct="0">
                  <a:defRPr/>
                </a:pPr>
                <a:r>
                  <a:rPr lang="en-US" altLang="zh-CN" b="1" dirty="0" smtClean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rPr>
                  <a:t>more copy of sample</a:t>
                </a:r>
              </a:p>
              <a:p>
                <a:pPr eaLnBrk="0" hangingPunct="0">
                  <a:defRPr/>
                </a:pPr>
                <a:r>
                  <a:rPr lang="en-US" altLang="zh-CN" b="1" dirty="0" smtClean="0">
                    <a:solidFill>
                      <a:schemeClr val="bg1"/>
                    </a:solidFill>
                    <a:latin typeface="Verdana" pitchFamily="34" charset="0"/>
                    <a:ea typeface="SimSun" pitchFamily="2" charset="-122"/>
                  </a:rPr>
                  <a:t>needed for retention in Jabil.</a:t>
                </a:r>
                <a:endParaRPr lang="en-US" altLang="zh-CN" dirty="0">
                  <a:solidFill>
                    <a:schemeClr val="bg1"/>
                  </a:solidFill>
                  <a:latin typeface="Verdana" pitchFamily="34" charset="0"/>
                  <a:ea typeface="SimSun" pitchFamily="2" charset="-122"/>
                </a:endParaRPr>
              </a:p>
            </p:txBody>
          </p:sp>
          <p:sp>
            <p:nvSpPr>
              <p:cNvPr id="8" name="AutoShape 51"/>
              <p:cNvSpPr>
                <a:spLocks noChangeArrowheads="1"/>
              </p:cNvSpPr>
              <p:nvPr/>
            </p:nvSpPr>
            <p:spPr bwMode="auto">
              <a:xfrm>
                <a:off x="1467301" y="1710559"/>
                <a:ext cx="2934589" cy="1489841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>
                  <a:ea typeface="SimSun" pitchFamily="2" charset="-122"/>
                </a:endParaRPr>
              </a:p>
            </p:txBody>
          </p:sp>
        </p:grpSp>
        <p:sp>
          <p:nvSpPr>
            <p:cNvPr id="6" name="Line 57"/>
            <p:cNvSpPr>
              <a:spLocks noChangeShapeType="1"/>
            </p:cNvSpPr>
            <p:nvPr/>
          </p:nvSpPr>
          <p:spPr bwMode="auto">
            <a:xfrm flipH="1" flipV="1">
              <a:off x="6592194" y="4648200"/>
              <a:ext cx="1" cy="496614"/>
            </a:xfrm>
            <a:prstGeom prst="line">
              <a:avLst/>
            </a:prstGeom>
            <a:noFill/>
            <a:ln w="63500">
              <a:solidFill>
                <a:srgbClr val="00216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1600200" y="2743200"/>
            <a:ext cx="5943600" cy="1219200"/>
            <a:chOff x="960" y="1728"/>
            <a:chExt cx="3744" cy="768"/>
          </a:xfrm>
          <a:solidFill>
            <a:schemeClr val="accent1"/>
          </a:solidFill>
        </p:grpSpPr>
        <p:sp>
          <p:nvSpPr>
            <p:cNvPr id="4" name="AutoShape 3"/>
            <p:cNvSpPr>
              <a:spLocks noChangeArrowheads="1"/>
            </p:cNvSpPr>
            <p:nvPr/>
          </p:nvSpPr>
          <p:spPr bwMode="gray">
            <a:xfrm>
              <a:off x="960" y="1728"/>
              <a:ext cx="3734" cy="768"/>
            </a:xfrm>
            <a:prstGeom prst="roundRect">
              <a:avLst>
                <a:gd name="adj" fmla="val 16667"/>
              </a:avLst>
            </a:prstGeom>
            <a:grpFill/>
            <a:ln w="9525">
              <a:noFill/>
              <a:round/>
              <a:headEnd/>
              <a:tailEnd/>
            </a:ln>
            <a:effectLst>
              <a:outerShdw dist="81320" dir="2319588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zh-CN" altLang="zh-CN">
                <a:ea typeface="宋体" charset="-122"/>
              </a:endParaRPr>
            </a:p>
          </p:txBody>
        </p:sp>
        <p:sp>
          <p:nvSpPr>
            <p:cNvPr id="5" name="Rectangle 4"/>
            <p:cNvSpPr>
              <a:spLocks noChangeArrowheads="1"/>
            </p:cNvSpPr>
            <p:nvPr/>
          </p:nvSpPr>
          <p:spPr bwMode="gray">
            <a:xfrm>
              <a:off x="968" y="1776"/>
              <a:ext cx="3736" cy="67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rPr>
                <a:t>SAMPLE PRODUCTION PARTS</a:t>
              </a:r>
            </a:p>
          </p:txBody>
        </p:sp>
      </p:grp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宋体" charset="-122"/>
              </a:rPr>
              <a:t>Sample Production Parts 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81000" y="1295400"/>
            <a:ext cx="4191000" cy="4724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zh-CN">
              <a:ea typeface="宋体" charset="-122"/>
            </a:endParaRP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4876800" y="1752601"/>
            <a:ext cx="3948113" cy="862013"/>
            <a:chOff x="3119" y="855"/>
            <a:chExt cx="2487" cy="543"/>
          </a:xfrm>
        </p:grpSpPr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3139" y="1032"/>
              <a:ext cx="2467" cy="36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buClr>
                  <a:schemeClr val="folHlink"/>
                </a:buClr>
              </a:pPr>
              <a:r>
                <a:rPr lang="en-US" altLang="zh-CN" sz="1600" dirty="0">
                  <a:latin typeface="Verdana" pitchFamily="34" charset="0"/>
                  <a:ea typeface="宋体" charset="-122"/>
                </a:rPr>
                <a:t>Actual samples that reflect the parts documented in the PPAP.</a:t>
              </a:r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119" y="855"/>
              <a:ext cx="1009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>
                <a:buClr>
                  <a:schemeClr val="tx1"/>
                </a:buClr>
              </a:pPr>
              <a:r>
                <a:rPr lang="en-US" altLang="zh-CN" sz="1800" b="1" u="sng" dirty="0">
                  <a:solidFill>
                    <a:srgbClr val="4514FA"/>
                  </a:solidFill>
                  <a:latin typeface="Verdana" pitchFamily="34" charset="0"/>
                  <a:ea typeface="宋体" charset="-122"/>
                </a:rPr>
                <a:t>What is It?</a:t>
              </a:r>
              <a:endParaRPr lang="en-US" altLang="zh-CN" sz="1800" u="sng" dirty="0">
                <a:solidFill>
                  <a:srgbClr val="4514FA"/>
                </a:solidFill>
                <a:latin typeface="Verdana" pitchFamily="34" charset="0"/>
                <a:ea typeface="宋体" charset="-122"/>
              </a:endParaRPr>
            </a:p>
          </p:txBody>
        </p:sp>
      </p:grpSp>
      <p:grpSp>
        <p:nvGrpSpPr>
          <p:cNvPr id="8" name="Group 8"/>
          <p:cNvGrpSpPr>
            <a:grpSpLocks/>
          </p:cNvGrpSpPr>
          <p:nvPr/>
        </p:nvGrpSpPr>
        <p:grpSpPr bwMode="auto">
          <a:xfrm>
            <a:off x="4876800" y="3138488"/>
            <a:ext cx="3948113" cy="914400"/>
            <a:chOff x="3119" y="1874"/>
            <a:chExt cx="2487" cy="576"/>
          </a:xfrm>
        </p:grpSpPr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3119" y="1874"/>
              <a:ext cx="1814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>
                <a:buClr>
                  <a:schemeClr val="tx1"/>
                </a:buClr>
              </a:pPr>
              <a:r>
                <a:rPr lang="en-US" altLang="zh-CN" sz="1800" b="1" u="sng" dirty="0">
                  <a:solidFill>
                    <a:srgbClr val="4514FA"/>
                  </a:solidFill>
                  <a:latin typeface="Verdana" pitchFamily="34" charset="0"/>
                  <a:ea typeface="宋体" charset="-122"/>
                </a:rPr>
                <a:t>Objective or Purpose</a:t>
              </a:r>
              <a:endParaRPr lang="en-US" altLang="zh-CN" sz="1800" u="sng" dirty="0">
                <a:solidFill>
                  <a:srgbClr val="4514FA"/>
                </a:solidFill>
                <a:latin typeface="Verdana" pitchFamily="34" charset="0"/>
                <a:ea typeface="宋体" charset="-122"/>
              </a:endParaRPr>
            </a:p>
          </p:txBody>
        </p:sp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3139" y="2084"/>
              <a:ext cx="2467" cy="36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74625" indent="-174625" eaLnBrk="0" hangingPunct="0">
                <a:buClr>
                  <a:schemeClr val="accent2"/>
                </a:buClr>
                <a:buFontTx/>
                <a:buChar char="•"/>
              </a:pPr>
              <a:r>
                <a:rPr lang="en-US" altLang="zh-CN" sz="1600" dirty="0">
                  <a:latin typeface="Verdana" pitchFamily="34" charset="0"/>
                  <a:ea typeface="宋体" charset="-122"/>
                </a:rPr>
                <a:t>Confirm cosmetic or functional part approval.</a:t>
              </a:r>
            </a:p>
          </p:txBody>
        </p:sp>
      </p:grpSp>
      <p:grpSp>
        <p:nvGrpSpPr>
          <p:cNvPr id="12" name="Group 12"/>
          <p:cNvGrpSpPr>
            <a:grpSpLocks/>
          </p:cNvGrpSpPr>
          <p:nvPr/>
        </p:nvGrpSpPr>
        <p:grpSpPr bwMode="auto">
          <a:xfrm>
            <a:off x="4876800" y="4586288"/>
            <a:ext cx="3963988" cy="900112"/>
            <a:chOff x="3119" y="3303"/>
            <a:chExt cx="2497" cy="567"/>
          </a:xfrm>
        </p:grpSpPr>
        <p:sp>
          <p:nvSpPr>
            <p:cNvPr id="14" name="Text Box 14"/>
            <p:cNvSpPr txBox="1">
              <a:spLocks noChangeArrowheads="1"/>
            </p:cNvSpPr>
            <p:nvPr/>
          </p:nvSpPr>
          <p:spPr bwMode="auto">
            <a:xfrm>
              <a:off x="3119" y="3303"/>
              <a:ext cx="1335" cy="23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>
                <a:buClr>
                  <a:schemeClr val="tx1"/>
                </a:buClr>
              </a:pPr>
              <a:r>
                <a:rPr lang="en-US" altLang="zh-CN" sz="1800" b="1" u="sng" dirty="0">
                  <a:solidFill>
                    <a:srgbClr val="4514FA"/>
                  </a:solidFill>
                  <a:latin typeface="Verdana" pitchFamily="34" charset="0"/>
                  <a:ea typeface="宋体" charset="-122"/>
                </a:rPr>
                <a:t>When to Use It</a:t>
              </a:r>
              <a:endParaRPr lang="en-US" altLang="zh-CN" sz="1800" u="sng" dirty="0">
                <a:solidFill>
                  <a:srgbClr val="4514FA"/>
                </a:solidFill>
                <a:latin typeface="Verdana" pitchFamily="34" charset="0"/>
                <a:ea typeface="宋体" charset="-122"/>
              </a:endParaRPr>
            </a:p>
          </p:txBody>
        </p:sp>
        <p:sp>
          <p:nvSpPr>
            <p:cNvPr id="15" name="Text Box 15"/>
            <p:cNvSpPr txBox="1">
              <a:spLocks noChangeArrowheads="1"/>
            </p:cNvSpPr>
            <p:nvPr/>
          </p:nvSpPr>
          <p:spPr bwMode="auto">
            <a:xfrm>
              <a:off x="3149" y="3504"/>
              <a:ext cx="2467" cy="36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74625" indent="-174625" eaLnBrk="0" hangingPunct="0">
                <a:buClr>
                  <a:schemeClr val="accent2"/>
                </a:buClr>
                <a:buFontTx/>
                <a:buChar char="•"/>
              </a:pPr>
              <a:r>
                <a:rPr lang="en-US" altLang="zh-CN" sz="1600">
                  <a:latin typeface="Verdana" pitchFamily="34" charset="0"/>
                  <a:ea typeface="宋体" charset="-122"/>
                </a:rPr>
                <a:t>Sample parts should be delivered WITH the PPAP submission</a:t>
              </a:r>
            </a:p>
          </p:txBody>
        </p:sp>
      </p:grpSp>
      <p:pic>
        <p:nvPicPr>
          <p:cNvPr id="16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1430338"/>
            <a:ext cx="3733800" cy="1355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graphicFrame>
        <p:nvGraphicFramePr>
          <p:cNvPr id="17" name="Object 17"/>
          <p:cNvGraphicFramePr>
            <a:graphicFrameLocks noChangeAspect="1"/>
          </p:cNvGraphicFramePr>
          <p:nvPr/>
        </p:nvGraphicFramePr>
        <p:xfrm>
          <a:off x="533400" y="3124200"/>
          <a:ext cx="3886200" cy="2746375"/>
        </p:xfrm>
        <a:graphic>
          <a:graphicData uri="http://schemas.openxmlformats.org/presentationml/2006/ole">
            <p:oleObj spid="_x0000_s331778" name="Acrobat Document" r:id="rId5" imgW="7578000" imgH="5355000" progId="AcroExch.Document.11">
              <p:embed/>
            </p:oleObj>
          </a:graphicData>
        </a:graphic>
      </p:graphicFrame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宋体" charset="-122"/>
              </a:rPr>
              <a:t>Sample Production Parts 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216900" cy="3886200"/>
          </a:xfrm>
        </p:spPr>
        <p:txBody>
          <a:bodyPr/>
          <a:lstStyle/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rgbClr val="A50021"/>
              </a:buClr>
              <a:buFontTx/>
              <a:buChar char="•"/>
            </a:pPr>
            <a:r>
              <a:rPr lang="en-US" altLang="zh-CN" sz="2000" b="1" dirty="0" smtClean="0">
                <a:ea typeface="宋体" charset="-122"/>
              </a:rPr>
              <a:t>The sample parts provided should be the same parts measured for the dimensional results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rgbClr val="A50021"/>
              </a:buClr>
              <a:buFontTx/>
              <a:buChar char="•"/>
            </a:pPr>
            <a:r>
              <a:rPr lang="en-US" altLang="zh-CN" sz="2000" b="1" dirty="0" smtClean="0">
                <a:ea typeface="宋体" charset="-122"/>
              </a:rPr>
              <a:t>Default quantity for all submissions is </a:t>
            </a:r>
            <a:r>
              <a:rPr lang="en-US" altLang="zh-CN" sz="2000" b="1" u="sng" dirty="0" smtClean="0">
                <a:solidFill>
                  <a:srgbClr val="A50021"/>
                </a:solidFill>
                <a:ea typeface="宋体" charset="-122"/>
              </a:rPr>
              <a:t>3 parts</a:t>
            </a:r>
            <a:r>
              <a:rPr lang="en-US" altLang="zh-CN" sz="2000" b="1" dirty="0" smtClean="0">
                <a:ea typeface="宋体" charset="-122"/>
              </a:rPr>
              <a:t> unless otherwise requested</a:t>
            </a:r>
          </a:p>
          <a:p>
            <a:pPr eaLnBrk="1" hangingPunct="1">
              <a:buClr>
                <a:srgbClr val="A50021"/>
              </a:buClr>
              <a:buFontTx/>
              <a:buChar char="•"/>
            </a:pPr>
            <a:endParaRPr lang="en-US" altLang="zh-CN" b="1" dirty="0" smtClean="0">
              <a:ea typeface="宋体" charset="-122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宋体" charset="-122"/>
              </a:rPr>
              <a:t>Sample Production Parts 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19200"/>
            <a:ext cx="8216900" cy="5105400"/>
          </a:xfrm>
        </p:spPr>
        <p:txBody>
          <a:bodyPr/>
          <a:lstStyle/>
          <a:p>
            <a:pPr eaLnBrk="1" hangingPunct="1">
              <a:spcBef>
                <a:spcPts val="600"/>
              </a:spcBef>
              <a:spcAft>
                <a:spcPts val="600"/>
              </a:spcAft>
            </a:pPr>
            <a:r>
              <a:rPr lang="en-US" altLang="zh-CN" sz="2000" b="1" dirty="0" smtClean="0">
                <a:solidFill>
                  <a:srgbClr val="A50021"/>
                </a:solidFill>
                <a:ea typeface="宋体" charset="-122"/>
              </a:rPr>
              <a:t>Sample production parts </a:t>
            </a:r>
            <a:r>
              <a:rPr lang="en-US" altLang="zh-CN" sz="2000" b="1" u="sng" dirty="0" smtClean="0">
                <a:solidFill>
                  <a:srgbClr val="A50021"/>
                </a:solidFill>
                <a:ea typeface="宋体" charset="-122"/>
              </a:rPr>
              <a:t>MUST</a:t>
            </a:r>
            <a:r>
              <a:rPr lang="en-US" altLang="zh-CN" sz="2000" b="1" dirty="0" smtClean="0">
                <a:solidFill>
                  <a:srgbClr val="A50021"/>
                </a:solidFill>
                <a:ea typeface="宋体" charset="-122"/>
              </a:rPr>
              <a:t> be properly identified </a:t>
            </a:r>
            <a:endParaRPr lang="en-US" altLang="zh-CN" sz="2000" b="1" dirty="0" smtClean="0">
              <a:ea typeface="宋体" charset="-122"/>
            </a:endParaRPr>
          </a:p>
          <a:p>
            <a:pPr lvl="1" eaLnBrk="1" hangingPunct="1">
              <a:spcBef>
                <a:spcPts val="600"/>
              </a:spcBef>
              <a:spcAft>
                <a:spcPts val="600"/>
              </a:spcAft>
            </a:pPr>
            <a:r>
              <a:rPr lang="en-US" altLang="zh-CN" sz="1800" b="1" dirty="0" smtClean="0">
                <a:ea typeface="宋体" charset="-122"/>
              </a:rPr>
              <a:t>Include the following information on the part label:</a:t>
            </a:r>
          </a:p>
          <a:p>
            <a:pPr lvl="2" eaLnBrk="1" hangingPunct="1"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 dirty="0" smtClean="0">
                <a:ea typeface="宋体" charset="-122"/>
              </a:rPr>
              <a:t>Date parts were packed</a:t>
            </a:r>
          </a:p>
          <a:p>
            <a:pPr lvl="2" eaLnBrk="1" hangingPunct="1"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 dirty="0" smtClean="0">
                <a:solidFill>
                  <a:schemeClr val="accent2"/>
                </a:solidFill>
                <a:ea typeface="宋体" charset="-122"/>
              </a:rPr>
              <a:t>Jabil part number</a:t>
            </a:r>
          </a:p>
          <a:p>
            <a:pPr lvl="2" eaLnBrk="1" hangingPunct="1"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 dirty="0" smtClean="0">
                <a:ea typeface="宋体" charset="-122"/>
              </a:rPr>
              <a:t>Quantity</a:t>
            </a:r>
          </a:p>
          <a:p>
            <a:pPr lvl="2" eaLnBrk="1" hangingPunct="1"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 dirty="0" smtClean="0">
                <a:solidFill>
                  <a:schemeClr val="accent2"/>
                </a:solidFill>
                <a:ea typeface="宋体" charset="-122"/>
              </a:rPr>
              <a:t>Serial number</a:t>
            </a:r>
          </a:p>
          <a:p>
            <a:pPr lvl="2" eaLnBrk="1" hangingPunct="1"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 dirty="0" smtClean="0">
                <a:ea typeface="宋体" charset="-122"/>
              </a:rPr>
              <a:t>Supplier part number (optional)</a:t>
            </a:r>
          </a:p>
          <a:p>
            <a:pPr lvl="2" eaLnBrk="1" hangingPunct="1"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 dirty="0" smtClean="0">
                <a:solidFill>
                  <a:schemeClr val="accent2"/>
                </a:solidFill>
                <a:ea typeface="宋体" charset="-122"/>
              </a:rPr>
              <a:t>Part description</a:t>
            </a:r>
          </a:p>
          <a:p>
            <a:pPr lvl="2" eaLnBrk="1" hangingPunct="1"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 dirty="0" smtClean="0">
                <a:ea typeface="宋体" charset="-122"/>
              </a:rPr>
              <a:t>Country of origin</a:t>
            </a:r>
          </a:p>
          <a:p>
            <a:pPr lvl="2" eaLnBrk="1" hangingPunct="1"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 dirty="0" smtClean="0">
                <a:solidFill>
                  <a:schemeClr val="accent2"/>
                </a:solidFill>
                <a:ea typeface="宋体" charset="-122"/>
              </a:rPr>
              <a:t>Indication of </a:t>
            </a:r>
            <a:r>
              <a:rPr lang="en-US" altLang="zh-CN" sz="1600" b="1" dirty="0" err="1" smtClean="0">
                <a:solidFill>
                  <a:schemeClr val="accent2"/>
                </a:solidFill>
                <a:ea typeface="宋体" charset="-122"/>
              </a:rPr>
              <a:t>RoHS</a:t>
            </a:r>
            <a:r>
              <a:rPr lang="en-US" altLang="zh-CN" sz="1600" b="1" dirty="0" smtClean="0">
                <a:solidFill>
                  <a:schemeClr val="accent2"/>
                </a:solidFill>
                <a:ea typeface="宋体" charset="-122"/>
              </a:rPr>
              <a:t> compliance</a:t>
            </a:r>
          </a:p>
          <a:p>
            <a:pPr lvl="2" eaLnBrk="1" hangingPunct="1">
              <a:spcBef>
                <a:spcPts val="600"/>
              </a:spcBef>
              <a:spcAft>
                <a:spcPts val="600"/>
              </a:spcAft>
            </a:pPr>
            <a:r>
              <a:rPr lang="en-US" altLang="zh-CN" sz="1600" b="1" dirty="0" smtClean="0">
                <a:ea typeface="宋体" charset="-122"/>
              </a:rPr>
              <a:t>Approval markings (UL, CE, etc.) where applicable</a:t>
            </a:r>
          </a:p>
          <a:p>
            <a:pPr lvl="2" eaLnBrk="1" hangingPunct="1"/>
            <a:endParaRPr lang="en-US" altLang="zh-CN" sz="1600" b="1" dirty="0" smtClean="0">
              <a:ea typeface="宋体" charset="-122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ea typeface="宋体" charset="-122"/>
              </a:rPr>
              <a:t>PPAP Summary</a:t>
            </a:r>
            <a:endParaRPr lang="en-US" altLang="zh-CN" sz="2800" dirty="0" smtClean="0">
              <a:solidFill>
                <a:schemeClr val="bg1"/>
              </a:solidFill>
              <a:latin typeface="+mn-lt"/>
              <a:ea typeface="Cambria"/>
              <a:cs typeface="Cambria"/>
              <a:sym typeface="Cambria"/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216900" cy="5105400"/>
          </a:xfrm>
        </p:spPr>
        <p:txBody>
          <a:bodyPr/>
          <a:lstStyle/>
          <a:p>
            <a:pPr eaLnBrk="1" hangingPunct="1">
              <a:spcBef>
                <a:spcPts val="600"/>
              </a:spcBef>
              <a:spcAft>
                <a:spcPts val="1200"/>
              </a:spcAft>
              <a:buClr>
                <a:srgbClr val="A50021"/>
              </a:buClr>
              <a:buFontTx/>
              <a:buChar char="•"/>
              <a:defRPr/>
            </a:pPr>
            <a:r>
              <a:rPr lang="en-US" sz="2000" b="1" dirty="0" smtClean="0"/>
              <a:t>The Production Part Approval Process is an extensive approval process for </a:t>
            </a:r>
            <a:r>
              <a:rPr lang="en-US" sz="2000" b="1" i="1" u="sng" dirty="0" smtClean="0"/>
              <a:t>new or changed</a:t>
            </a:r>
            <a:r>
              <a:rPr lang="en-US" sz="2000" b="1" dirty="0" smtClean="0"/>
              <a:t> designs or processes</a:t>
            </a:r>
          </a:p>
          <a:p>
            <a:pPr eaLnBrk="1" hangingPunct="1">
              <a:spcBef>
                <a:spcPts val="600"/>
              </a:spcBef>
              <a:spcAft>
                <a:spcPts val="1200"/>
              </a:spcAft>
              <a:buClr>
                <a:srgbClr val="A50021"/>
              </a:buClr>
              <a:buFontTx/>
              <a:buChar char="•"/>
              <a:defRPr/>
            </a:pPr>
            <a:r>
              <a:rPr lang="en-US" sz="2000" b="1" dirty="0" smtClean="0"/>
              <a:t>It is very formalized, so it inevitably causes some administrative work</a:t>
            </a:r>
          </a:p>
          <a:p>
            <a:pPr eaLnBrk="1" hangingPunct="1">
              <a:spcBef>
                <a:spcPts val="600"/>
              </a:spcBef>
              <a:spcAft>
                <a:spcPts val="1200"/>
              </a:spcAft>
              <a:buClr>
                <a:srgbClr val="A50021"/>
              </a:buClr>
              <a:buFontTx/>
              <a:buChar char="•"/>
              <a:defRPr/>
            </a:pPr>
            <a:r>
              <a:rPr lang="en-US" sz="20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Later changes to the product or process can be expensive and time-consuming!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Shape 334"/>
          <p:cNvSpPr txBox="1">
            <a:spLocks noGrp="1"/>
          </p:cNvSpPr>
          <p:nvPr>
            <p:ph type="title"/>
          </p:nvPr>
        </p:nvSpPr>
        <p:spPr>
          <a:xfrm>
            <a:off x="457200" y="196890"/>
            <a:ext cx="8229600" cy="622084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n-US" sz="5400" b="0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7780</TotalTime>
  <Words>8428</Words>
  <Application>Microsoft Office PowerPoint</Application>
  <PresentationFormat>如螢幕大小 (4:3)</PresentationFormat>
  <Paragraphs>5181</Paragraphs>
  <Slides>102</Slides>
  <Notes>100</Notes>
  <HiddenSlides>0</HiddenSlides>
  <MMClips>0</MMClips>
  <ScaleCrop>false</ScaleCrop>
  <HeadingPairs>
    <vt:vector size="6" baseType="variant">
      <vt:variant>
        <vt:lpstr>佈景主題</vt:lpstr>
      </vt:variant>
      <vt:variant>
        <vt:i4>4</vt:i4>
      </vt:variant>
      <vt:variant>
        <vt:lpstr>內嵌 OLE 伺服程式</vt:lpstr>
      </vt:variant>
      <vt:variant>
        <vt:i4>3</vt:i4>
      </vt:variant>
      <vt:variant>
        <vt:lpstr>投影片標題</vt:lpstr>
      </vt:variant>
      <vt:variant>
        <vt:i4>102</vt:i4>
      </vt:variant>
    </vt:vector>
  </HeadingPairs>
  <TitlesOfParts>
    <vt:vector size="109" baseType="lpstr">
      <vt:lpstr>Office Theme</vt:lpstr>
      <vt:lpstr>Office Theme</vt:lpstr>
      <vt:lpstr>Office Theme</vt:lpstr>
      <vt:lpstr>Office Theme</vt:lpstr>
      <vt:lpstr>VISIO</vt:lpstr>
      <vt:lpstr>Graph</vt:lpstr>
      <vt:lpstr>Acrobat Document</vt:lpstr>
      <vt:lpstr>Jabil Piece Parts Approval Process (JPPAP) Introduction</vt:lpstr>
      <vt:lpstr>What is PPAP?</vt:lpstr>
      <vt:lpstr>Purpose of PPAP</vt:lpstr>
      <vt:lpstr>When is PPAP Required?</vt:lpstr>
      <vt:lpstr>Benefits of PPAP Submissions</vt:lpstr>
      <vt:lpstr>Production Run</vt:lpstr>
      <vt:lpstr>Run @ Rate</vt:lpstr>
      <vt:lpstr>Jabil PPAP Requirements</vt:lpstr>
      <vt:lpstr>PPAP Submission Levels</vt:lpstr>
      <vt:lpstr>PPAP Submission Level Table</vt:lpstr>
      <vt:lpstr>PPAP Status</vt:lpstr>
      <vt:lpstr>Electronic Submission Requirements</vt:lpstr>
      <vt:lpstr>投影片 13</vt:lpstr>
      <vt:lpstr>Part Submission Warrant</vt:lpstr>
      <vt:lpstr>Part Submission Warrant</vt:lpstr>
      <vt:lpstr>Part Submission Warrant</vt:lpstr>
      <vt:lpstr>Part Submission Warrant</vt:lpstr>
      <vt:lpstr>投影片 18</vt:lpstr>
      <vt:lpstr>Authorized Engineering Change Documents</vt:lpstr>
      <vt:lpstr>投影片 20</vt:lpstr>
      <vt:lpstr>Process Flow Diagram</vt:lpstr>
      <vt:lpstr>Process Flow Diagram</vt:lpstr>
      <vt:lpstr>Process Flow Diagram - Example</vt:lpstr>
      <vt:lpstr>投影片 24</vt:lpstr>
      <vt:lpstr>Process FMEA (PFMEA)</vt:lpstr>
      <vt:lpstr>PFMEA - Step 1</vt:lpstr>
      <vt:lpstr>PFMEA - Step 2</vt:lpstr>
      <vt:lpstr>PFMEA - Step 3</vt:lpstr>
      <vt:lpstr>PFMEA - Step 4</vt:lpstr>
      <vt:lpstr>PFMEA - Step 5</vt:lpstr>
      <vt:lpstr>PFMEA - Definition of Terms</vt:lpstr>
      <vt:lpstr>Example of Rating Definitions</vt:lpstr>
      <vt:lpstr>PFMEA - Step 6</vt:lpstr>
      <vt:lpstr>PFMEA – Remediation Guidelines</vt:lpstr>
      <vt:lpstr>FMEA – Step 7</vt:lpstr>
      <vt:lpstr>FMEA – Steps 8 and 9</vt:lpstr>
      <vt:lpstr>Summary Steps To Complete a FMEA</vt:lpstr>
      <vt:lpstr>投影片 38</vt:lpstr>
      <vt:lpstr>Control Plan</vt:lpstr>
      <vt:lpstr>Control Plan</vt:lpstr>
      <vt:lpstr>Control Plan</vt:lpstr>
      <vt:lpstr>Control Plan</vt:lpstr>
      <vt:lpstr>Control Plan</vt:lpstr>
      <vt:lpstr>Control Plan</vt:lpstr>
      <vt:lpstr>Control Plan</vt:lpstr>
      <vt:lpstr>投影片 46</vt:lpstr>
      <vt:lpstr>Measurement System Analysis (MSA)</vt:lpstr>
      <vt:lpstr>Attribute and Variable MSA</vt:lpstr>
      <vt:lpstr>Measurement System Analysis (MSA)</vt:lpstr>
      <vt:lpstr>Measurement System Analysis (MSA)</vt:lpstr>
      <vt:lpstr>Observed Variation</vt:lpstr>
      <vt:lpstr>投影片 52</vt:lpstr>
      <vt:lpstr>Measurement System Analysis (MSA)</vt:lpstr>
      <vt:lpstr>Measurement System Analysis (MSA)</vt:lpstr>
      <vt:lpstr>Measurement System Analysis (MSA)</vt:lpstr>
      <vt:lpstr>Variable MSA – Gage R&amp;R Study</vt:lpstr>
      <vt:lpstr>Variable MSA – Gage R&amp;R Study</vt:lpstr>
      <vt:lpstr>Variable MSA – Gage R&amp;R Steps</vt:lpstr>
      <vt:lpstr>Variable MSA – Gage R&amp;R Steps</vt:lpstr>
      <vt:lpstr>Variable MSA – Gage R&amp;R Steps</vt:lpstr>
      <vt:lpstr>Variable MSA – Gage R&amp;R Steps</vt:lpstr>
      <vt:lpstr>Variable MSA – Gage R&amp;R Steps</vt:lpstr>
      <vt:lpstr>Variable MSA – Gage R&amp;R Steps</vt:lpstr>
      <vt:lpstr>Variable MSA – Gage R&amp;R Steps</vt:lpstr>
      <vt:lpstr>Variable MSA – Gage R&amp;R Example</vt:lpstr>
      <vt:lpstr>Variable MSA – Gage R&amp;R Example</vt:lpstr>
      <vt:lpstr>Variable MSA – Gage R&amp;R Example</vt:lpstr>
      <vt:lpstr>投影片 68</vt:lpstr>
      <vt:lpstr>Dimensional Results--FAIR </vt:lpstr>
      <vt:lpstr>Dimensional Results--FAIR </vt:lpstr>
      <vt:lpstr>Dimensional Results--FAIR </vt:lpstr>
      <vt:lpstr>Dimensional Results--FAIR </vt:lpstr>
      <vt:lpstr>投影片 73</vt:lpstr>
      <vt:lpstr>Material / Performance Test Results</vt:lpstr>
      <vt:lpstr>投影片 75</vt:lpstr>
      <vt:lpstr>Process Capability Studies</vt:lpstr>
      <vt:lpstr>Steps for Process Capability Studies</vt:lpstr>
      <vt:lpstr>Steps for Process Capability Studies</vt:lpstr>
      <vt:lpstr>Steps for Process Capability Studies</vt:lpstr>
      <vt:lpstr>Steps for Process Capability Studies</vt:lpstr>
      <vt:lpstr>Steps for Process Capability Studies</vt:lpstr>
      <vt:lpstr>Steps for Process Capability Studies</vt:lpstr>
      <vt:lpstr>Steps for Process Capability Studies</vt:lpstr>
      <vt:lpstr>Steps for Process Capability Studies</vt:lpstr>
      <vt:lpstr>Process Capability Studies</vt:lpstr>
      <vt:lpstr>Capability Indices</vt:lpstr>
      <vt:lpstr>Capability Indices</vt:lpstr>
      <vt:lpstr>Capability Indices</vt:lpstr>
      <vt:lpstr>Difference between Cp &amp; Cpk</vt:lpstr>
      <vt:lpstr>投影片 90</vt:lpstr>
      <vt:lpstr>Appearance Approval Report</vt:lpstr>
      <vt:lpstr>Appearance Approval Report</vt:lpstr>
      <vt:lpstr>Appearance Approval Report</vt:lpstr>
      <vt:lpstr>Appearance Approval Report</vt:lpstr>
      <vt:lpstr>Appearance Approval Report</vt:lpstr>
      <vt:lpstr>Appearance Approval Report</vt:lpstr>
      <vt:lpstr>投影片 97</vt:lpstr>
      <vt:lpstr>Sample Production Parts </vt:lpstr>
      <vt:lpstr>Sample Production Parts </vt:lpstr>
      <vt:lpstr>Sample Production Parts </vt:lpstr>
      <vt:lpstr>PPAP Summary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SUPPLIER PERFORMANCE REPORT (SPR)</dc:title>
  <dc:creator>JS Leong</dc:creator>
  <cp:lastModifiedBy>ZhouG8</cp:lastModifiedBy>
  <cp:revision>755</cp:revision>
  <dcterms:modified xsi:type="dcterms:W3CDTF">2016-03-25T07:20:44Z</dcterms:modified>
</cp:coreProperties>
</file>